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507" r:id="rId2"/>
    <p:sldId id="398" r:id="rId3"/>
    <p:sldId id="522" r:id="rId4"/>
    <p:sldId id="401" r:id="rId5"/>
    <p:sldId id="402" r:id="rId6"/>
    <p:sldId id="403" r:id="rId7"/>
    <p:sldId id="404" r:id="rId8"/>
    <p:sldId id="405" r:id="rId9"/>
    <p:sldId id="406" r:id="rId10"/>
    <p:sldId id="407" r:id="rId11"/>
    <p:sldId id="408" r:id="rId12"/>
    <p:sldId id="452" r:id="rId13"/>
    <p:sldId id="481" r:id="rId14"/>
    <p:sldId id="409" r:id="rId15"/>
    <p:sldId id="442" r:id="rId16"/>
    <p:sldId id="451" r:id="rId17"/>
    <p:sldId id="410" r:id="rId18"/>
    <p:sldId id="491" r:id="rId19"/>
    <p:sldId id="510" r:id="rId20"/>
    <p:sldId id="443" r:id="rId21"/>
    <p:sldId id="480" r:id="rId22"/>
    <p:sldId id="461" r:id="rId23"/>
    <p:sldId id="462" r:id="rId24"/>
    <p:sldId id="479" r:id="rId25"/>
    <p:sldId id="52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2">
          <p15:clr>
            <a:srgbClr val="A4A3A4"/>
          </p15:clr>
        </p15:guide>
        <p15:guide id="2" pos="3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B63B"/>
    <a:srgbClr val="88BC4F"/>
    <a:srgbClr val="E08A23"/>
    <a:srgbClr val="DA5120"/>
    <a:srgbClr val="2A73AE"/>
    <a:srgbClr val="5D9832"/>
    <a:srgbClr val="FFF5D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7" autoAdjust="0"/>
    <p:restoredTop sz="80994" autoAdjust="0"/>
  </p:normalViewPr>
  <p:slideViewPr>
    <p:cSldViewPr snapToGrid="0" snapToObjects="1">
      <p:cViewPr varScale="1">
        <p:scale>
          <a:sx n="71" d="100"/>
          <a:sy n="71" d="100"/>
        </p:scale>
        <p:origin x="1656" y="66"/>
      </p:cViewPr>
      <p:guideLst>
        <p:guide orient="horz" pos="122"/>
        <p:guide pos="365"/>
      </p:guideLst>
    </p:cSldViewPr>
  </p:slideViewPr>
  <p:notesTextViewPr>
    <p:cViewPr>
      <p:scale>
        <a:sx n="100" d="100"/>
        <a:sy n="100" d="100"/>
      </p:scale>
      <p:origin x="0" y="0"/>
    </p:cViewPr>
  </p:notesTextViewPr>
  <p:sorterViewPr>
    <p:cViewPr>
      <p:scale>
        <a:sx n="80" d="100"/>
        <a:sy n="80" d="100"/>
      </p:scale>
      <p:origin x="0" y="107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D1E4EC-A1E0-D64E-AAF8-DFBE6586003E}" type="datetimeFigureOut">
              <a:rPr lang="en-US" smtClean="0"/>
              <a:t>9/30/2016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A0902A-C4E9-F64F-B7A2-8E82794F84AE}" type="slidenum">
              <a:rPr lang="en-US" smtClean="0"/>
              <a:t>‹#›</a:t>
            </a:fld>
            <a:endParaRPr lang="en-US"/>
          </a:p>
        </p:txBody>
      </p:sp>
    </p:spTree>
    <p:extLst>
      <p:ext uri="{BB962C8B-B14F-4D97-AF65-F5344CB8AC3E}">
        <p14:creationId xmlns:p14="http://schemas.microsoft.com/office/powerpoint/2010/main" val="5584604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part 4, we will look more closely at percent canopy cover.</a:t>
            </a: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a:t>
            </a:fld>
            <a:endParaRPr lang="en-US"/>
          </a:p>
        </p:txBody>
      </p:sp>
    </p:spTree>
    <p:extLst>
      <p:ext uri="{BB962C8B-B14F-4D97-AF65-F5344CB8AC3E}">
        <p14:creationId xmlns:p14="http://schemas.microsoft.com/office/powerpoint/2010/main" val="266158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75-94%</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10</a:t>
            </a:fld>
            <a:endParaRPr lang="en-US" dirty="0"/>
          </a:p>
        </p:txBody>
      </p:sp>
    </p:spTree>
    <p:extLst>
      <p:ext uri="{BB962C8B-B14F-4D97-AF65-F5344CB8AC3E}">
        <p14:creationId xmlns:p14="http://schemas.microsoft.com/office/powerpoint/2010/main" val="2619132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And at 95% or more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you try! You will be given a photo of a tree at 100% canopy, and asked to estimate the canopy cover for a photo taken at another time of the year.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11</a:t>
            </a:fld>
            <a:endParaRPr lang="en-US" dirty="0"/>
          </a:p>
        </p:txBody>
      </p:sp>
    </p:spTree>
    <p:extLst>
      <p:ext uri="{BB962C8B-B14F-4D97-AF65-F5344CB8AC3E}">
        <p14:creationId xmlns:p14="http://schemas.microsoft.com/office/powerpoint/2010/main" val="1175571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12</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13</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will use the same percentage bins for colored leaves. The definition for colored leaves states that one or more leaves show some of their typical late-season color, or yellow or brown due to drought or other stresses. Do not include small spots of color due to minor leaf damage, or dieback on branches that have broken. Do not include fully dried or dead leaves that remain on the plant. This means that you can report yes for colored leaves even when you suspect the reason is due to summer drought, or due to insect damage or other stress.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14</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definition states you should not include small spots of color due to minor leaf damage, but you can still report yes for colored leaves that have turned their typical late-season color, even if there is just a small amount of color on the leaves. The intensity question is where you will indicate how much color is contained in the leaves.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15</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intensity question asks what percentage of the potential canopy space is full with non-green leaf color? Like the last question on leaf canopy, you should consider the potential canopy space when answering, not only the leaves that remain on the tree. And don’t worry about trying to tell whether individual leaves have a certain amount of color. The question is asking about the amount of color in the canopy as a whole.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16</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Let’s walk through an example of a tree that has leaves that change to colored leaves and then fall off. It starts out with 95% or more of the potential canopy space filled with leaves. There is no color in the first photo. The top right photo shows the leaves are still at 95% or more, as none have fallen off. But now 75-94% of the canopy space is full of non-green leaves, but there is still a little bit of green leaf color. In the bottom left photo, many leaves have fallen off, and those that remain are all colored. We would report 25-49% for both leaf canopy and colored leaf canopy. When the tree is bare of leaves, we would report a no for both leaves and colored leaves.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17</a:t>
            </a:fld>
            <a:endParaRPr lang="en-US" dirty="0"/>
          </a:p>
        </p:txBody>
      </p:sp>
    </p:spTree>
    <p:extLst>
      <p:ext uri="{BB962C8B-B14F-4D97-AF65-F5344CB8AC3E}">
        <p14:creationId xmlns:p14="http://schemas.microsoft.com/office/powerpoint/2010/main" val="4050987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the tree here, what percent of the potential canopy space is full of non-green</a:t>
            </a:r>
            <a:r>
              <a:rPr lang="en-US" sz="1200" kern="1200" baseline="0" dirty="0" smtClean="0">
                <a:solidFill>
                  <a:schemeClr val="tx1"/>
                </a:solidFill>
                <a:effectLst/>
                <a:latin typeface="+mn-lt"/>
                <a:ea typeface="+mn-ea"/>
                <a:cs typeface="+mn-cs"/>
              </a:rPr>
              <a:t> leaf color</a:t>
            </a: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18</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Since the tree is still over half full of non-green leaf color, we could estimate this as 50-74% or 75-94%. </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you try!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19</a:t>
            </a:fld>
            <a:endParaRPr lang="en-US" dirty="0"/>
          </a:p>
        </p:txBody>
      </p:sp>
    </p:spTree>
    <p:extLst>
      <p:ext uri="{BB962C8B-B14F-4D97-AF65-F5344CB8AC3E}">
        <p14:creationId xmlns:p14="http://schemas.microsoft.com/office/powerpoint/2010/main" val="442481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part covers what percent of the canopy is full with leaves? What percent is full with non-green leaf color? And what percent of the plant is green, which we use for grasses. </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bins for these types of questions is the same as for the percent bins from part 3.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2</a:t>
            </a:fld>
            <a:endParaRPr lang="en-US" dirty="0"/>
          </a:p>
        </p:txBody>
      </p:sp>
    </p:spTree>
    <p:extLst>
      <p:ext uri="{BB962C8B-B14F-4D97-AF65-F5344CB8AC3E}">
        <p14:creationId xmlns:p14="http://schemas.microsoft.com/office/powerpoint/2010/main" val="5459234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20</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21</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use the same percentage bins for grasses, to answer the question of what percent of the plant is green. This intensity measure relates mostly to perennial grasses that brown down during certain times of the year and then re-green. For this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you should not worry about what the plant looks like at full size- just answer what percent of the plant is green on the day that you visit.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Here we show photos of </a:t>
            </a:r>
            <a:r>
              <a:rPr lang="en-US" sz="1200" kern="1200" dirty="0" err="1" smtClean="0">
                <a:solidFill>
                  <a:schemeClr val="tx1"/>
                </a:solidFill>
                <a:effectLst/>
                <a:latin typeface="+mn-lt"/>
                <a:ea typeface="+mn-ea"/>
                <a:cs typeface="+mn-cs"/>
              </a:rPr>
              <a:t>buffelgrass</a:t>
            </a:r>
            <a:r>
              <a:rPr lang="en-US" sz="1200" kern="1200" dirty="0" smtClean="0">
                <a:solidFill>
                  <a:schemeClr val="tx1"/>
                </a:solidFill>
                <a:effectLst/>
                <a:latin typeface="+mn-lt"/>
                <a:ea typeface="+mn-ea"/>
                <a:cs typeface="+mn-cs"/>
              </a:rPr>
              <a:t> with various percentages of greenness. The top photo shows 5-25% green, the second photo 25-49% green, and the third photo 75-94% green.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Now you try!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22</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23</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24</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hope that these quizzes will</a:t>
            </a:r>
            <a:r>
              <a:rPr lang="en-US" baseline="0" dirty="0" smtClean="0"/>
              <a:t> help you to become more confident in understanding botany and estimating intensity of plant phenophases. Thank you so much for participating in Nature’s Notebook. </a:t>
            </a:r>
            <a:endParaRPr lang="en-US" dirty="0" smtClean="0"/>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25</a:t>
            </a:fld>
            <a:endParaRPr lang="en-US"/>
          </a:p>
        </p:txBody>
      </p:sp>
    </p:spTree>
    <p:extLst>
      <p:ext uri="{BB962C8B-B14F-4D97-AF65-F5344CB8AC3E}">
        <p14:creationId xmlns:p14="http://schemas.microsoft.com/office/powerpoint/2010/main" val="1237885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definition for leaves is One or more live, unfolded leaves are visible on the plant. A leaf is considered "unfolded" once its entire length has emerged from the breaking bud, stem node or growing stem tip, so that the leaf stalk (petiole) or leaf base is visible at its point of attachment to the stem. Do not include fully dried or dead leaves. For the photo here, all the leaves that remain on the tree have lost their pigments, nutrients, and chlorophyll, so you would report a no to both leaves and colored leaves.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Some plants hang onto leaves even after all the chlorophyll, pigments and nutrients have been taken out of them, and they become brown and dry (e.g. oak, beech). Do not count these as “Leaves” or “Colored leaves”.  Ignore them.</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3</a:t>
            </a:fld>
            <a:endParaRPr lang="en-US" dirty="0"/>
          </a:p>
        </p:txBody>
      </p:sp>
    </p:spTree>
    <p:extLst>
      <p:ext uri="{BB962C8B-B14F-4D97-AF65-F5344CB8AC3E}">
        <p14:creationId xmlns:p14="http://schemas.microsoft.com/office/powerpoint/2010/main" val="4212867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Let’s look first at canopy cover. The intensity question is what percent of the potential canopy space is full with leaves. The key part of that question is potential canopy space. </a:t>
            </a:r>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4</a:t>
            </a:fld>
            <a:endParaRPr lang="en-US" dirty="0"/>
          </a:p>
        </p:txBody>
      </p:sp>
    </p:spTree>
    <p:extLst>
      <p:ext uri="{BB962C8B-B14F-4D97-AF65-F5344CB8AC3E}">
        <p14:creationId xmlns:p14="http://schemas.microsoft.com/office/powerpoint/2010/main" val="370812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means you first need to know what the canopy looks like at 100% cover. This might mean that for the first year of your observations, until you see the full canopy, you are not able to estimate intensity for this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Taking a photo of your plant at full canopy might help you better make the comparison in the future. Here, the canopy at 100% fills up nearly all of the sky, but there are still a few open patches. So 100% canopy space is not the same as 100% of the sky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5</a:t>
            </a:fld>
            <a:endParaRPr lang="en-US" dirty="0"/>
          </a:p>
        </p:txBody>
      </p:sp>
    </p:spTree>
    <p:extLst>
      <p:ext uri="{BB962C8B-B14F-4D97-AF65-F5344CB8AC3E}">
        <p14:creationId xmlns:p14="http://schemas.microsoft.com/office/powerpoint/2010/main" val="969954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Once you know what full canopy looks like, you can estimate the percent as it changes during the year. Visually dividing up the canopy into 4 segments can be one way to estimate the canopy cover. Here, if you imagine taking all of the visible leaves and squishing them all into one corner, it would still take up less than 5% of the potential canopy space.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6</a:t>
            </a:fld>
            <a:endParaRPr lang="en-US" dirty="0"/>
          </a:p>
        </p:txBody>
      </p:sp>
    </p:spTree>
    <p:extLst>
      <p:ext uri="{BB962C8B-B14F-4D97-AF65-F5344CB8AC3E}">
        <p14:creationId xmlns:p14="http://schemas.microsoft.com/office/powerpoint/2010/main" val="3621948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Here is the canopy at 5-24%.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7</a:t>
            </a:fld>
            <a:endParaRPr lang="en-US" dirty="0"/>
          </a:p>
        </p:txBody>
      </p:sp>
    </p:spTree>
    <p:extLst>
      <p:ext uri="{BB962C8B-B14F-4D97-AF65-F5344CB8AC3E}">
        <p14:creationId xmlns:p14="http://schemas.microsoft.com/office/powerpoint/2010/main" val="246666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25-49%</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8</a:t>
            </a:fld>
            <a:endParaRPr lang="en-US" dirty="0"/>
          </a:p>
        </p:txBody>
      </p:sp>
    </p:spTree>
    <p:extLst>
      <p:ext uri="{BB962C8B-B14F-4D97-AF65-F5344CB8AC3E}">
        <p14:creationId xmlns:p14="http://schemas.microsoft.com/office/powerpoint/2010/main" val="4118726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50-74%</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9</a:t>
            </a:fld>
            <a:endParaRPr lang="en-US" dirty="0"/>
          </a:p>
        </p:txBody>
      </p:sp>
    </p:spTree>
    <p:extLst>
      <p:ext uri="{BB962C8B-B14F-4D97-AF65-F5344CB8AC3E}">
        <p14:creationId xmlns:p14="http://schemas.microsoft.com/office/powerpoint/2010/main" val="3196078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40488385"/>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1836315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142475039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0946971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8404368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5389927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AC0095-2716-6C40-B4A9-9953BC01805A}" type="datetimeFigureOut">
              <a:rPr lang="en-US" smtClean="0"/>
              <a:t>9/30/2016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25716701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AC0095-2716-6C40-B4A9-9953BC01805A}" type="datetimeFigureOut">
              <a:rPr lang="en-US" smtClean="0"/>
              <a:t>9/30/2016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49491772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C0095-2716-6C40-B4A9-9953BC01805A}" type="datetimeFigureOut">
              <a:rPr lang="en-US" smtClean="0"/>
              <a:t>9/30/2016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5309286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03896102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87003102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C0095-2716-6C40-B4A9-9953BC01805A}" type="datetimeFigureOut">
              <a:rPr lang="en-US" smtClean="0"/>
              <a:t>9/30/2016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A5F05A-B809-664C-87FC-E2A1F8C1C5E4}" type="slidenum">
              <a:rPr lang="en-US" smtClean="0"/>
              <a:t>‹#›</a:t>
            </a:fld>
            <a:endParaRPr lang="en-US"/>
          </a:p>
        </p:txBody>
      </p:sp>
    </p:spTree>
    <p:extLst>
      <p:ext uri="{BB962C8B-B14F-4D97-AF65-F5344CB8AC3E}">
        <p14:creationId xmlns:p14="http://schemas.microsoft.com/office/powerpoint/2010/main" val="1128779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notesSlide" Target="../notesSlides/notesSlide1.xml"/><Relationship Id="rId12"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11" Type="http://schemas.openxmlformats.org/officeDocument/2006/relationships/image" Target="../media/image5.emf"/><Relationship Id="rId5" Type="http://schemas.openxmlformats.org/officeDocument/2006/relationships/tags" Target="../tags/tag5.xml"/><Relationship Id="rId10" Type="http://schemas.openxmlformats.org/officeDocument/2006/relationships/image" Target="../media/image4.emf"/><Relationship Id="rId4" Type="http://schemas.openxmlformats.org/officeDocument/2006/relationships/tags" Target="../tags/tag4.xml"/><Relationship Id="rId9"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4.emf"/></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9.jpeg"/><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4.emf"/></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4.emf"/></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4.emf"/></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4.emf"/></Relationships>
</file>

<file path=ppt/slides/_rels/slide2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4.emf"/></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4.emf"/></Relationships>
</file>

<file path=ppt/slides/_rels/slide25.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8.xml"/><Relationship Id="rId7" Type="http://schemas.openxmlformats.org/officeDocument/2006/relationships/image" Target="../media/image4.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emf"/><Relationship Id="rId5" Type="http://schemas.openxmlformats.org/officeDocument/2006/relationships/notesSlide" Target="../notesSlides/notesSlide25.xml"/><Relationship Id="rId4" Type="http://schemas.openxmlformats.org/officeDocument/2006/relationships/slideLayout" Target="../slideLayouts/slideLayout1.xm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ubtitle 2"/>
          <p:cNvSpPr txBox="1">
            <a:spLocks/>
          </p:cNvSpPr>
          <p:nvPr>
            <p:custDataLst>
              <p:tags r:id="rId1"/>
            </p:custDataLst>
          </p:nvPr>
        </p:nvSpPr>
        <p:spPr>
          <a:xfrm>
            <a:off x="4648670" y="5364647"/>
            <a:ext cx="4531432" cy="122261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400" i="1" dirty="0" smtClean="0">
                <a:solidFill>
                  <a:schemeClr val="bg2"/>
                </a:solidFill>
                <a:latin typeface="Arial"/>
              </a:rPr>
              <a:t>National Coordinating Office</a:t>
            </a:r>
          </a:p>
          <a:p>
            <a:pPr algn="l"/>
            <a:r>
              <a:rPr lang="en-US" sz="2400" i="1" dirty="0" smtClean="0">
                <a:solidFill>
                  <a:schemeClr val="bg2"/>
                </a:solidFill>
                <a:latin typeface="Arial"/>
              </a:rPr>
              <a:t>USA-NPN</a:t>
            </a:r>
          </a:p>
        </p:txBody>
      </p:sp>
      <p:pic>
        <p:nvPicPr>
          <p:cNvPr id="6" name="Picture 5" descr="UA_Block A- AZ _200-281.eps"/>
          <p:cNvPicPr>
            <a:picLocks noChangeAspect="1"/>
          </p:cNvPicPr>
          <p:nvPr>
            <p:custDataLst>
              <p:tags r:id="rId2"/>
            </p:custDataLst>
          </p:nvPr>
        </p:nvPicPr>
        <p:blipFill>
          <a:blip r:embed="rId9" cstate="email">
            <a:extLst>
              <a:ext uri="{28A0092B-C50C-407E-A947-70E740481C1C}">
                <a14:useLocalDpi xmlns:a14="http://schemas.microsoft.com/office/drawing/2010/main"/>
              </a:ext>
            </a:extLst>
          </a:blip>
          <a:stretch>
            <a:fillRect/>
          </a:stretch>
        </p:blipFill>
        <p:spPr>
          <a:xfrm>
            <a:off x="2469885" y="5644485"/>
            <a:ext cx="935465" cy="942773"/>
          </a:xfrm>
          <a:prstGeom prst="rect">
            <a:avLst/>
          </a:prstGeom>
        </p:spPr>
      </p:pic>
      <p:pic>
        <p:nvPicPr>
          <p:cNvPr id="9" name="Picture 8" descr="usgs_logo-white.ai"/>
          <p:cNvPicPr>
            <a:picLocks noChangeAspect="1"/>
          </p:cNvPicPr>
          <p:nvPr>
            <p:custDataLst>
              <p:tags r:id="rId3"/>
            </p:custDataLst>
          </p:nvPr>
        </p:nvPicPr>
        <p:blipFill>
          <a:blip r:embed="rId10" cstate="email">
            <a:extLst>
              <a:ext uri="{28A0092B-C50C-407E-A947-70E740481C1C}">
                <a14:useLocalDpi xmlns:a14="http://schemas.microsoft.com/office/drawing/2010/main"/>
              </a:ext>
            </a:extLst>
          </a:blip>
          <a:stretch>
            <a:fillRect/>
          </a:stretch>
        </p:blipFill>
        <p:spPr>
          <a:xfrm>
            <a:off x="252248" y="5936663"/>
            <a:ext cx="1931628" cy="711405"/>
          </a:xfrm>
          <a:prstGeom prst="rect">
            <a:avLst/>
          </a:prstGeom>
        </p:spPr>
      </p:pic>
      <p:pic>
        <p:nvPicPr>
          <p:cNvPr id="11" name="Picture 10" descr="npn_LOGO_normal-white.eps"/>
          <p:cNvPicPr>
            <a:picLocks noChangeAspect="1"/>
          </p:cNvPicPr>
          <p:nvPr>
            <p:custDataLst>
              <p:tags r:id="rId4"/>
            </p:custDataLst>
          </p:nvPr>
        </p:nvPicPr>
        <p:blipFill>
          <a:blip r:embed="rId11" cstate="email">
            <a:extLst>
              <a:ext uri="{28A0092B-C50C-407E-A947-70E740481C1C}">
                <a14:useLocalDpi xmlns:a14="http://schemas.microsoft.com/office/drawing/2010/main"/>
              </a:ext>
            </a:extLst>
          </a:blip>
          <a:stretch>
            <a:fillRect/>
          </a:stretch>
        </p:blipFill>
        <p:spPr>
          <a:xfrm>
            <a:off x="252248" y="5217031"/>
            <a:ext cx="1931628" cy="598889"/>
          </a:xfrm>
          <a:prstGeom prst="rect">
            <a:avLst/>
          </a:prstGeom>
        </p:spPr>
      </p:pic>
      <p:sp>
        <p:nvSpPr>
          <p:cNvPr id="10" name="TextBox 9"/>
          <p:cNvSpPr txBox="1"/>
          <p:nvPr>
            <p:custDataLst>
              <p:tags r:id="rId5"/>
            </p:custDataLst>
          </p:nvPr>
        </p:nvSpPr>
        <p:spPr>
          <a:xfrm rot="10800000" flipV="1">
            <a:off x="1440212" y="2734715"/>
            <a:ext cx="6239712" cy="1815882"/>
          </a:xfrm>
          <a:prstGeom prst="rect">
            <a:avLst/>
          </a:prstGeom>
          <a:noFill/>
        </p:spPr>
        <p:txBody>
          <a:bodyPr wrap="square" rtlCol="0">
            <a:spAutoFit/>
          </a:bodyPr>
          <a:lstStyle/>
          <a:p>
            <a:pPr algn="ctr"/>
            <a:r>
              <a:rPr lang="en-US" sz="4000" dirty="0" smtClean="0">
                <a:solidFill>
                  <a:srgbClr val="73B63B"/>
                </a:solidFill>
                <a:latin typeface="+mj-lt"/>
              </a:rPr>
              <a:t>Basic Botany and </a:t>
            </a:r>
          </a:p>
          <a:p>
            <a:pPr algn="ctr"/>
            <a:r>
              <a:rPr lang="en-US" sz="4000" dirty="0" smtClean="0">
                <a:solidFill>
                  <a:srgbClr val="73B63B"/>
                </a:solidFill>
                <a:latin typeface="+mj-lt"/>
              </a:rPr>
              <a:t>Intensity Estimation</a:t>
            </a:r>
            <a:endParaRPr lang="en-US" sz="4000" dirty="0">
              <a:solidFill>
                <a:srgbClr val="73B63B"/>
              </a:solidFill>
              <a:latin typeface="+mj-lt"/>
            </a:endParaRPr>
          </a:p>
          <a:p>
            <a:pPr algn="ctr"/>
            <a:r>
              <a:rPr lang="en-US" sz="3200" dirty="0" smtClean="0">
                <a:solidFill>
                  <a:schemeClr val="bg1"/>
                </a:solidFill>
                <a:latin typeface="+mj-lt"/>
              </a:rPr>
              <a:t>Part 4: What percent canopy?</a:t>
            </a:r>
          </a:p>
        </p:txBody>
      </p:sp>
      <p:pic>
        <p:nvPicPr>
          <p:cNvPr id="12" name="Picture 11"/>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458050" y="0"/>
            <a:ext cx="5981085" cy="2767590"/>
          </a:xfrm>
          <a:prstGeom prst="rect">
            <a:avLst/>
          </a:prstGeom>
        </p:spPr>
      </p:pic>
    </p:spTree>
    <p:extLst>
      <p:ext uri="{BB962C8B-B14F-4D97-AF65-F5344CB8AC3E}">
        <p14:creationId xmlns:p14="http://schemas.microsoft.com/office/powerpoint/2010/main" val="194854208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Annette's Yard Post 2, 2013-05-10 18:06, U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0800000">
            <a:off x="1045671" y="2025409"/>
            <a:ext cx="6260990" cy="469574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flipH="1">
            <a:off x="1002056" y="4351400"/>
            <a:ext cx="6308287" cy="0"/>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156199" y="2025409"/>
            <a:ext cx="0" cy="4762523"/>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552436" y="1587319"/>
            <a:ext cx="1247457" cy="461665"/>
          </a:xfrm>
          <a:prstGeom prst="rect">
            <a:avLst/>
          </a:prstGeom>
          <a:noFill/>
        </p:spPr>
        <p:txBody>
          <a:bodyPr wrap="none" rtlCol="0">
            <a:spAutoFit/>
          </a:bodyPr>
          <a:lstStyle/>
          <a:p>
            <a:r>
              <a:rPr lang="en-US" sz="2400" dirty="0" smtClean="0">
                <a:solidFill>
                  <a:schemeClr val="bg1"/>
                </a:solidFill>
                <a:latin typeface="+mj-lt"/>
              </a:rPr>
              <a:t>75-94%</a:t>
            </a:r>
            <a:endParaRPr lang="en-US" sz="2400" dirty="0">
              <a:solidFill>
                <a:schemeClr val="bg1"/>
              </a:solidFill>
              <a:latin typeface="+mj-lt"/>
            </a:endParaRPr>
          </a:p>
        </p:txBody>
      </p:sp>
      <p:pic>
        <p:nvPicPr>
          <p:cNvPr id="9" name="Picture 8"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3" name="TextBox 12"/>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a:t>
            </a:r>
            <a:r>
              <a:rPr lang="en-US" dirty="0" err="1" smtClean="0">
                <a:solidFill>
                  <a:schemeClr val="bg1"/>
                </a:solidFill>
                <a:latin typeface="+mj-lt"/>
              </a:rPr>
              <a:t>Anette</a:t>
            </a:r>
            <a:r>
              <a:rPr lang="en-US" dirty="0" smtClean="0">
                <a:solidFill>
                  <a:schemeClr val="bg1"/>
                </a:solidFill>
                <a:latin typeface="+mj-lt"/>
              </a:rPr>
              <a:t> </a:t>
            </a:r>
            <a:r>
              <a:rPr lang="en-US" dirty="0" err="1" smtClean="0">
                <a:solidFill>
                  <a:schemeClr val="bg1"/>
                </a:solidFill>
                <a:latin typeface="+mj-lt"/>
              </a:rPr>
              <a:t>Schloss</a:t>
            </a:r>
            <a:endParaRPr lang="en-US" dirty="0">
              <a:solidFill>
                <a:schemeClr val="bg1"/>
              </a:solidFill>
              <a:latin typeface="+mj-lt"/>
            </a:endParaRPr>
          </a:p>
        </p:txBody>
      </p:sp>
      <p:sp>
        <p:nvSpPr>
          <p:cNvPr id="14"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5" name="Text Placeholder 4"/>
          <p:cNvSpPr txBox="1">
            <a:spLocks/>
          </p:cNvSpPr>
          <p:nvPr/>
        </p:nvSpPr>
        <p:spPr>
          <a:xfrm>
            <a:off x="0" y="903913"/>
            <a:ext cx="8147713" cy="814624"/>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the </a:t>
            </a:r>
            <a:r>
              <a:rPr lang="en-US" sz="3200" dirty="0">
                <a:solidFill>
                  <a:srgbClr val="73B63B"/>
                </a:solidFill>
                <a:latin typeface="+mj-lt"/>
              </a:rPr>
              <a:t>potential canopy space</a:t>
            </a:r>
            <a:r>
              <a:rPr lang="en-US" sz="3200" dirty="0" smtClean="0">
                <a:solidFill>
                  <a:srgbClr val="73B63B"/>
                </a:solidFill>
                <a:latin typeface="+mj-lt"/>
              </a:rPr>
              <a:t> is full with leaves?</a:t>
            </a:r>
            <a:endParaRPr sz="3200" i="1" dirty="0" smtClean="0">
              <a:solidFill>
                <a:srgbClr val="73B63B"/>
              </a:solidFill>
              <a:latin typeface="+mj-lt"/>
            </a:endParaRPr>
          </a:p>
        </p:txBody>
      </p:sp>
    </p:spTree>
    <p:extLst>
      <p:ext uri="{BB962C8B-B14F-4D97-AF65-F5344CB8AC3E}">
        <p14:creationId xmlns:p14="http://schemas.microsoft.com/office/powerpoint/2010/main" val="262997248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0" name="Picture 6" descr="Annette's Yard Post 2, 2013-09-14 17:10, U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0800000">
            <a:off x="950801" y="2066030"/>
            <a:ext cx="6194651" cy="4645988"/>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p:nvCxnSpPr>
        <p:spPr>
          <a:xfrm flipH="1">
            <a:off x="872371" y="4377565"/>
            <a:ext cx="6308287" cy="0"/>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026514" y="2011958"/>
            <a:ext cx="0" cy="4762523"/>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099871" y="1577329"/>
            <a:ext cx="1947969" cy="461665"/>
          </a:xfrm>
          <a:prstGeom prst="rect">
            <a:avLst/>
          </a:prstGeom>
          <a:noFill/>
        </p:spPr>
        <p:txBody>
          <a:bodyPr wrap="none" rtlCol="0">
            <a:spAutoFit/>
          </a:bodyPr>
          <a:lstStyle/>
          <a:p>
            <a:r>
              <a:rPr lang="en-US" sz="2400" dirty="0" smtClean="0">
                <a:solidFill>
                  <a:schemeClr val="bg1"/>
                </a:solidFill>
                <a:latin typeface="+mj-lt"/>
              </a:rPr>
              <a:t>95% or more</a:t>
            </a:r>
            <a:endParaRPr lang="en-US" sz="2400" dirty="0">
              <a:solidFill>
                <a:schemeClr val="bg1"/>
              </a:solidFill>
              <a:latin typeface="+mj-lt"/>
            </a:endParaRPr>
          </a:p>
        </p:txBody>
      </p:sp>
      <p:pic>
        <p:nvPicPr>
          <p:cNvPr id="8" name="Picture 7"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2" name="Picture 11"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5" name="TextBox 14"/>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a:t>
            </a:r>
            <a:r>
              <a:rPr lang="en-US" dirty="0" err="1" smtClean="0">
                <a:solidFill>
                  <a:schemeClr val="bg1"/>
                </a:solidFill>
                <a:latin typeface="+mj-lt"/>
              </a:rPr>
              <a:t>Anette</a:t>
            </a:r>
            <a:r>
              <a:rPr lang="en-US" dirty="0" smtClean="0">
                <a:solidFill>
                  <a:schemeClr val="bg1"/>
                </a:solidFill>
                <a:latin typeface="+mj-lt"/>
              </a:rPr>
              <a:t> </a:t>
            </a:r>
            <a:r>
              <a:rPr lang="en-US" dirty="0" err="1" smtClean="0">
                <a:solidFill>
                  <a:schemeClr val="bg1"/>
                </a:solidFill>
                <a:latin typeface="+mj-lt"/>
              </a:rPr>
              <a:t>Schloss</a:t>
            </a:r>
            <a:endParaRPr lang="en-US" dirty="0">
              <a:solidFill>
                <a:schemeClr val="bg1"/>
              </a:solidFill>
              <a:latin typeface="+mj-lt"/>
            </a:endParaRPr>
          </a:p>
        </p:txBody>
      </p:sp>
      <p:sp>
        <p:nvSpPr>
          <p:cNvPr id="16"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4" name="Text Placeholder 4"/>
          <p:cNvSpPr txBox="1">
            <a:spLocks/>
          </p:cNvSpPr>
          <p:nvPr/>
        </p:nvSpPr>
        <p:spPr>
          <a:xfrm>
            <a:off x="0" y="903913"/>
            <a:ext cx="8147713" cy="814624"/>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the </a:t>
            </a:r>
            <a:r>
              <a:rPr lang="en-US" sz="3200" dirty="0">
                <a:solidFill>
                  <a:srgbClr val="73B63B"/>
                </a:solidFill>
                <a:latin typeface="+mj-lt"/>
              </a:rPr>
              <a:t>potential canopy space</a:t>
            </a:r>
            <a:r>
              <a:rPr lang="en-US" sz="3200" dirty="0" smtClean="0">
                <a:solidFill>
                  <a:srgbClr val="73B63B"/>
                </a:solidFill>
                <a:latin typeface="+mj-lt"/>
              </a:rPr>
              <a:t> is full with leaves?</a:t>
            </a:r>
            <a:endParaRPr sz="3200" i="1" dirty="0" smtClean="0">
              <a:solidFill>
                <a:srgbClr val="73B63B"/>
              </a:solidFill>
              <a:latin typeface="+mj-lt"/>
            </a:endParaRPr>
          </a:p>
        </p:txBody>
      </p:sp>
    </p:spTree>
    <p:extLst>
      <p:ext uri="{BB962C8B-B14F-4D97-AF65-F5344CB8AC3E}">
        <p14:creationId xmlns:p14="http://schemas.microsoft.com/office/powerpoint/2010/main" val="366248827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sp>
        <p:nvSpPr>
          <p:cNvPr id="7" name="TextBox 6"/>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 Ellen G Denny</a:t>
            </a:r>
            <a:endParaRPr lang="en-US" sz="1600" dirty="0">
              <a:solidFill>
                <a:schemeClr val="bg1"/>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2" name="Rectangle 1"/>
          <p:cNvSpPr/>
          <p:nvPr/>
        </p:nvSpPr>
        <p:spPr>
          <a:xfrm>
            <a:off x="204528" y="1712612"/>
            <a:ext cx="3021066" cy="3785652"/>
          </a:xfrm>
          <a:prstGeom prst="rect">
            <a:avLst/>
          </a:prstGeom>
        </p:spPr>
        <p:txBody>
          <a:bodyPr wrap="square">
            <a:spAutoFit/>
          </a:bodyPr>
          <a:lstStyle/>
          <a:p>
            <a:r>
              <a:rPr lang="en-US" sz="2400" dirty="0">
                <a:solidFill>
                  <a:schemeClr val="bg1"/>
                </a:solidFill>
                <a:latin typeface="+mj-lt"/>
              </a:rPr>
              <a:t>What percentage of the canopy is full with </a:t>
            </a:r>
            <a:r>
              <a:rPr lang="en-US" sz="2400" dirty="0" smtClean="0">
                <a:solidFill>
                  <a:schemeClr val="bg1"/>
                </a:solidFill>
                <a:latin typeface="+mj-lt"/>
              </a:rPr>
              <a:t>leaves</a:t>
            </a:r>
            <a:r>
              <a:rPr lang="en-US" sz="2400" dirty="0">
                <a:solidFill>
                  <a:schemeClr val="bg1"/>
                </a:solidFill>
                <a:latin typeface="+mj-lt"/>
              </a:rPr>
              <a:t>?</a:t>
            </a: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pic>
        <p:nvPicPr>
          <p:cNvPr id="9219" name="Picture 3" descr="C:\Users\Erin\Documents\Outreach and Partnerships\Webinars\Intensity\For Erin\Acer_saccharum_EGDenny_canopy_side_2014051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43743" y="2422841"/>
            <a:ext cx="2561822" cy="341545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916670" y="1053942"/>
            <a:ext cx="3021066" cy="461665"/>
          </a:xfrm>
          <a:prstGeom prst="rect">
            <a:avLst/>
          </a:prstGeom>
        </p:spPr>
        <p:txBody>
          <a:bodyPr wrap="square">
            <a:spAutoFit/>
          </a:bodyPr>
          <a:lstStyle/>
          <a:p>
            <a:r>
              <a:rPr lang="en-US" sz="2400" dirty="0" smtClean="0">
                <a:solidFill>
                  <a:schemeClr val="bg1"/>
                </a:solidFill>
                <a:latin typeface="+mj-lt"/>
              </a:rPr>
              <a:t>Full canopy:</a:t>
            </a:r>
            <a:endParaRPr lang="en-US" sz="2400" dirty="0">
              <a:solidFill>
                <a:schemeClr val="bg1"/>
              </a:solidFill>
              <a:latin typeface="+mj-lt"/>
            </a:endParaRPr>
          </a:p>
        </p:txBody>
      </p:sp>
      <p:pic>
        <p:nvPicPr>
          <p:cNvPr id="3" name="Picture 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656825" y="839701"/>
            <a:ext cx="2561822" cy="3415762"/>
          </a:xfrm>
          <a:prstGeom prst="rect">
            <a:avLst/>
          </a:prstGeom>
        </p:spPr>
      </p:pic>
      <p:sp>
        <p:nvSpPr>
          <p:cNvPr id="12" name="Rectangle 11"/>
          <p:cNvSpPr/>
          <p:nvPr/>
        </p:nvSpPr>
        <p:spPr>
          <a:xfrm>
            <a:off x="3077873" y="5838291"/>
            <a:ext cx="3249608" cy="369332"/>
          </a:xfrm>
          <a:prstGeom prst="rect">
            <a:avLst/>
          </a:prstGeom>
        </p:spPr>
        <p:txBody>
          <a:bodyPr wrap="none">
            <a:spAutoFit/>
          </a:bodyPr>
          <a:lstStyle/>
          <a:p>
            <a:r>
              <a:rPr lang="en-US" dirty="0">
                <a:solidFill>
                  <a:schemeClr val="bg1"/>
                </a:solidFill>
                <a:latin typeface="+mj-lt"/>
              </a:rPr>
              <a:t>s</a:t>
            </a:r>
            <a:r>
              <a:rPr lang="en-US" dirty="0" smtClean="0">
                <a:solidFill>
                  <a:schemeClr val="bg1"/>
                </a:solidFill>
                <a:latin typeface="+mj-lt"/>
              </a:rPr>
              <a:t>ugar maple, </a:t>
            </a:r>
            <a:r>
              <a:rPr lang="en-US" i="1" dirty="0" smtClean="0">
                <a:solidFill>
                  <a:schemeClr val="bg1"/>
                </a:solidFill>
                <a:latin typeface="+mj-lt"/>
              </a:rPr>
              <a:t>Acer </a:t>
            </a:r>
            <a:r>
              <a:rPr lang="en-US" i="1" dirty="0" err="1" smtClean="0">
                <a:solidFill>
                  <a:schemeClr val="bg1"/>
                </a:solidFill>
                <a:latin typeface="+mj-lt"/>
              </a:rPr>
              <a:t>saccharum</a:t>
            </a:r>
            <a:endParaRPr lang="en-US" i="1" dirty="0">
              <a:latin typeface="+mj-lt"/>
            </a:endParaRPr>
          </a:p>
        </p:txBody>
      </p:sp>
      <p:sp>
        <p:nvSpPr>
          <p:cNvPr id="13"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4413235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2" name="Rectangle 1"/>
          <p:cNvSpPr/>
          <p:nvPr/>
        </p:nvSpPr>
        <p:spPr>
          <a:xfrm>
            <a:off x="204528" y="1712612"/>
            <a:ext cx="3021066" cy="3785652"/>
          </a:xfrm>
          <a:prstGeom prst="rect">
            <a:avLst/>
          </a:prstGeom>
        </p:spPr>
        <p:txBody>
          <a:bodyPr wrap="square">
            <a:spAutoFit/>
          </a:bodyPr>
          <a:lstStyle/>
          <a:p>
            <a:r>
              <a:rPr lang="en-US" sz="2400" dirty="0">
                <a:solidFill>
                  <a:schemeClr val="bg1"/>
                </a:solidFill>
                <a:latin typeface="+mj-lt"/>
              </a:rPr>
              <a:t>What percentage of the canopy is full with </a:t>
            </a:r>
            <a:r>
              <a:rPr lang="en-US" sz="2400" dirty="0" smtClean="0">
                <a:solidFill>
                  <a:schemeClr val="bg1"/>
                </a:solidFill>
                <a:latin typeface="+mj-lt"/>
              </a:rPr>
              <a:t>leaves</a:t>
            </a:r>
            <a:r>
              <a:rPr lang="en-US" sz="2400" dirty="0">
                <a:solidFill>
                  <a:schemeClr val="bg1"/>
                </a:solidFill>
                <a:latin typeface="+mj-lt"/>
              </a:rPr>
              <a:t>?</a:t>
            </a: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rgbClr val="FF0000"/>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pic>
        <p:nvPicPr>
          <p:cNvPr id="9219" name="Picture 3" descr="C:\Users\Erin\Documents\Outreach and Partnerships\Webinars\Intensity\For Erin\Acer_saccharum_EGDenny_canopy_side_2014051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43743" y="2422841"/>
            <a:ext cx="2561822" cy="341545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916670" y="1053942"/>
            <a:ext cx="3021066" cy="461665"/>
          </a:xfrm>
          <a:prstGeom prst="rect">
            <a:avLst/>
          </a:prstGeom>
        </p:spPr>
        <p:txBody>
          <a:bodyPr wrap="square">
            <a:spAutoFit/>
          </a:bodyPr>
          <a:lstStyle/>
          <a:p>
            <a:r>
              <a:rPr lang="en-US" sz="2400" dirty="0" smtClean="0">
                <a:solidFill>
                  <a:schemeClr val="bg1"/>
                </a:solidFill>
                <a:latin typeface="+mj-lt"/>
              </a:rPr>
              <a:t>Full canopy:</a:t>
            </a:r>
            <a:endParaRPr lang="en-US" sz="2400" dirty="0">
              <a:solidFill>
                <a:schemeClr val="bg1"/>
              </a:solidFill>
              <a:latin typeface="+mj-lt"/>
            </a:endParaRPr>
          </a:p>
        </p:txBody>
      </p:sp>
      <p:sp>
        <p:nvSpPr>
          <p:cNvPr id="12" name="TextBox 11"/>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 Ellen G Denny</a:t>
            </a:r>
            <a:endParaRPr lang="en-US" sz="1600" dirty="0">
              <a:solidFill>
                <a:schemeClr val="bg1"/>
              </a:solidFill>
              <a:latin typeface="+mj-lt"/>
            </a:endParaRPr>
          </a:p>
        </p:txBody>
      </p:sp>
      <p:pic>
        <p:nvPicPr>
          <p:cNvPr id="13" name="Picture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656825" y="839701"/>
            <a:ext cx="2561822" cy="3415762"/>
          </a:xfrm>
          <a:prstGeom prst="rect">
            <a:avLst/>
          </a:prstGeom>
        </p:spPr>
      </p:pic>
      <p:sp>
        <p:nvSpPr>
          <p:cNvPr id="14" name="Rectangle 13"/>
          <p:cNvSpPr/>
          <p:nvPr/>
        </p:nvSpPr>
        <p:spPr>
          <a:xfrm>
            <a:off x="3077873" y="5838291"/>
            <a:ext cx="3249608" cy="369332"/>
          </a:xfrm>
          <a:prstGeom prst="rect">
            <a:avLst/>
          </a:prstGeom>
        </p:spPr>
        <p:txBody>
          <a:bodyPr wrap="none">
            <a:spAutoFit/>
          </a:bodyPr>
          <a:lstStyle/>
          <a:p>
            <a:r>
              <a:rPr lang="en-US" dirty="0">
                <a:solidFill>
                  <a:schemeClr val="bg1"/>
                </a:solidFill>
                <a:latin typeface="+mj-lt"/>
              </a:rPr>
              <a:t>s</a:t>
            </a:r>
            <a:r>
              <a:rPr lang="en-US" dirty="0" smtClean="0">
                <a:solidFill>
                  <a:schemeClr val="bg1"/>
                </a:solidFill>
                <a:latin typeface="+mj-lt"/>
              </a:rPr>
              <a:t>ugar maple, </a:t>
            </a:r>
            <a:r>
              <a:rPr lang="en-US" i="1" dirty="0" smtClean="0">
                <a:solidFill>
                  <a:schemeClr val="bg1"/>
                </a:solidFill>
                <a:latin typeface="+mj-lt"/>
              </a:rPr>
              <a:t>Acer </a:t>
            </a:r>
            <a:r>
              <a:rPr lang="en-US" i="1" dirty="0" err="1" smtClean="0">
                <a:solidFill>
                  <a:schemeClr val="bg1"/>
                </a:solidFill>
                <a:latin typeface="+mj-lt"/>
              </a:rPr>
              <a:t>saccharum</a:t>
            </a:r>
            <a:endParaRPr lang="en-US" i="1" dirty="0">
              <a:latin typeface="+mj-lt"/>
            </a:endParaRPr>
          </a:p>
        </p:txBody>
      </p:sp>
      <p:sp>
        <p:nvSpPr>
          <p:cNvPr id="15"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417622066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2.bp.blogspot.com/-8TeN52I_a08/UJz6fzcUgAI/AAAAAAAAEVs/5j7UFoN0SEA/s1600/tree4.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397405" y="3051825"/>
            <a:ext cx="4420652" cy="356070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64405" y="2826972"/>
            <a:ext cx="2962715" cy="3416320"/>
          </a:xfrm>
          <a:prstGeom prst="rect">
            <a:avLst/>
          </a:prstGeom>
          <a:noFill/>
        </p:spPr>
        <p:txBody>
          <a:bodyPr wrap="square" rtlCol="0">
            <a:spAutoFit/>
          </a:bodyPr>
          <a:lstStyle/>
          <a:p>
            <a:r>
              <a:rPr lang="en-US" sz="2400" b="1" dirty="0" smtClean="0">
                <a:solidFill>
                  <a:schemeClr val="bg1"/>
                </a:solidFill>
                <a:latin typeface="+mj-lt"/>
              </a:rPr>
              <a:t>Yes</a:t>
            </a:r>
            <a:endParaRPr lang="en-US" sz="2400"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 and it doesn’t matter why:</a:t>
            </a:r>
          </a:p>
          <a:p>
            <a:endParaRPr lang="en-US" sz="2400" dirty="0" smtClean="0">
              <a:solidFill>
                <a:schemeClr val="bg1"/>
              </a:solidFill>
              <a:latin typeface="+mj-lt"/>
            </a:endParaRPr>
          </a:p>
          <a:p>
            <a:pPr marL="342900" indent="-342900">
              <a:buFont typeface="Wingdings" panose="05000000000000000000" pitchFamily="2" charset="2"/>
              <a:buChar char="Ø"/>
            </a:pPr>
            <a:r>
              <a:rPr lang="en-US" sz="2400" dirty="0">
                <a:solidFill>
                  <a:schemeClr val="bg1"/>
                </a:solidFill>
                <a:latin typeface="+mj-lt"/>
              </a:rPr>
              <a:t>S</a:t>
            </a:r>
            <a:r>
              <a:rPr lang="en-US" sz="2400" dirty="0" smtClean="0">
                <a:solidFill>
                  <a:schemeClr val="bg1"/>
                </a:solidFill>
                <a:latin typeface="+mj-lt"/>
              </a:rPr>
              <a:t>ummer drought</a:t>
            </a:r>
          </a:p>
          <a:p>
            <a:endParaRPr lang="en-US" sz="2400" dirty="0" smtClean="0">
              <a:solidFill>
                <a:schemeClr val="bg1"/>
              </a:solidFill>
              <a:latin typeface="+mj-lt"/>
            </a:endParaRPr>
          </a:p>
          <a:p>
            <a:pPr marL="342900" indent="-342900">
              <a:buFont typeface="Wingdings" panose="05000000000000000000" pitchFamily="2" charset="2"/>
              <a:buChar char="Ø"/>
            </a:pPr>
            <a:r>
              <a:rPr lang="en-US" sz="2400" dirty="0" smtClean="0">
                <a:solidFill>
                  <a:schemeClr val="bg1"/>
                </a:solidFill>
                <a:latin typeface="+mj-lt"/>
              </a:rPr>
              <a:t>Insect damage or other stresses</a:t>
            </a:r>
            <a:endParaRPr lang="en-US" sz="2400" dirty="0">
              <a:solidFill>
                <a:schemeClr val="bg1"/>
              </a:solidFill>
              <a:latin typeface="+mj-lt"/>
            </a:endParaRPr>
          </a:p>
        </p:txBody>
      </p:sp>
      <p:pic>
        <p:nvPicPr>
          <p:cNvPr id="8" name="Picture 7"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0" name="Text Placeholder 4"/>
          <p:cNvSpPr txBox="1">
            <a:spLocks/>
          </p:cNvSpPr>
          <p:nvPr/>
        </p:nvSpPr>
        <p:spPr>
          <a:xfrm>
            <a:off x="-56019" y="54923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Colored leaves</a:t>
            </a:r>
            <a:endParaRPr sz="3200" i="1" dirty="0" smtClean="0">
              <a:solidFill>
                <a:srgbClr val="73B63B"/>
              </a:solidFill>
              <a:latin typeface="+mj-lt"/>
            </a:endParaRPr>
          </a:p>
        </p:txBody>
      </p:sp>
      <p:sp>
        <p:nvSpPr>
          <p:cNvPr id="12" name="TextBox 11"/>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 Ellen G Denny</a:t>
            </a:r>
            <a:endParaRPr lang="en-US" sz="1600" dirty="0">
              <a:solidFill>
                <a:schemeClr val="bg1"/>
              </a:solidFill>
              <a:latin typeface="+mj-lt"/>
            </a:endParaRPr>
          </a:p>
        </p:txBody>
      </p:sp>
      <p:sp>
        <p:nvSpPr>
          <p:cNvPr id="14" name="Rectangle 13"/>
          <p:cNvSpPr/>
          <p:nvPr/>
        </p:nvSpPr>
        <p:spPr>
          <a:xfrm>
            <a:off x="94120" y="1232323"/>
            <a:ext cx="8056179" cy="1631216"/>
          </a:xfrm>
          <a:prstGeom prst="rect">
            <a:avLst/>
          </a:prstGeom>
          <a:ln>
            <a:solidFill>
              <a:schemeClr val="bg1"/>
            </a:solidFill>
          </a:ln>
        </p:spPr>
        <p:txBody>
          <a:bodyPr wrap="square">
            <a:spAutoFit/>
          </a:bodyPr>
          <a:lstStyle/>
          <a:p>
            <a:r>
              <a:rPr lang="en-US" sz="2000" dirty="0">
                <a:solidFill>
                  <a:schemeClr val="bg1"/>
                </a:solidFill>
                <a:latin typeface="+mj-lt"/>
              </a:rPr>
              <a:t>One or more leaves show some of their typical late-season color, or yellow or brown due to drought or other stresses. Do not include small spots of color due to minor leaf damage, or dieback on branches that have broken. Do not include fully dried or dead leaves that remain on the plant.</a:t>
            </a:r>
          </a:p>
        </p:txBody>
      </p:sp>
    </p:spTree>
    <p:extLst>
      <p:ext uri="{BB962C8B-B14F-4D97-AF65-F5344CB8AC3E}">
        <p14:creationId xmlns:p14="http://schemas.microsoft.com/office/powerpoint/2010/main" val="376938316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56019" y="54923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Colored leaves</a:t>
            </a:r>
            <a:endParaRPr sz="3200" i="1" dirty="0" smtClean="0">
              <a:solidFill>
                <a:srgbClr val="73B63B"/>
              </a:solidFill>
              <a:latin typeface="+mj-lt"/>
            </a:endParaRPr>
          </a:p>
        </p:txBody>
      </p:sp>
      <p:sp>
        <p:nvSpPr>
          <p:cNvPr id="5" name="TextBox 4"/>
          <p:cNvSpPr txBox="1"/>
          <p:nvPr/>
        </p:nvSpPr>
        <p:spPr>
          <a:xfrm>
            <a:off x="264405" y="2826972"/>
            <a:ext cx="2962715" cy="1938992"/>
          </a:xfrm>
          <a:prstGeom prst="rect">
            <a:avLst/>
          </a:prstGeom>
          <a:noFill/>
        </p:spPr>
        <p:txBody>
          <a:bodyPr wrap="square" rtlCol="0">
            <a:spAutoFit/>
          </a:bodyPr>
          <a:lstStyle/>
          <a:p>
            <a:r>
              <a:rPr lang="en-US" sz="2400" b="1" dirty="0" smtClean="0">
                <a:solidFill>
                  <a:schemeClr val="bg1"/>
                </a:solidFill>
                <a:latin typeface="+mj-lt"/>
              </a:rPr>
              <a:t>Yes</a:t>
            </a:r>
            <a:endParaRPr lang="en-US" sz="2400"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 and it doesn’t matter how much of the leaf is colored</a:t>
            </a:r>
          </a:p>
        </p:txBody>
      </p:sp>
      <p:sp>
        <p:nvSpPr>
          <p:cNvPr id="6" name="Rectangle 5"/>
          <p:cNvSpPr/>
          <p:nvPr/>
        </p:nvSpPr>
        <p:spPr>
          <a:xfrm>
            <a:off x="94120" y="1232323"/>
            <a:ext cx="8056179" cy="1631216"/>
          </a:xfrm>
          <a:prstGeom prst="rect">
            <a:avLst/>
          </a:prstGeom>
          <a:ln>
            <a:solidFill>
              <a:schemeClr val="bg1"/>
            </a:solidFill>
          </a:ln>
        </p:spPr>
        <p:txBody>
          <a:bodyPr wrap="square">
            <a:spAutoFit/>
          </a:bodyPr>
          <a:lstStyle/>
          <a:p>
            <a:r>
              <a:rPr lang="en-US" sz="2000" dirty="0">
                <a:solidFill>
                  <a:schemeClr val="bg1"/>
                </a:solidFill>
                <a:latin typeface="+mj-lt"/>
              </a:rPr>
              <a:t>One or more leaves show some of their typical late-season color, or yellow or brown due to drought or other stresses. Do not include small spots of color due to minor leaf damage, or dieback on branches that have broken. Do not include fully dried or dead leaves that remain on the plant.</a:t>
            </a:r>
          </a:p>
        </p:txBody>
      </p:sp>
      <p:sp>
        <p:nvSpPr>
          <p:cNvPr id="7" name="TextBox 6"/>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Photos: Ellen G Denny</a:t>
            </a:r>
            <a:endParaRPr lang="en-US" dirty="0">
              <a:solidFill>
                <a:schemeClr val="bg1"/>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3074" name="Picture 2" descr="C:\Users\Erin\Documents\Outreach and Partnerships\Webinars\Intensity\For Erin\Acer_rubrum_EGDenny_leaf_colored_05.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01758" y="2628252"/>
            <a:ext cx="2850021" cy="213771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Erin\Documents\Outreach and Partnerships\Webinars\Intensity\For Erin\Acer_rubrum_EGDenny_leaf_colored_04.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122210" y="4661849"/>
            <a:ext cx="2850021" cy="213771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Erin\Documents\Outreach and Partnerships\Webinars\Intensity\For Erin\Acer_rubrum_EGDenny_leaf_colored_01.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403545" y="3163151"/>
            <a:ext cx="2579536" cy="1934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969408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28948" y="143689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a:solidFill>
                  <a:srgbClr val="73B63B"/>
                </a:solidFill>
                <a:latin typeface="+mj-lt"/>
              </a:rPr>
              <a:t>What percentage of the potential canopy space is full with non-green leaf color? Ignore dead branches in your estimate of potential canopy space.</a:t>
            </a:r>
          </a:p>
        </p:txBody>
      </p:sp>
      <p:sp>
        <p:nvSpPr>
          <p:cNvPr id="5" name="TextBox 4"/>
          <p:cNvSpPr txBox="1"/>
          <p:nvPr/>
        </p:nvSpPr>
        <p:spPr>
          <a:xfrm>
            <a:off x="235591" y="2791738"/>
            <a:ext cx="3918918" cy="2677656"/>
          </a:xfrm>
          <a:prstGeom prst="rect">
            <a:avLst/>
          </a:prstGeom>
          <a:noFill/>
        </p:spPr>
        <p:txBody>
          <a:bodyPr wrap="square" rtlCol="0">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7" name="TextBox 6"/>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Ellen G Denny</a:t>
            </a:r>
            <a:endParaRPr lang="en-US" dirty="0">
              <a:solidFill>
                <a:schemeClr val="bg1"/>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8194" name="Picture 2" descr="C:\Users\Erin\Documents\Outreach and Partnerships\Webinars\Intensity\For Erin\Acer_saccharum_EGDenny_canopy_side_2010102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357120" y="2551858"/>
            <a:ext cx="2831030" cy="3774707"/>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4600908" y="6488669"/>
            <a:ext cx="3249608" cy="369332"/>
          </a:xfrm>
          <a:prstGeom prst="rect">
            <a:avLst/>
          </a:prstGeom>
        </p:spPr>
        <p:txBody>
          <a:bodyPr wrap="none">
            <a:spAutoFit/>
          </a:bodyPr>
          <a:lstStyle/>
          <a:p>
            <a:r>
              <a:rPr lang="en-US" dirty="0">
                <a:solidFill>
                  <a:schemeClr val="bg1"/>
                </a:solidFill>
                <a:latin typeface="+mj-lt"/>
              </a:rPr>
              <a:t>s</a:t>
            </a:r>
            <a:r>
              <a:rPr lang="en-US" dirty="0" smtClean="0">
                <a:solidFill>
                  <a:schemeClr val="bg1"/>
                </a:solidFill>
                <a:latin typeface="+mj-lt"/>
              </a:rPr>
              <a:t>ugar maple, </a:t>
            </a:r>
            <a:r>
              <a:rPr lang="en-US" i="1" dirty="0" smtClean="0">
                <a:solidFill>
                  <a:schemeClr val="bg1"/>
                </a:solidFill>
                <a:latin typeface="+mj-lt"/>
              </a:rPr>
              <a:t>Acer </a:t>
            </a:r>
            <a:r>
              <a:rPr lang="en-US" i="1" dirty="0" err="1" smtClean="0">
                <a:solidFill>
                  <a:schemeClr val="bg1"/>
                </a:solidFill>
                <a:latin typeface="+mj-lt"/>
              </a:rPr>
              <a:t>saccharum</a:t>
            </a:r>
            <a:endParaRPr lang="en-US" i="1" dirty="0">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45708511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Annette's Yard Post 2, 2013-10-14 15:44, U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0800000">
            <a:off x="4482410" y="-24933"/>
            <a:ext cx="4635982" cy="347698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C:\Users\Alyssa Rosemartin\Desktop\colorMod.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10800000">
            <a:off x="-70575" y="3427836"/>
            <a:ext cx="4573551" cy="343016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70576" y="3427837"/>
            <a:ext cx="2476960" cy="584775"/>
          </a:xfrm>
          <a:prstGeom prst="rect">
            <a:avLst/>
          </a:prstGeom>
          <a:solidFill>
            <a:schemeClr val="bg1"/>
          </a:solidFill>
        </p:spPr>
        <p:txBody>
          <a:bodyPr wrap="none">
            <a:spAutoFit/>
          </a:bodyPr>
          <a:lstStyle/>
          <a:p>
            <a:r>
              <a:rPr lang="en-US" sz="1600" b="1" dirty="0" smtClean="0">
                <a:latin typeface="+mj-lt"/>
              </a:rPr>
              <a:t>Leaves: 25-49%</a:t>
            </a:r>
          </a:p>
          <a:p>
            <a:r>
              <a:rPr lang="en-US" sz="1600" b="1" dirty="0" smtClean="0">
                <a:latin typeface="+mj-lt"/>
              </a:rPr>
              <a:t>Colored leaves: 25-49%</a:t>
            </a:r>
            <a:endParaRPr lang="en-US" sz="1600" dirty="0">
              <a:latin typeface="+mj-lt"/>
            </a:endParaRPr>
          </a:p>
        </p:txBody>
      </p:sp>
      <p:pic>
        <p:nvPicPr>
          <p:cNvPr id="10" name="Picture 6" descr="Annette's Yard Post 2, 2013-09-14 17:10, UP"/>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rot="10800000">
            <a:off x="-41391" y="-1"/>
            <a:ext cx="4570449" cy="342783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9" descr="Annette's Yard Post 2, 2013-04-22 18:15, UP"/>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rot="10800000">
            <a:off x="4529057" y="3427837"/>
            <a:ext cx="4589335" cy="344200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42944" y="-2"/>
            <a:ext cx="2626364" cy="584775"/>
          </a:xfrm>
          <a:prstGeom prst="rect">
            <a:avLst/>
          </a:prstGeom>
          <a:solidFill>
            <a:schemeClr val="bg1"/>
          </a:solidFill>
        </p:spPr>
        <p:txBody>
          <a:bodyPr wrap="square">
            <a:spAutoFit/>
          </a:bodyPr>
          <a:lstStyle/>
          <a:p>
            <a:r>
              <a:rPr lang="en-US" sz="1600" b="1" dirty="0">
                <a:latin typeface="+mj-lt"/>
              </a:rPr>
              <a:t>Leaves:  95% or more</a:t>
            </a:r>
          </a:p>
          <a:p>
            <a:r>
              <a:rPr lang="en-US" sz="1600" b="1" dirty="0" smtClean="0">
                <a:latin typeface="+mj-lt"/>
              </a:rPr>
              <a:t>Colored leaves: No</a:t>
            </a:r>
            <a:endParaRPr lang="en-US" sz="1600" dirty="0">
              <a:latin typeface="+mj-lt"/>
            </a:endParaRPr>
          </a:p>
        </p:txBody>
      </p:sp>
      <p:sp>
        <p:nvSpPr>
          <p:cNvPr id="17" name="TextBox 16"/>
          <p:cNvSpPr txBox="1"/>
          <p:nvPr/>
        </p:nvSpPr>
        <p:spPr>
          <a:xfrm rot="16200000">
            <a:off x="7585398" y="5309617"/>
            <a:ext cx="2727434" cy="369332"/>
          </a:xfrm>
          <a:prstGeom prst="rect">
            <a:avLst/>
          </a:prstGeom>
          <a:noFill/>
        </p:spPr>
        <p:txBody>
          <a:bodyPr wrap="square" rtlCol="0">
            <a:spAutoFit/>
          </a:bodyPr>
          <a:lstStyle/>
          <a:p>
            <a:r>
              <a:rPr lang="en-US" dirty="0" smtClean="0">
                <a:solidFill>
                  <a:schemeClr val="bg1"/>
                </a:solidFill>
                <a:latin typeface="+mj-lt"/>
              </a:rPr>
              <a:t>Photos: </a:t>
            </a:r>
            <a:r>
              <a:rPr lang="en-US" dirty="0" err="1" smtClean="0">
                <a:solidFill>
                  <a:schemeClr val="bg1"/>
                </a:solidFill>
                <a:latin typeface="+mj-lt"/>
              </a:rPr>
              <a:t>Anette</a:t>
            </a:r>
            <a:r>
              <a:rPr lang="en-US" dirty="0" smtClean="0">
                <a:solidFill>
                  <a:schemeClr val="bg1"/>
                </a:solidFill>
                <a:latin typeface="+mj-lt"/>
              </a:rPr>
              <a:t> </a:t>
            </a:r>
            <a:r>
              <a:rPr lang="en-US" dirty="0" err="1" smtClean="0">
                <a:solidFill>
                  <a:schemeClr val="bg1"/>
                </a:solidFill>
                <a:latin typeface="+mj-lt"/>
              </a:rPr>
              <a:t>Schloss</a:t>
            </a:r>
            <a:endParaRPr lang="en-US" dirty="0">
              <a:solidFill>
                <a:schemeClr val="bg1"/>
              </a:solidFill>
              <a:latin typeface="+mj-lt"/>
            </a:endParaRPr>
          </a:p>
        </p:txBody>
      </p:sp>
      <p:sp>
        <p:nvSpPr>
          <p:cNvPr id="19" name="Rectangle 18"/>
          <p:cNvSpPr/>
          <p:nvPr/>
        </p:nvSpPr>
        <p:spPr>
          <a:xfrm>
            <a:off x="4529056" y="-24934"/>
            <a:ext cx="2540484" cy="584775"/>
          </a:xfrm>
          <a:prstGeom prst="rect">
            <a:avLst/>
          </a:prstGeom>
          <a:solidFill>
            <a:schemeClr val="bg1"/>
          </a:solidFill>
        </p:spPr>
        <p:txBody>
          <a:bodyPr wrap="square">
            <a:spAutoFit/>
          </a:bodyPr>
          <a:lstStyle/>
          <a:p>
            <a:r>
              <a:rPr lang="en-US" sz="1600" b="1" dirty="0" smtClean="0">
                <a:latin typeface="+mj-lt"/>
              </a:rPr>
              <a:t>Leaves:  95% or more</a:t>
            </a:r>
          </a:p>
          <a:p>
            <a:r>
              <a:rPr lang="en-US" sz="1600" b="1" dirty="0" smtClean="0">
                <a:latin typeface="+mj-lt"/>
              </a:rPr>
              <a:t>Colored leaves: 75-94%</a:t>
            </a:r>
            <a:endParaRPr lang="en-US" sz="1600" dirty="0">
              <a:latin typeface="+mj-lt"/>
            </a:endParaRPr>
          </a:p>
        </p:txBody>
      </p:sp>
      <p:sp>
        <p:nvSpPr>
          <p:cNvPr id="11" name="Rectangle 10"/>
          <p:cNvSpPr/>
          <p:nvPr/>
        </p:nvSpPr>
        <p:spPr>
          <a:xfrm>
            <a:off x="4547082" y="3427836"/>
            <a:ext cx="2042547" cy="584775"/>
          </a:xfrm>
          <a:prstGeom prst="rect">
            <a:avLst/>
          </a:prstGeom>
          <a:solidFill>
            <a:schemeClr val="bg1"/>
          </a:solidFill>
        </p:spPr>
        <p:txBody>
          <a:bodyPr wrap="none">
            <a:spAutoFit/>
          </a:bodyPr>
          <a:lstStyle/>
          <a:p>
            <a:r>
              <a:rPr lang="en-US" sz="1600" b="1" dirty="0" smtClean="0">
                <a:latin typeface="+mj-lt"/>
              </a:rPr>
              <a:t>Leaves: No</a:t>
            </a:r>
          </a:p>
          <a:p>
            <a:r>
              <a:rPr lang="en-US" sz="1600" b="1" dirty="0" smtClean="0">
                <a:latin typeface="+mj-lt"/>
              </a:rPr>
              <a:t>Colored leaves: No</a:t>
            </a:r>
            <a:endParaRPr lang="en-US" sz="1600" dirty="0">
              <a:latin typeface="+mj-lt"/>
            </a:endParaRPr>
          </a:p>
        </p:txBody>
      </p:sp>
    </p:spTree>
    <p:extLst>
      <p:ext uri="{BB962C8B-B14F-4D97-AF65-F5344CB8AC3E}">
        <p14:creationId xmlns:p14="http://schemas.microsoft.com/office/powerpoint/2010/main" val="89004524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0" y="869670"/>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a:solidFill>
                  <a:srgbClr val="73B63B"/>
                </a:solidFill>
                <a:latin typeface="+mj-lt"/>
              </a:rPr>
              <a:t>What percentage of the potential canopy space is full with non-green leaf color?</a:t>
            </a:r>
          </a:p>
        </p:txBody>
      </p:sp>
      <p:sp>
        <p:nvSpPr>
          <p:cNvPr id="5" name="TextBox 4"/>
          <p:cNvSpPr txBox="1"/>
          <p:nvPr/>
        </p:nvSpPr>
        <p:spPr>
          <a:xfrm>
            <a:off x="100632" y="1855994"/>
            <a:ext cx="3918918" cy="2677656"/>
          </a:xfrm>
          <a:prstGeom prst="rect">
            <a:avLst/>
          </a:prstGeom>
          <a:noFill/>
        </p:spPr>
        <p:txBody>
          <a:bodyPr wrap="square" rtlCol="0">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7" name="TextBox 6"/>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Ellen G Denny</a:t>
            </a:r>
            <a:endParaRPr lang="en-US" dirty="0">
              <a:solidFill>
                <a:schemeClr val="bg1"/>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8194" name="Picture 2" descr="C:\Users\Erin\Documents\Outreach and Partnerships\Webinars\Intensity\For Erin\Acer_saccharum_EGDenny_canopy_side_2010102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65870" y="1991029"/>
            <a:ext cx="3373230" cy="449764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4600908" y="6488669"/>
            <a:ext cx="3249608" cy="369332"/>
          </a:xfrm>
          <a:prstGeom prst="rect">
            <a:avLst/>
          </a:prstGeom>
        </p:spPr>
        <p:txBody>
          <a:bodyPr wrap="none">
            <a:spAutoFit/>
          </a:bodyPr>
          <a:lstStyle/>
          <a:p>
            <a:r>
              <a:rPr lang="en-US" dirty="0">
                <a:solidFill>
                  <a:schemeClr val="bg1"/>
                </a:solidFill>
                <a:latin typeface="+mj-lt"/>
              </a:rPr>
              <a:t>s</a:t>
            </a:r>
            <a:r>
              <a:rPr lang="en-US" dirty="0" smtClean="0">
                <a:solidFill>
                  <a:schemeClr val="bg1"/>
                </a:solidFill>
                <a:latin typeface="+mj-lt"/>
              </a:rPr>
              <a:t>ugar maple, </a:t>
            </a:r>
            <a:r>
              <a:rPr lang="en-US" i="1" dirty="0" smtClean="0">
                <a:solidFill>
                  <a:schemeClr val="bg1"/>
                </a:solidFill>
                <a:latin typeface="+mj-lt"/>
              </a:rPr>
              <a:t>Acer </a:t>
            </a:r>
            <a:r>
              <a:rPr lang="en-US" i="1" dirty="0" err="1" smtClean="0">
                <a:solidFill>
                  <a:schemeClr val="bg1"/>
                </a:solidFill>
                <a:latin typeface="+mj-lt"/>
              </a:rPr>
              <a:t>saccharum</a:t>
            </a:r>
            <a:endParaRPr lang="en-US" i="1" dirty="0">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61424292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0" y="869670"/>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a:solidFill>
                  <a:srgbClr val="73B63B"/>
                </a:solidFill>
                <a:latin typeface="+mj-lt"/>
              </a:rPr>
              <a:t>What percentage of the potential canopy space is full with non-green leaf color?</a:t>
            </a:r>
          </a:p>
        </p:txBody>
      </p:sp>
      <p:sp>
        <p:nvSpPr>
          <p:cNvPr id="5" name="TextBox 4"/>
          <p:cNvSpPr txBox="1"/>
          <p:nvPr/>
        </p:nvSpPr>
        <p:spPr>
          <a:xfrm>
            <a:off x="100632" y="1855994"/>
            <a:ext cx="3918918" cy="2677656"/>
          </a:xfrm>
          <a:prstGeom prst="rect">
            <a:avLst/>
          </a:prstGeom>
          <a:noFill/>
        </p:spPr>
        <p:txBody>
          <a:bodyPr wrap="square" rtlCol="0">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rgbClr val="FF0000"/>
                </a:solidFill>
                <a:latin typeface="+mj-lt"/>
              </a:rPr>
              <a:t>50-74%</a:t>
            </a:r>
          </a:p>
          <a:p>
            <a:r>
              <a:rPr lang="en-US" sz="2400" dirty="0" smtClean="0">
                <a:solidFill>
                  <a:srgbClr val="FF0000"/>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7" name="TextBox 6"/>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Ellen G Denny</a:t>
            </a:r>
            <a:endParaRPr lang="en-US" dirty="0">
              <a:solidFill>
                <a:schemeClr val="bg1"/>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0" name="Rectangle 9"/>
          <p:cNvSpPr/>
          <p:nvPr/>
        </p:nvSpPr>
        <p:spPr>
          <a:xfrm>
            <a:off x="4600908" y="6488669"/>
            <a:ext cx="3249608" cy="369332"/>
          </a:xfrm>
          <a:prstGeom prst="rect">
            <a:avLst/>
          </a:prstGeom>
        </p:spPr>
        <p:txBody>
          <a:bodyPr wrap="none">
            <a:spAutoFit/>
          </a:bodyPr>
          <a:lstStyle/>
          <a:p>
            <a:r>
              <a:rPr lang="en-US" dirty="0">
                <a:solidFill>
                  <a:schemeClr val="bg1"/>
                </a:solidFill>
                <a:latin typeface="+mj-lt"/>
              </a:rPr>
              <a:t>s</a:t>
            </a:r>
            <a:r>
              <a:rPr lang="en-US" dirty="0" smtClean="0">
                <a:solidFill>
                  <a:schemeClr val="bg1"/>
                </a:solidFill>
                <a:latin typeface="+mj-lt"/>
              </a:rPr>
              <a:t>ugar maple, </a:t>
            </a:r>
            <a:r>
              <a:rPr lang="en-US" i="1" dirty="0" smtClean="0">
                <a:solidFill>
                  <a:schemeClr val="bg1"/>
                </a:solidFill>
                <a:latin typeface="+mj-lt"/>
              </a:rPr>
              <a:t>Acer </a:t>
            </a:r>
            <a:r>
              <a:rPr lang="en-US" i="1" dirty="0" err="1" smtClean="0">
                <a:solidFill>
                  <a:schemeClr val="bg1"/>
                </a:solidFill>
                <a:latin typeface="+mj-lt"/>
              </a:rPr>
              <a:t>saccharum</a:t>
            </a:r>
            <a:endParaRPr lang="en-US" i="1" dirty="0">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pic>
        <p:nvPicPr>
          <p:cNvPr id="12" name="Picture 2" descr="C:\Users\Erin\Documents\Outreach and Partnerships\Webinars\Intensity\For Erin\Acer_saccharum_EGDenny_canopy_side_2010102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65870" y="1991029"/>
            <a:ext cx="3373230" cy="449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685821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0" y="552932"/>
            <a:ext cx="7024156" cy="91475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a:t>
            </a:r>
            <a:endParaRPr sz="3200" i="1" dirty="0" smtClean="0">
              <a:solidFill>
                <a:srgbClr val="73B63B"/>
              </a:solidFill>
              <a:latin typeface="+mj-lt"/>
            </a:endParaRPr>
          </a:p>
        </p:txBody>
      </p:sp>
      <p:sp>
        <p:nvSpPr>
          <p:cNvPr id="3" name="Rectangle 2"/>
          <p:cNvSpPr/>
          <p:nvPr/>
        </p:nvSpPr>
        <p:spPr>
          <a:xfrm>
            <a:off x="43680" y="4496079"/>
            <a:ext cx="8450204" cy="400110"/>
          </a:xfrm>
          <a:prstGeom prst="rect">
            <a:avLst/>
          </a:prstGeom>
          <a:noFill/>
        </p:spPr>
        <p:txBody>
          <a:bodyPr wrap="square">
            <a:spAutoFit/>
          </a:bodyPr>
          <a:lstStyle/>
          <a:p>
            <a:r>
              <a:rPr lang="en-US" sz="2000" dirty="0" smtClean="0">
                <a:solidFill>
                  <a:schemeClr val="bg1"/>
                </a:solidFill>
                <a:latin typeface="+mj-lt"/>
              </a:rPr>
              <a:t>Less than 5%                                                                         95</a:t>
            </a:r>
            <a:r>
              <a:rPr lang="en-US" sz="2000" dirty="0">
                <a:solidFill>
                  <a:schemeClr val="bg1"/>
                </a:solidFill>
                <a:latin typeface="+mj-lt"/>
              </a:rPr>
              <a:t>% or more</a:t>
            </a:r>
          </a:p>
        </p:txBody>
      </p:sp>
      <p:sp>
        <p:nvSpPr>
          <p:cNvPr id="5" name="Rectangle 4"/>
          <p:cNvSpPr/>
          <p:nvPr/>
        </p:nvSpPr>
        <p:spPr>
          <a:xfrm>
            <a:off x="354007" y="3820967"/>
            <a:ext cx="372679"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mj-lt"/>
            </a:endParaRPr>
          </a:p>
        </p:txBody>
      </p:sp>
      <p:sp>
        <p:nvSpPr>
          <p:cNvPr id="6" name="Rectangle 5"/>
          <p:cNvSpPr/>
          <p:nvPr/>
        </p:nvSpPr>
        <p:spPr>
          <a:xfrm>
            <a:off x="740042" y="3820967"/>
            <a:ext cx="1518965"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5-24%</a:t>
            </a:r>
          </a:p>
        </p:txBody>
      </p:sp>
      <p:sp>
        <p:nvSpPr>
          <p:cNvPr id="7" name="Rectangle 6"/>
          <p:cNvSpPr/>
          <p:nvPr/>
        </p:nvSpPr>
        <p:spPr>
          <a:xfrm>
            <a:off x="2259006" y="3820967"/>
            <a:ext cx="2009775" cy="32771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25-49%</a:t>
            </a:r>
          </a:p>
        </p:txBody>
      </p:sp>
      <p:sp>
        <p:nvSpPr>
          <p:cNvPr id="8" name="Rectangle 7"/>
          <p:cNvSpPr/>
          <p:nvPr/>
        </p:nvSpPr>
        <p:spPr>
          <a:xfrm>
            <a:off x="4268782" y="3817832"/>
            <a:ext cx="1978026" cy="3258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50-74%</a:t>
            </a:r>
          </a:p>
        </p:txBody>
      </p:sp>
      <p:sp>
        <p:nvSpPr>
          <p:cNvPr id="9" name="Rectangle 8"/>
          <p:cNvSpPr/>
          <p:nvPr/>
        </p:nvSpPr>
        <p:spPr>
          <a:xfrm>
            <a:off x="7798021" y="3827813"/>
            <a:ext cx="372679" cy="327712"/>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mj-lt"/>
            </a:endParaRPr>
          </a:p>
        </p:txBody>
      </p:sp>
      <p:sp>
        <p:nvSpPr>
          <p:cNvPr id="10" name="Rectangle 9"/>
          <p:cNvSpPr/>
          <p:nvPr/>
        </p:nvSpPr>
        <p:spPr>
          <a:xfrm>
            <a:off x="6265165" y="3823085"/>
            <a:ext cx="1518965"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75-94%</a:t>
            </a:r>
          </a:p>
        </p:txBody>
      </p:sp>
      <p:cxnSp>
        <p:nvCxnSpPr>
          <p:cNvPr id="11" name="Straight Arrow Connector 10"/>
          <p:cNvCxnSpPr/>
          <p:nvPr/>
        </p:nvCxnSpPr>
        <p:spPr>
          <a:xfrm>
            <a:off x="540346" y="4348287"/>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40346" y="4174587"/>
            <a:ext cx="0" cy="3474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8042104" y="4174587"/>
            <a:ext cx="0" cy="3474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93588" y="1570673"/>
            <a:ext cx="7789493" cy="1569660"/>
          </a:xfrm>
          <a:prstGeom prst="rect">
            <a:avLst/>
          </a:prstGeom>
          <a:noFill/>
        </p:spPr>
        <p:txBody>
          <a:bodyPr wrap="square" rtlCol="0">
            <a:spAutoFit/>
          </a:bodyPr>
          <a:lstStyle/>
          <a:p>
            <a:r>
              <a:rPr lang="en-US" sz="2400" dirty="0" smtClean="0">
                <a:solidFill>
                  <a:schemeClr val="bg1"/>
                </a:solidFill>
                <a:latin typeface="+mj-lt"/>
              </a:rPr>
              <a:t>Percent of potential canopy space is full with leaves</a:t>
            </a:r>
          </a:p>
          <a:p>
            <a:r>
              <a:rPr lang="en-US" sz="2400" dirty="0" smtClean="0">
                <a:solidFill>
                  <a:schemeClr val="bg1"/>
                </a:solidFill>
                <a:latin typeface="+mj-lt"/>
              </a:rPr>
              <a:t>Percent of </a:t>
            </a:r>
            <a:r>
              <a:rPr lang="en-US" sz="2400" dirty="0">
                <a:solidFill>
                  <a:schemeClr val="bg1"/>
                </a:solidFill>
                <a:latin typeface="+mj-lt"/>
              </a:rPr>
              <a:t>potential canopy space is full with </a:t>
            </a:r>
            <a:r>
              <a:rPr lang="en-US" sz="2400" dirty="0" smtClean="0">
                <a:solidFill>
                  <a:schemeClr val="bg1"/>
                </a:solidFill>
                <a:latin typeface="+mj-lt"/>
              </a:rPr>
              <a:t>non-green leaf color</a:t>
            </a:r>
            <a:endParaRPr lang="en-US" sz="2400" dirty="0">
              <a:solidFill>
                <a:schemeClr val="bg1"/>
              </a:solidFill>
              <a:latin typeface="+mj-lt"/>
            </a:endParaRPr>
          </a:p>
          <a:p>
            <a:r>
              <a:rPr lang="en-US" sz="2400" dirty="0" smtClean="0">
                <a:solidFill>
                  <a:schemeClr val="bg1"/>
                </a:solidFill>
                <a:latin typeface="+mj-lt"/>
              </a:rPr>
              <a:t>Percent of plant is green (grasses)</a:t>
            </a:r>
            <a:endParaRPr lang="en-US" sz="2400" dirty="0">
              <a:solidFill>
                <a:schemeClr val="bg1"/>
              </a:solidFill>
              <a:latin typeface="+mj-lt"/>
            </a:endParaRPr>
          </a:p>
        </p:txBody>
      </p:sp>
      <p:pic>
        <p:nvPicPr>
          <p:cNvPr id="17" name="Picture 16"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8" name="Picture 17"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6"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4091749101"/>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4098" name="Picture 2" descr="C:\Users\Erin\Documents\Outreach and Partnerships\Webinars\Intensity\For Erin\Acer_saccharum_EGDenny_canopy_side_20101009-3small.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454351" y="1712612"/>
            <a:ext cx="3379953" cy="45066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4528" y="1712612"/>
            <a:ext cx="3668328" cy="4154984"/>
          </a:xfrm>
          <a:prstGeom prst="rect">
            <a:avLst/>
          </a:prstGeom>
        </p:spPr>
        <p:txBody>
          <a:bodyPr wrap="square">
            <a:spAutoFit/>
          </a:bodyPr>
          <a:lstStyle/>
          <a:p>
            <a:r>
              <a:rPr lang="en-US" sz="2400" dirty="0">
                <a:solidFill>
                  <a:schemeClr val="bg1"/>
                </a:solidFill>
                <a:latin typeface="+mj-lt"/>
              </a:rPr>
              <a:t>What percentage of the potential canopy space is full with non-green leaf color? </a:t>
            </a:r>
            <a:endParaRPr lang="en-US" sz="2400" dirty="0" smtClean="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10" name="Rectangle 9"/>
          <p:cNvSpPr/>
          <p:nvPr/>
        </p:nvSpPr>
        <p:spPr>
          <a:xfrm>
            <a:off x="4600909" y="6205756"/>
            <a:ext cx="3249608" cy="369332"/>
          </a:xfrm>
          <a:prstGeom prst="rect">
            <a:avLst/>
          </a:prstGeom>
        </p:spPr>
        <p:txBody>
          <a:bodyPr wrap="none">
            <a:spAutoFit/>
          </a:bodyPr>
          <a:lstStyle/>
          <a:p>
            <a:r>
              <a:rPr lang="en-US" dirty="0">
                <a:solidFill>
                  <a:schemeClr val="bg1"/>
                </a:solidFill>
                <a:latin typeface="+mj-lt"/>
              </a:rPr>
              <a:t>s</a:t>
            </a:r>
            <a:r>
              <a:rPr lang="en-US" dirty="0" smtClean="0">
                <a:solidFill>
                  <a:schemeClr val="bg1"/>
                </a:solidFill>
                <a:latin typeface="+mj-lt"/>
              </a:rPr>
              <a:t>ugar maple, </a:t>
            </a:r>
            <a:r>
              <a:rPr lang="en-US" i="1" dirty="0" smtClean="0">
                <a:solidFill>
                  <a:schemeClr val="bg1"/>
                </a:solidFill>
                <a:latin typeface="+mj-lt"/>
              </a:rPr>
              <a:t>Acer </a:t>
            </a:r>
            <a:r>
              <a:rPr lang="en-US" i="1" dirty="0" err="1" smtClean="0">
                <a:solidFill>
                  <a:schemeClr val="bg1"/>
                </a:solidFill>
                <a:latin typeface="+mj-lt"/>
              </a:rPr>
              <a:t>saccharum</a:t>
            </a:r>
            <a:endParaRPr lang="en-US" i="1" dirty="0">
              <a:latin typeface="+mj-lt"/>
            </a:endParaRPr>
          </a:p>
        </p:txBody>
      </p:sp>
      <p:sp>
        <p:nvSpPr>
          <p:cNvPr id="11" name="TextBox 10"/>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Ellen G Denny</a:t>
            </a:r>
            <a:endParaRPr lang="en-US" dirty="0">
              <a:solidFill>
                <a:schemeClr val="bg1"/>
              </a:solidFill>
              <a:latin typeface="+mj-lt"/>
            </a:endParaRPr>
          </a:p>
        </p:txBody>
      </p:sp>
      <p:sp>
        <p:nvSpPr>
          <p:cNvPr id="12"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36657232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2" name="Rectangle 1"/>
          <p:cNvSpPr/>
          <p:nvPr/>
        </p:nvSpPr>
        <p:spPr>
          <a:xfrm>
            <a:off x="204528" y="1712612"/>
            <a:ext cx="3668328" cy="4154984"/>
          </a:xfrm>
          <a:prstGeom prst="rect">
            <a:avLst/>
          </a:prstGeom>
        </p:spPr>
        <p:txBody>
          <a:bodyPr wrap="square">
            <a:spAutoFit/>
          </a:bodyPr>
          <a:lstStyle/>
          <a:p>
            <a:r>
              <a:rPr lang="en-US" sz="2400" dirty="0">
                <a:solidFill>
                  <a:schemeClr val="bg1"/>
                </a:solidFill>
                <a:latin typeface="+mj-lt"/>
              </a:rPr>
              <a:t>What percentage of the potential canopy space is full with non-green leaf color? </a:t>
            </a:r>
            <a:endParaRPr lang="en-US" sz="2400" dirty="0" smtClean="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rgbClr val="FF0000"/>
                </a:solidFill>
                <a:latin typeface="+mj-lt"/>
              </a:rPr>
              <a:t>5-24%</a:t>
            </a:r>
          </a:p>
          <a:p>
            <a:r>
              <a:rPr lang="en-US" sz="2400" dirty="0" smtClean="0">
                <a:solidFill>
                  <a:srgbClr val="FF0000"/>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10" name="TextBox 9"/>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Ellen G Denny</a:t>
            </a:r>
            <a:endParaRPr lang="en-US" dirty="0">
              <a:solidFill>
                <a:schemeClr val="bg1"/>
              </a:solidFill>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pic>
        <p:nvPicPr>
          <p:cNvPr id="15" name="Picture 2" descr="C:\Users\Erin\Documents\Outreach and Partnerships\Webinars\Intensity\For Erin\Acer_saccharum_EGDenny_canopy_side_20101009-3small.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454351" y="1712612"/>
            <a:ext cx="3379953" cy="4506604"/>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4600909" y="6205756"/>
            <a:ext cx="3249608" cy="369332"/>
          </a:xfrm>
          <a:prstGeom prst="rect">
            <a:avLst/>
          </a:prstGeom>
        </p:spPr>
        <p:txBody>
          <a:bodyPr wrap="none">
            <a:spAutoFit/>
          </a:bodyPr>
          <a:lstStyle/>
          <a:p>
            <a:r>
              <a:rPr lang="en-US" dirty="0">
                <a:solidFill>
                  <a:schemeClr val="bg1"/>
                </a:solidFill>
                <a:latin typeface="+mj-lt"/>
              </a:rPr>
              <a:t>s</a:t>
            </a:r>
            <a:r>
              <a:rPr lang="en-US" dirty="0" smtClean="0">
                <a:solidFill>
                  <a:schemeClr val="bg1"/>
                </a:solidFill>
                <a:latin typeface="+mj-lt"/>
              </a:rPr>
              <a:t>ugar maple, </a:t>
            </a:r>
            <a:r>
              <a:rPr lang="en-US" i="1" dirty="0" smtClean="0">
                <a:solidFill>
                  <a:schemeClr val="bg1"/>
                </a:solidFill>
                <a:latin typeface="+mj-lt"/>
              </a:rPr>
              <a:t>Acer </a:t>
            </a:r>
            <a:r>
              <a:rPr lang="en-US" i="1" dirty="0" err="1" smtClean="0">
                <a:solidFill>
                  <a:schemeClr val="bg1"/>
                </a:solidFill>
                <a:latin typeface="+mj-lt"/>
              </a:rPr>
              <a:t>saccharum</a:t>
            </a:r>
            <a:endParaRPr lang="en-US" i="1" dirty="0">
              <a:latin typeface="+mj-lt"/>
            </a:endParaRPr>
          </a:p>
        </p:txBody>
      </p:sp>
    </p:spTree>
    <p:extLst>
      <p:ext uri="{BB962C8B-B14F-4D97-AF65-F5344CB8AC3E}">
        <p14:creationId xmlns:p14="http://schemas.microsoft.com/office/powerpoint/2010/main" val="192430540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0" y="869670"/>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a:solidFill>
                  <a:srgbClr val="73B63B"/>
                </a:solidFill>
                <a:latin typeface="+mj-lt"/>
              </a:rPr>
              <a:t>What percentage of the </a:t>
            </a:r>
            <a:r>
              <a:rPr lang="en-US" sz="3200" dirty="0" smtClean="0">
                <a:solidFill>
                  <a:srgbClr val="73B63B"/>
                </a:solidFill>
                <a:latin typeface="+mj-lt"/>
              </a:rPr>
              <a:t>plant is green?</a:t>
            </a:r>
            <a:endParaRPr lang="en-US" sz="3200" dirty="0">
              <a:solidFill>
                <a:srgbClr val="73B63B"/>
              </a:solidFill>
              <a:latin typeface="+mj-lt"/>
            </a:endParaRPr>
          </a:p>
        </p:txBody>
      </p:sp>
      <p:sp>
        <p:nvSpPr>
          <p:cNvPr id="5" name="TextBox 4"/>
          <p:cNvSpPr txBox="1"/>
          <p:nvPr/>
        </p:nvSpPr>
        <p:spPr>
          <a:xfrm>
            <a:off x="100632" y="1855994"/>
            <a:ext cx="3918918" cy="2677656"/>
          </a:xfrm>
          <a:prstGeom prst="rect">
            <a:avLst/>
          </a:prstGeom>
          <a:noFill/>
        </p:spPr>
        <p:txBody>
          <a:bodyPr wrap="square" rtlCol="0">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7" name="TextBox 6"/>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Photos: Cynthia Wallace</a:t>
            </a:r>
            <a:endParaRPr lang="en-US" dirty="0">
              <a:solidFill>
                <a:schemeClr val="bg1"/>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14342" name="Picture 6" descr="C:\Users\Erin\Documents\Outreach and Partnerships\Webinars\Intensity\For Erin\IMG_3395small.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283052" y="1535209"/>
            <a:ext cx="2646751" cy="1986020"/>
          </a:xfrm>
          <a:prstGeom prst="rect">
            <a:avLst/>
          </a:prstGeom>
          <a:noFill/>
          <a:extLst>
            <a:ext uri="{909E8E84-426E-40DD-AFC4-6F175D3DCCD1}">
              <a14:hiddenFill xmlns:a14="http://schemas.microsoft.com/office/drawing/2010/main">
                <a:solidFill>
                  <a:srgbClr val="FFFFFF"/>
                </a:solidFill>
              </a14:hiddenFill>
            </a:ext>
          </a:extLst>
        </p:spPr>
      </p:pic>
      <p:pic>
        <p:nvPicPr>
          <p:cNvPr id="14345" name="Picture 9" descr="C:\Users\Erin\Documents\Outreach and Partnerships\Webinars\Intensity\For Erin\IMG_3381small.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131900" y="3137556"/>
            <a:ext cx="2646751" cy="1986020"/>
          </a:xfrm>
          <a:prstGeom prst="rect">
            <a:avLst/>
          </a:prstGeom>
          <a:noFill/>
          <a:extLst>
            <a:ext uri="{909E8E84-426E-40DD-AFC4-6F175D3DCCD1}">
              <a14:hiddenFill xmlns:a14="http://schemas.microsoft.com/office/drawing/2010/main">
                <a:solidFill>
                  <a:srgbClr val="FFFFFF"/>
                </a:solidFill>
              </a14:hiddenFill>
            </a:ext>
          </a:extLst>
        </p:spPr>
      </p:pic>
      <p:pic>
        <p:nvPicPr>
          <p:cNvPr id="14341" name="Picture 5" descr="C:\Users\Erin\Documents\Outreach and Partnerships\Webinars\Intensity\For Erin\IMG_3350small.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536215" y="4871981"/>
            <a:ext cx="2646751" cy="198602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853867" y="1478937"/>
            <a:ext cx="1075936" cy="461665"/>
          </a:xfrm>
          <a:prstGeom prst="rect">
            <a:avLst/>
          </a:prstGeom>
        </p:spPr>
        <p:txBody>
          <a:bodyPr wrap="none">
            <a:spAutoFit/>
          </a:bodyPr>
          <a:lstStyle/>
          <a:p>
            <a:r>
              <a:rPr lang="en-US" sz="2400" dirty="0" smtClean="0">
                <a:solidFill>
                  <a:schemeClr val="bg1"/>
                </a:solidFill>
                <a:latin typeface="+mj-lt"/>
              </a:rPr>
              <a:t>5-24%</a:t>
            </a:r>
            <a:endParaRPr lang="en-US" sz="2400" dirty="0">
              <a:solidFill>
                <a:schemeClr val="bg1"/>
              </a:solidFill>
              <a:latin typeface="+mj-lt"/>
            </a:endParaRPr>
          </a:p>
        </p:txBody>
      </p:sp>
      <p:sp>
        <p:nvSpPr>
          <p:cNvPr id="12" name="Rectangle 11"/>
          <p:cNvSpPr/>
          <p:nvPr/>
        </p:nvSpPr>
        <p:spPr>
          <a:xfrm>
            <a:off x="5531194" y="3142451"/>
            <a:ext cx="1247457" cy="461665"/>
          </a:xfrm>
          <a:prstGeom prst="rect">
            <a:avLst/>
          </a:prstGeom>
        </p:spPr>
        <p:txBody>
          <a:bodyPr wrap="none">
            <a:spAutoFit/>
          </a:bodyPr>
          <a:lstStyle/>
          <a:p>
            <a:r>
              <a:rPr lang="en-US" sz="2400" dirty="0" smtClean="0">
                <a:solidFill>
                  <a:schemeClr val="bg1"/>
                </a:solidFill>
                <a:latin typeface="+mj-lt"/>
              </a:rPr>
              <a:t>25-49%</a:t>
            </a:r>
            <a:endParaRPr lang="en-US" sz="2400" dirty="0">
              <a:solidFill>
                <a:schemeClr val="bg1"/>
              </a:solidFill>
              <a:latin typeface="+mj-lt"/>
            </a:endParaRPr>
          </a:p>
        </p:txBody>
      </p:sp>
      <p:sp>
        <p:nvSpPr>
          <p:cNvPr id="13" name="Rectangle 12"/>
          <p:cNvSpPr/>
          <p:nvPr/>
        </p:nvSpPr>
        <p:spPr>
          <a:xfrm>
            <a:off x="7002003" y="4861715"/>
            <a:ext cx="1247457" cy="461665"/>
          </a:xfrm>
          <a:prstGeom prst="rect">
            <a:avLst/>
          </a:prstGeom>
        </p:spPr>
        <p:txBody>
          <a:bodyPr wrap="none">
            <a:spAutoFit/>
          </a:bodyPr>
          <a:lstStyle/>
          <a:p>
            <a:r>
              <a:rPr lang="en-US" sz="2400" dirty="0" smtClean="0">
                <a:solidFill>
                  <a:schemeClr val="bg1"/>
                </a:solidFill>
                <a:latin typeface="+mj-lt"/>
              </a:rPr>
              <a:t>75-94%</a:t>
            </a:r>
            <a:endParaRPr lang="en-US" sz="2400" dirty="0">
              <a:solidFill>
                <a:schemeClr val="bg1"/>
              </a:solidFill>
              <a:latin typeface="+mj-lt"/>
            </a:endParaRPr>
          </a:p>
        </p:txBody>
      </p:sp>
      <p:sp>
        <p:nvSpPr>
          <p:cNvPr id="14" name="Rectangle 13"/>
          <p:cNvSpPr/>
          <p:nvPr/>
        </p:nvSpPr>
        <p:spPr>
          <a:xfrm>
            <a:off x="2229063" y="6488856"/>
            <a:ext cx="3322384" cy="369332"/>
          </a:xfrm>
          <a:prstGeom prst="rect">
            <a:avLst/>
          </a:prstGeom>
        </p:spPr>
        <p:txBody>
          <a:bodyPr wrap="none">
            <a:spAutoFit/>
          </a:bodyPr>
          <a:lstStyle/>
          <a:p>
            <a:r>
              <a:rPr lang="en-US" dirty="0" err="1" smtClean="0">
                <a:solidFill>
                  <a:schemeClr val="bg1"/>
                </a:solidFill>
                <a:latin typeface="+mj-lt"/>
              </a:rPr>
              <a:t>buffelgrass</a:t>
            </a:r>
            <a:r>
              <a:rPr lang="en-US" dirty="0" smtClean="0">
                <a:solidFill>
                  <a:schemeClr val="bg1"/>
                </a:solidFill>
                <a:latin typeface="+mj-lt"/>
              </a:rPr>
              <a:t>, </a:t>
            </a:r>
            <a:r>
              <a:rPr lang="en-US" i="1" dirty="0" err="1">
                <a:solidFill>
                  <a:schemeClr val="bg1"/>
                </a:solidFill>
                <a:latin typeface="+mj-lt"/>
              </a:rPr>
              <a:t>Pennisetum</a:t>
            </a:r>
            <a:r>
              <a:rPr lang="en-US" i="1" dirty="0">
                <a:solidFill>
                  <a:schemeClr val="bg1"/>
                </a:solidFill>
                <a:latin typeface="+mj-lt"/>
              </a:rPr>
              <a:t> </a:t>
            </a:r>
            <a:r>
              <a:rPr lang="en-US" i="1" dirty="0" err="1">
                <a:solidFill>
                  <a:schemeClr val="bg1"/>
                </a:solidFill>
                <a:latin typeface="+mj-lt"/>
              </a:rPr>
              <a:t>ciliare</a:t>
            </a:r>
            <a:endParaRPr lang="en-US" i="1" dirty="0">
              <a:solidFill>
                <a:schemeClr val="bg1"/>
              </a:solidFill>
              <a:latin typeface="+mj-lt"/>
            </a:endParaRPr>
          </a:p>
        </p:txBody>
      </p:sp>
      <p:sp>
        <p:nvSpPr>
          <p:cNvPr id="15"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89887694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2" name="Rectangle 1"/>
          <p:cNvSpPr/>
          <p:nvPr/>
        </p:nvSpPr>
        <p:spPr>
          <a:xfrm>
            <a:off x="204528" y="1533443"/>
            <a:ext cx="3668328" cy="3416320"/>
          </a:xfrm>
          <a:prstGeom prst="rect">
            <a:avLst/>
          </a:prstGeom>
        </p:spPr>
        <p:txBody>
          <a:bodyPr wrap="square">
            <a:spAutoFit/>
          </a:bodyPr>
          <a:lstStyle/>
          <a:p>
            <a:r>
              <a:rPr lang="en-US" sz="2400" dirty="0">
                <a:solidFill>
                  <a:schemeClr val="bg1"/>
                </a:solidFill>
                <a:latin typeface="+mj-lt"/>
              </a:rPr>
              <a:t>What percentage of the </a:t>
            </a:r>
            <a:r>
              <a:rPr lang="en-US" sz="2400" dirty="0" smtClean="0">
                <a:solidFill>
                  <a:schemeClr val="bg1"/>
                </a:solidFill>
                <a:latin typeface="+mj-lt"/>
              </a:rPr>
              <a:t>plant is green?</a:t>
            </a:r>
            <a:endParaRPr lang="en-US" sz="2400"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12" name="Rectangle 11"/>
          <p:cNvSpPr/>
          <p:nvPr/>
        </p:nvSpPr>
        <p:spPr>
          <a:xfrm>
            <a:off x="3890255" y="6203158"/>
            <a:ext cx="3322384" cy="369332"/>
          </a:xfrm>
          <a:prstGeom prst="rect">
            <a:avLst/>
          </a:prstGeom>
        </p:spPr>
        <p:txBody>
          <a:bodyPr wrap="none">
            <a:spAutoFit/>
          </a:bodyPr>
          <a:lstStyle/>
          <a:p>
            <a:r>
              <a:rPr lang="en-US" dirty="0" err="1" smtClean="0">
                <a:solidFill>
                  <a:schemeClr val="bg1"/>
                </a:solidFill>
                <a:latin typeface="+mj-lt"/>
              </a:rPr>
              <a:t>buffelgrass</a:t>
            </a:r>
            <a:r>
              <a:rPr lang="en-US" dirty="0" smtClean="0">
                <a:solidFill>
                  <a:schemeClr val="bg1"/>
                </a:solidFill>
                <a:latin typeface="+mj-lt"/>
              </a:rPr>
              <a:t>, </a:t>
            </a:r>
            <a:r>
              <a:rPr lang="en-US" i="1" dirty="0" err="1">
                <a:solidFill>
                  <a:schemeClr val="bg1"/>
                </a:solidFill>
                <a:latin typeface="+mj-lt"/>
              </a:rPr>
              <a:t>Pennisetum</a:t>
            </a:r>
            <a:r>
              <a:rPr lang="en-US" i="1" dirty="0">
                <a:solidFill>
                  <a:schemeClr val="bg1"/>
                </a:solidFill>
                <a:latin typeface="+mj-lt"/>
              </a:rPr>
              <a:t> </a:t>
            </a:r>
            <a:r>
              <a:rPr lang="en-US" i="1" dirty="0" err="1">
                <a:solidFill>
                  <a:schemeClr val="bg1"/>
                </a:solidFill>
                <a:latin typeface="+mj-lt"/>
              </a:rPr>
              <a:t>ciliare</a:t>
            </a:r>
            <a:endParaRPr lang="en-US" i="1" dirty="0">
              <a:solidFill>
                <a:schemeClr val="bg1"/>
              </a:solidFill>
              <a:latin typeface="+mj-lt"/>
            </a:endParaRPr>
          </a:p>
        </p:txBody>
      </p:sp>
      <p:sp>
        <p:nvSpPr>
          <p:cNvPr id="13" name="TextBox 12"/>
          <p:cNvSpPr txBox="1"/>
          <p:nvPr/>
        </p:nvSpPr>
        <p:spPr>
          <a:xfrm rot="16200000">
            <a:off x="7096602" y="5059486"/>
            <a:ext cx="3227697" cy="369332"/>
          </a:xfrm>
          <a:prstGeom prst="rect">
            <a:avLst/>
          </a:prstGeom>
          <a:noFill/>
        </p:spPr>
        <p:txBody>
          <a:bodyPr wrap="square" rtlCol="0">
            <a:spAutoFit/>
          </a:bodyPr>
          <a:lstStyle/>
          <a:p>
            <a:r>
              <a:rPr lang="en-US" dirty="0" smtClean="0">
                <a:solidFill>
                  <a:schemeClr val="bg1"/>
                </a:solidFill>
                <a:latin typeface="+mj-lt"/>
              </a:rPr>
              <a:t>Photo: desertmuseum.org</a:t>
            </a:r>
            <a:endParaRPr lang="en-US" dirty="0">
              <a:solidFill>
                <a:schemeClr val="bg1"/>
              </a:solidFill>
              <a:latin typeface="+mj-lt"/>
            </a:endParaRPr>
          </a:p>
        </p:txBody>
      </p:sp>
      <p:pic>
        <p:nvPicPr>
          <p:cNvPr id="14" name="Picture 2" descr="http://www.desertmuseum.org/programs/images/Pencil7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51666" y="2175064"/>
            <a:ext cx="5404513" cy="40425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285292179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2" name="Rectangle 1"/>
          <p:cNvSpPr/>
          <p:nvPr/>
        </p:nvSpPr>
        <p:spPr>
          <a:xfrm>
            <a:off x="204528" y="1533443"/>
            <a:ext cx="3668328" cy="3416320"/>
          </a:xfrm>
          <a:prstGeom prst="rect">
            <a:avLst/>
          </a:prstGeom>
        </p:spPr>
        <p:txBody>
          <a:bodyPr wrap="square">
            <a:spAutoFit/>
          </a:bodyPr>
          <a:lstStyle/>
          <a:p>
            <a:r>
              <a:rPr lang="en-US" sz="2400" dirty="0">
                <a:solidFill>
                  <a:schemeClr val="bg1"/>
                </a:solidFill>
                <a:latin typeface="+mj-lt"/>
              </a:rPr>
              <a:t>What percentage of the </a:t>
            </a:r>
            <a:r>
              <a:rPr lang="en-US" sz="2400" dirty="0" smtClean="0">
                <a:solidFill>
                  <a:schemeClr val="bg1"/>
                </a:solidFill>
                <a:latin typeface="+mj-lt"/>
              </a:rPr>
              <a:t>plant is green?</a:t>
            </a:r>
            <a:endParaRPr lang="en-US" sz="2400"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rgbClr val="FF0000"/>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11" name="TextBox 10"/>
          <p:cNvSpPr txBox="1"/>
          <p:nvPr/>
        </p:nvSpPr>
        <p:spPr>
          <a:xfrm rot="16200000">
            <a:off x="6902252" y="4865135"/>
            <a:ext cx="3616398" cy="369332"/>
          </a:xfrm>
          <a:prstGeom prst="rect">
            <a:avLst/>
          </a:prstGeom>
          <a:noFill/>
        </p:spPr>
        <p:txBody>
          <a:bodyPr wrap="square" rtlCol="0">
            <a:spAutoFit/>
          </a:bodyPr>
          <a:lstStyle/>
          <a:p>
            <a:r>
              <a:rPr lang="en-US" dirty="0" smtClean="0">
                <a:solidFill>
                  <a:schemeClr val="bg1"/>
                </a:solidFill>
                <a:latin typeface="+mj-lt"/>
              </a:rPr>
              <a:t>Photo: desertmuseum.org</a:t>
            </a:r>
            <a:endParaRPr lang="en-US" dirty="0">
              <a:solidFill>
                <a:schemeClr val="bg1"/>
              </a:solidFill>
              <a:latin typeface="+mj-lt"/>
            </a:endParaRPr>
          </a:p>
        </p:txBody>
      </p:sp>
      <p:pic>
        <p:nvPicPr>
          <p:cNvPr id="6146" name="Picture 2" descr="http://www.desertmuseum.org/programs/images/Pencil7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51666" y="2175064"/>
            <a:ext cx="5404513" cy="404257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3890255" y="6203158"/>
            <a:ext cx="3322384" cy="369332"/>
          </a:xfrm>
          <a:prstGeom prst="rect">
            <a:avLst/>
          </a:prstGeom>
        </p:spPr>
        <p:txBody>
          <a:bodyPr wrap="none">
            <a:spAutoFit/>
          </a:bodyPr>
          <a:lstStyle/>
          <a:p>
            <a:r>
              <a:rPr lang="en-US" dirty="0" err="1" smtClean="0">
                <a:solidFill>
                  <a:schemeClr val="bg1"/>
                </a:solidFill>
                <a:latin typeface="+mj-lt"/>
              </a:rPr>
              <a:t>buffelgrass</a:t>
            </a:r>
            <a:r>
              <a:rPr lang="en-US" dirty="0" smtClean="0">
                <a:solidFill>
                  <a:schemeClr val="bg1"/>
                </a:solidFill>
                <a:latin typeface="+mj-lt"/>
              </a:rPr>
              <a:t>, </a:t>
            </a:r>
            <a:r>
              <a:rPr lang="en-US" i="1" dirty="0" err="1">
                <a:solidFill>
                  <a:schemeClr val="bg1"/>
                </a:solidFill>
                <a:latin typeface="+mj-lt"/>
              </a:rPr>
              <a:t>Pennisetum</a:t>
            </a:r>
            <a:r>
              <a:rPr lang="en-US" i="1" dirty="0">
                <a:solidFill>
                  <a:schemeClr val="bg1"/>
                </a:solidFill>
                <a:latin typeface="+mj-lt"/>
              </a:rPr>
              <a:t> </a:t>
            </a:r>
            <a:r>
              <a:rPr lang="en-US" i="1" dirty="0" err="1">
                <a:solidFill>
                  <a:schemeClr val="bg1"/>
                </a:solidFill>
                <a:latin typeface="+mj-lt"/>
              </a:rPr>
              <a:t>ciliare</a:t>
            </a:r>
            <a:endParaRPr lang="en-US" i="1" dirty="0">
              <a:solidFill>
                <a:schemeClr val="bg1"/>
              </a:solidFill>
              <a:latin typeface="+mj-lt"/>
            </a:endParaRPr>
          </a:p>
        </p:txBody>
      </p:sp>
      <p:sp>
        <p:nvSpPr>
          <p:cNvPr id="12"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00139752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UA_Block A- AZ _200-281.eps"/>
          <p:cNvPicPr>
            <a:picLocks noChangeAspect="1"/>
          </p:cNvPicPr>
          <p:nvPr>
            <p:custDataLst>
              <p:tags r:id="rId1"/>
            </p:custDataLst>
          </p:nvPr>
        </p:nvPicPr>
        <p:blipFill>
          <a:blip r:embed="rId6" cstate="email">
            <a:extLst>
              <a:ext uri="{28A0092B-C50C-407E-A947-70E740481C1C}">
                <a14:useLocalDpi xmlns:a14="http://schemas.microsoft.com/office/drawing/2010/main"/>
              </a:ext>
            </a:extLst>
          </a:blip>
          <a:stretch>
            <a:fillRect/>
          </a:stretch>
        </p:blipFill>
        <p:spPr>
          <a:xfrm>
            <a:off x="7236901" y="5456135"/>
            <a:ext cx="935465" cy="942773"/>
          </a:xfrm>
          <a:prstGeom prst="rect">
            <a:avLst/>
          </a:prstGeom>
        </p:spPr>
      </p:pic>
      <p:pic>
        <p:nvPicPr>
          <p:cNvPr id="9" name="Picture 8" descr="usgs_logo-white.ai"/>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492236" y="5500210"/>
            <a:ext cx="1931628" cy="711405"/>
          </a:xfrm>
          <a:prstGeom prst="rect">
            <a:avLst/>
          </a:prstGeom>
        </p:spPr>
      </p:pic>
      <p:pic>
        <p:nvPicPr>
          <p:cNvPr id="11" name="Picture 10" descr="npn_LOGO_normal-white.eps"/>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tretch>
            <a:fillRect/>
          </a:stretch>
        </p:blipFill>
        <p:spPr>
          <a:xfrm>
            <a:off x="3482778" y="5500209"/>
            <a:ext cx="2412838" cy="748085"/>
          </a:xfrm>
          <a:prstGeom prst="rect">
            <a:avLst/>
          </a:prstGeom>
        </p:spPr>
      </p:pic>
      <p:pic>
        <p:nvPicPr>
          <p:cNvPr id="12" name="Picture 1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58050" y="1152891"/>
            <a:ext cx="5981085" cy="2767590"/>
          </a:xfrm>
          <a:prstGeom prst="rect">
            <a:avLst/>
          </a:prstGeom>
        </p:spPr>
      </p:pic>
    </p:spTree>
    <p:extLst>
      <p:ext uri="{BB962C8B-B14F-4D97-AF65-F5344CB8AC3E}">
        <p14:creationId xmlns:p14="http://schemas.microsoft.com/office/powerpoint/2010/main" val="79971703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4.bp.blogspot.com/_szY6czURhx0/TTZWEX6JqlI/AAAAAAAADsM/PhsKkJnwOOw/s1600/OakLeavesWinterLight.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2527"/>
          <a:stretch/>
        </p:blipFill>
        <p:spPr bwMode="auto">
          <a:xfrm>
            <a:off x="895350" y="2739057"/>
            <a:ext cx="2775898" cy="3658069"/>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4"/>
          <p:cNvSpPr txBox="1">
            <a:spLocks/>
          </p:cNvSpPr>
          <p:nvPr/>
        </p:nvSpPr>
        <p:spPr>
          <a:xfrm>
            <a:off x="237837" y="56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800" dirty="0" smtClean="0">
                <a:solidFill>
                  <a:srgbClr val="73B63B"/>
                </a:solidFill>
                <a:latin typeface="+mj-lt"/>
              </a:rPr>
              <a:t>Leaves</a:t>
            </a:r>
            <a:endParaRPr sz="2800" i="1" dirty="0" smtClean="0">
              <a:solidFill>
                <a:srgbClr val="73B63B"/>
              </a:solidFill>
              <a:latin typeface="+mj-lt"/>
            </a:endParaRPr>
          </a:p>
        </p:txBody>
      </p:sp>
      <p:sp>
        <p:nvSpPr>
          <p:cNvPr id="4" name="TextBox 3"/>
          <p:cNvSpPr txBox="1"/>
          <p:nvPr/>
        </p:nvSpPr>
        <p:spPr>
          <a:xfrm>
            <a:off x="4387850" y="3229263"/>
            <a:ext cx="2907983" cy="1938992"/>
          </a:xfrm>
          <a:prstGeom prst="rect">
            <a:avLst/>
          </a:prstGeom>
          <a:noFill/>
        </p:spPr>
        <p:txBody>
          <a:bodyPr wrap="square" rtlCol="0">
            <a:spAutoFit/>
          </a:bodyPr>
          <a:lstStyle/>
          <a:p>
            <a:r>
              <a:rPr lang="en-US" sz="2000" b="1" dirty="0" smtClean="0">
                <a:solidFill>
                  <a:schemeClr val="bg1"/>
                </a:solidFill>
                <a:latin typeface="+mj-lt"/>
              </a:rPr>
              <a:t>No</a:t>
            </a:r>
            <a:r>
              <a:rPr lang="en-US" sz="2000" dirty="0" smtClean="0">
                <a:solidFill>
                  <a:schemeClr val="bg1"/>
                </a:solidFill>
                <a:latin typeface="+mj-lt"/>
              </a:rPr>
              <a:t> – don’t count leaves as either </a:t>
            </a:r>
            <a:r>
              <a:rPr lang="en-US" sz="2000" b="1" dirty="0" smtClean="0">
                <a:solidFill>
                  <a:schemeClr val="bg1"/>
                </a:solidFill>
                <a:latin typeface="+mj-lt"/>
              </a:rPr>
              <a:t>leaves or colored </a:t>
            </a:r>
            <a:r>
              <a:rPr lang="en-US" sz="2000" dirty="0" smtClean="0">
                <a:solidFill>
                  <a:schemeClr val="bg1"/>
                </a:solidFill>
                <a:latin typeface="+mj-lt"/>
              </a:rPr>
              <a:t>leaves after they have lost all their pigments, nutrients and chlorophyll.</a:t>
            </a:r>
            <a:endParaRPr lang="en-US" sz="2000" dirty="0">
              <a:solidFill>
                <a:schemeClr val="bg1"/>
              </a:solidFill>
              <a:latin typeface="+mj-lt"/>
            </a:endParaRPr>
          </a:p>
        </p:txBody>
      </p:sp>
      <p:sp>
        <p:nvSpPr>
          <p:cNvPr id="6" name="Rectangle 5"/>
          <p:cNvSpPr/>
          <p:nvPr/>
        </p:nvSpPr>
        <p:spPr>
          <a:xfrm>
            <a:off x="257464" y="1011377"/>
            <a:ext cx="8039100" cy="1631216"/>
          </a:xfrm>
          <a:prstGeom prst="rect">
            <a:avLst/>
          </a:prstGeom>
          <a:ln>
            <a:solidFill>
              <a:schemeClr val="bg1"/>
            </a:solidFill>
          </a:ln>
        </p:spPr>
        <p:txBody>
          <a:bodyPr wrap="square">
            <a:spAutoFit/>
          </a:bodyPr>
          <a:lstStyle/>
          <a:p>
            <a:r>
              <a:rPr lang="en-US" sz="2000" b="1" dirty="0" smtClean="0">
                <a:solidFill>
                  <a:schemeClr val="bg1"/>
                </a:solidFill>
                <a:latin typeface="+mj-lt"/>
              </a:rPr>
              <a:t>Leaves</a:t>
            </a:r>
            <a:r>
              <a:rPr lang="en-US" sz="2000" dirty="0" smtClean="0">
                <a:solidFill>
                  <a:schemeClr val="bg1"/>
                </a:solidFill>
                <a:latin typeface="+mj-lt"/>
              </a:rPr>
              <a:t>: One </a:t>
            </a:r>
            <a:r>
              <a:rPr lang="en-US" sz="2000" dirty="0">
                <a:solidFill>
                  <a:schemeClr val="bg1"/>
                </a:solidFill>
                <a:latin typeface="+mj-lt"/>
              </a:rPr>
              <a:t>or more live, unfolded leaves are visible on the plant. A leaf is considered "unfolded" once its entire length has emerged from the breaking bud, stem node or growing stem </a:t>
            </a:r>
            <a:r>
              <a:rPr lang="en-US" sz="2000" smtClean="0">
                <a:solidFill>
                  <a:schemeClr val="bg1"/>
                </a:solidFill>
                <a:latin typeface="+mj-lt"/>
              </a:rPr>
              <a:t>tip, so </a:t>
            </a:r>
            <a:r>
              <a:rPr lang="en-US" sz="2000" dirty="0">
                <a:solidFill>
                  <a:schemeClr val="bg1"/>
                </a:solidFill>
                <a:latin typeface="+mj-lt"/>
              </a:rPr>
              <a:t>that the leaf stalk (petiole) or leaf base is visible at its point of attachment to the stem. </a:t>
            </a:r>
            <a:r>
              <a:rPr lang="en-US" sz="2000" b="1" dirty="0">
                <a:solidFill>
                  <a:srgbClr val="73B63B"/>
                </a:solidFill>
                <a:latin typeface="+mj-lt"/>
              </a:rPr>
              <a:t>Do not include fully dried or dead leaves.</a:t>
            </a:r>
          </a:p>
        </p:txBody>
      </p:sp>
      <p:pic>
        <p:nvPicPr>
          <p:cNvPr id="8" name="Picture 7"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6672878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descr="Annette's Yard Post 2, 2013-04-22 18:15, U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0800000">
            <a:off x="1276766" y="2028282"/>
            <a:ext cx="6215776" cy="46618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 </a:t>
            </a:r>
            <a:r>
              <a:rPr lang="en-US" sz="1600" dirty="0" err="1" smtClean="0">
                <a:solidFill>
                  <a:schemeClr val="bg1"/>
                </a:solidFill>
                <a:latin typeface="+mj-lt"/>
              </a:rPr>
              <a:t>Anette</a:t>
            </a:r>
            <a:r>
              <a:rPr lang="en-US" sz="1600" dirty="0" smtClean="0">
                <a:solidFill>
                  <a:schemeClr val="bg1"/>
                </a:solidFill>
                <a:latin typeface="+mj-lt"/>
              </a:rPr>
              <a:t> </a:t>
            </a:r>
            <a:r>
              <a:rPr lang="en-US" sz="1600" dirty="0" err="1" smtClean="0">
                <a:solidFill>
                  <a:schemeClr val="bg1"/>
                </a:solidFill>
                <a:latin typeface="+mj-lt"/>
              </a:rPr>
              <a:t>Schloss</a:t>
            </a:r>
            <a:endParaRPr lang="en-US" sz="1600" dirty="0">
              <a:solidFill>
                <a:schemeClr val="bg1"/>
              </a:solidFill>
              <a:latin typeface="+mj-lt"/>
            </a:endParaRPr>
          </a:p>
        </p:txBody>
      </p:sp>
      <p:sp>
        <p:nvSpPr>
          <p:cNvPr id="5" name="TextBox 4"/>
          <p:cNvSpPr txBox="1"/>
          <p:nvPr/>
        </p:nvSpPr>
        <p:spPr>
          <a:xfrm>
            <a:off x="2008041" y="1643079"/>
            <a:ext cx="4753224" cy="461665"/>
          </a:xfrm>
          <a:prstGeom prst="rect">
            <a:avLst/>
          </a:prstGeom>
          <a:noFill/>
        </p:spPr>
        <p:txBody>
          <a:bodyPr wrap="none" rtlCol="0">
            <a:spAutoFit/>
          </a:bodyPr>
          <a:lstStyle/>
          <a:p>
            <a:r>
              <a:rPr lang="en-US" sz="2400" dirty="0" smtClean="0">
                <a:solidFill>
                  <a:schemeClr val="bg1"/>
                </a:solidFill>
                <a:latin typeface="+mj-lt"/>
              </a:rPr>
              <a:t>Start with a bare tree… no leaves</a:t>
            </a:r>
            <a:endParaRPr lang="en-US" sz="2400" dirty="0">
              <a:solidFill>
                <a:schemeClr val="bg1"/>
              </a:solidFill>
              <a:latin typeface="+mj-lt"/>
            </a:endParaRPr>
          </a:p>
        </p:txBody>
      </p:sp>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0" y="-48308"/>
            <a:ext cx="5672775"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9" name="Text Placeholder 4"/>
          <p:cNvSpPr txBox="1">
            <a:spLocks/>
          </p:cNvSpPr>
          <p:nvPr/>
        </p:nvSpPr>
        <p:spPr>
          <a:xfrm>
            <a:off x="0" y="903913"/>
            <a:ext cx="8147713" cy="814624"/>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the </a:t>
            </a:r>
            <a:r>
              <a:rPr lang="en-US" sz="3200" dirty="0">
                <a:solidFill>
                  <a:srgbClr val="73B63B"/>
                </a:solidFill>
                <a:latin typeface="+mj-lt"/>
              </a:rPr>
              <a:t>potential canopy space</a:t>
            </a:r>
            <a:r>
              <a:rPr lang="en-US" sz="3200" dirty="0" smtClean="0">
                <a:solidFill>
                  <a:srgbClr val="73B63B"/>
                </a:solidFill>
                <a:latin typeface="+mj-lt"/>
              </a:rPr>
              <a:t> is full with leaves?</a:t>
            </a:r>
            <a:endParaRPr sz="3200" i="1" dirty="0" smtClean="0">
              <a:solidFill>
                <a:srgbClr val="73B63B"/>
              </a:solidFill>
              <a:latin typeface="+mj-lt"/>
            </a:endParaRPr>
          </a:p>
        </p:txBody>
      </p:sp>
    </p:spTree>
    <p:extLst>
      <p:ext uri="{BB962C8B-B14F-4D97-AF65-F5344CB8AC3E}">
        <p14:creationId xmlns:p14="http://schemas.microsoft.com/office/powerpoint/2010/main" val="72190533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74015" y="1604365"/>
            <a:ext cx="3898824" cy="461665"/>
          </a:xfrm>
          <a:prstGeom prst="rect">
            <a:avLst/>
          </a:prstGeom>
          <a:noFill/>
        </p:spPr>
        <p:txBody>
          <a:bodyPr wrap="none" rtlCol="0">
            <a:spAutoFit/>
          </a:bodyPr>
          <a:lstStyle/>
          <a:p>
            <a:r>
              <a:rPr lang="en-US" sz="2400" dirty="0" smtClean="0">
                <a:solidFill>
                  <a:schemeClr val="bg1"/>
                </a:solidFill>
                <a:latin typeface="+mj-lt"/>
              </a:rPr>
              <a:t>Imagine it fully leafed out…</a:t>
            </a:r>
            <a:endParaRPr lang="en-US" sz="2400" dirty="0">
              <a:solidFill>
                <a:schemeClr val="bg1"/>
              </a:solidFill>
              <a:latin typeface="+mj-lt"/>
            </a:endParaRPr>
          </a:p>
        </p:txBody>
      </p:sp>
      <p:pic>
        <p:nvPicPr>
          <p:cNvPr id="5" name="Picture 6" descr="Annette's Yard Post 2, 2013-09-14 17:10, U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0800000">
            <a:off x="924067" y="2066030"/>
            <a:ext cx="6194651" cy="464598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9" name="TextBox 8"/>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a:t>
            </a:r>
            <a:r>
              <a:rPr lang="en-US" dirty="0" err="1" smtClean="0">
                <a:solidFill>
                  <a:schemeClr val="bg1"/>
                </a:solidFill>
                <a:latin typeface="+mj-lt"/>
              </a:rPr>
              <a:t>Anette</a:t>
            </a:r>
            <a:r>
              <a:rPr lang="en-US" dirty="0" smtClean="0">
                <a:solidFill>
                  <a:schemeClr val="bg1"/>
                </a:solidFill>
                <a:latin typeface="+mj-lt"/>
              </a:rPr>
              <a:t> </a:t>
            </a:r>
            <a:r>
              <a:rPr lang="en-US" dirty="0" err="1" smtClean="0">
                <a:solidFill>
                  <a:schemeClr val="bg1"/>
                </a:solidFill>
                <a:latin typeface="+mj-lt"/>
              </a:rPr>
              <a:t>Schloss</a:t>
            </a:r>
            <a:endParaRPr lang="en-US" dirty="0">
              <a:solidFill>
                <a:schemeClr val="bg1"/>
              </a:solidFill>
              <a:latin typeface="+mj-lt"/>
            </a:endParaRPr>
          </a:p>
        </p:txBody>
      </p:sp>
      <p:sp>
        <p:nvSpPr>
          <p:cNvPr id="10"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1" name="Text Placeholder 4"/>
          <p:cNvSpPr txBox="1">
            <a:spLocks/>
          </p:cNvSpPr>
          <p:nvPr/>
        </p:nvSpPr>
        <p:spPr>
          <a:xfrm>
            <a:off x="0" y="903913"/>
            <a:ext cx="8147713" cy="814624"/>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the </a:t>
            </a:r>
            <a:r>
              <a:rPr lang="en-US" sz="3200" dirty="0">
                <a:solidFill>
                  <a:srgbClr val="73B63B"/>
                </a:solidFill>
                <a:latin typeface="+mj-lt"/>
              </a:rPr>
              <a:t>potential canopy space</a:t>
            </a:r>
            <a:r>
              <a:rPr lang="en-US" sz="3200" dirty="0" smtClean="0">
                <a:solidFill>
                  <a:srgbClr val="73B63B"/>
                </a:solidFill>
                <a:latin typeface="+mj-lt"/>
              </a:rPr>
              <a:t> is full with leaves?</a:t>
            </a:r>
            <a:endParaRPr sz="3200" i="1" dirty="0" smtClean="0">
              <a:solidFill>
                <a:srgbClr val="73B63B"/>
              </a:solidFill>
              <a:latin typeface="+mj-lt"/>
            </a:endParaRPr>
          </a:p>
        </p:txBody>
      </p:sp>
    </p:spTree>
    <p:extLst>
      <p:ext uri="{BB962C8B-B14F-4D97-AF65-F5344CB8AC3E}">
        <p14:creationId xmlns:p14="http://schemas.microsoft.com/office/powerpoint/2010/main" val="407565298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Annette's Yard Post 2, 2013-04-30 18:17, U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0800000">
            <a:off x="1032037" y="1894974"/>
            <a:ext cx="6308287" cy="4731215"/>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a:t>
            </a:r>
            <a:r>
              <a:rPr lang="en-US" dirty="0" err="1" smtClean="0">
                <a:solidFill>
                  <a:schemeClr val="bg1"/>
                </a:solidFill>
                <a:latin typeface="+mj-lt"/>
              </a:rPr>
              <a:t>Anette</a:t>
            </a:r>
            <a:r>
              <a:rPr lang="en-US" dirty="0" smtClean="0">
                <a:solidFill>
                  <a:schemeClr val="bg1"/>
                </a:solidFill>
                <a:latin typeface="+mj-lt"/>
              </a:rPr>
              <a:t> </a:t>
            </a:r>
            <a:r>
              <a:rPr lang="en-US" dirty="0" err="1" smtClean="0">
                <a:solidFill>
                  <a:schemeClr val="bg1"/>
                </a:solidFill>
                <a:latin typeface="+mj-lt"/>
              </a:rPr>
              <a:t>Schloss</a:t>
            </a:r>
            <a:endParaRPr lang="en-US" dirty="0">
              <a:solidFill>
                <a:schemeClr val="bg1"/>
              </a:solidFill>
              <a:latin typeface="+mj-lt"/>
            </a:endParaRPr>
          </a:p>
        </p:txBody>
      </p:sp>
      <p:sp>
        <p:nvSpPr>
          <p:cNvPr id="53" name="TextBox 52"/>
          <p:cNvSpPr txBox="1"/>
          <p:nvPr/>
        </p:nvSpPr>
        <p:spPr>
          <a:xfrm>
            <a:off x="3160899" y="1487705"/>
            <a:ext cx="2050561" cy="461665"/>
          </a:xfrm>
          <a:prstGeom prst="rect">
            <a:avLst/>
          </a:prstGeom>
          <a:noFill/>
        </p:spPr>
        <p:txBody>
          <a:bodyPr wrap="none" rtlCol="0">
            <a:spAutoFit/>
          </a:bodyPr>
          <a:lstStyle/>
          <a:p>
            <a:r>
              <a:rPr lang="en-US" sz="2400" dirty="0" smtClean="0">
                <a:solidFill>
                  <a:schemeClr val="bg1"/>
                </a:solidFill>
                <a:latin typeface="+mj-lt"/>
              </a:rPr>
              <a:t>Less than 5%</a:t>
            </a:r>
            <a:endParaRPr lang="en-US" sz="2400" dirty="0">
              <a:solidFill>
                <a:schemeClr val="bg1"/>
              </a:solidFill>
              <a:latin typeface="+mj-lt"/>
            </a:endParaRPr>
          </a:p>
        </p:txBody>
      </p:sp>
      <p:cxnSp>
        <p:nvCxnSpPr>
          <p:cNvPr id="54" name="Straight Connector 53"/>
          <p:cNvCxnSpPr>
            <a:stCxn id="1035" idx="1"/>
            <a:endCxn id="1035" idx="3"/>
          </p:cNvCxnSpPr>
          <p:nvPr/>
        </p:nvCxnSpPr>
        <p:spPr>
          <a:xfrm flipH="1">
            <a:off x="1032037" y="4260581"/>
            <a:ext cx="6308287" cy="0"/>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1035" idx="2"/>
          </p:cNvCxnSpPr>
          <p:nvPr/>
        </p:nvCxnSpPr>
        <p:spPr>
          <a:xfrm>
            <a:off x="4186180" y="1894974"/>
            <a:ext cx="0" cy="4762523"/>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Picture 8"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2"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39" name="Rectangle 38"/>
          <p:cNvSpPr/>
          <p:nvPr/>
        </p:nvSpPr>
        <p:spPr>
          <a:xfrm>
            <a:off x="0" y="6395357"/>
            <a:ext cx="3991308" cy="369332"/>
          </a:xfrm>
          <a:prstGeom prst="rect">
            <a:avLst/>
          </a:prstGeom>
        </p:spPr>
        <p:txBody>
          <a:bodyPr wrap="square">
            <a:spAutoFit/>
          </a:bodyPr>
          <a:lstStyle/>
          <a:p>
            <a:r>
              <a:rPr lang="en-US" dirty="0" smtClean="0">
                <a:solidFill>
                  <a:schemeClr val="bg1"/>
                </a:solidFill>
              </a:rPr>
              <a:t>* Ignore </a:t>
            </a:r>
            <a:r>
              <a:rPr lang="en-US" dirty="0">
                <a:solidFill>
                  <a:schemeClr val="bg1"/>
                </a:solidFill>
              </a:rPr>
              <a:t>dead branches in your estimate</a:t>
            </a:r>
            <a:r>
              <a:rPr lang="en-US" dirty="0" smtClean="0">
                <a:solidFill>
                  <a:schemeClr val="bg1"/>
                </a:solidFill>
              </a:rPr>
              <a:t>. </a:t>
            </a:r>
            <a:endParaRPr lang="en-US" dirty="0">
              <a:solidFill>
                <a:schemeClr val="bg1"/>
              </a:solidFill>
            </a:endParaRPr>
          </a:p>
        </p:txBody>
      </p:sp>
      <p:sp>
        <p:nvSpPr>
          <p:cNvPr id="13" name="Text Placeholder 4"/>
          <p:cNvSpPr txBox="1">
            <a:spLocks/>
          </p:cNvSpPr>
          <p:nvPr/>
        </p:nvSpPr>
        <p:spPr>
          <a:xfrm>
            <a:off x="0" y="903913"/>
            <a:ext cx="8147713" cy="814624"/>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the </a:t>
            </a:r>
            <a:r>
              <a:rPr lang="en-US" sz="3200" dirty="0">
                <a:solidFill>
                  <a:srgbClr val="73B63B"/>
                </a:solidFill>
                <a:latin typeface="+mj-lt"/>
              </a:rPr>
              <a:t>potential canopy space</a:t>
            </a:r>
            <a:r>
              <a:rPr lang="en-US" sz="3200" dirty="0" smtClean="0">
                <a:solidFill>
                  <a:srgbClr val="73B63B"/>
                </a:solidFill>
                <a:latin typeface="+mj-lt"/>
              </a:rPr>
              <a:t> is full with leaves?</a:t>
            </a:r>
            <a:endParaRPr sz="3200" i="1" dirty="0" smtClean="0">
              <a:solidFill>
                <a:srgbClr val="73B63B"/>
              </a:solidFill>
              <a:latin typeface="+mj-lt"/>
            </a:endParaRPr>
          </a:p>
        </p:txBody>
      </p:sp>
    </p:spTree>
    <p:extLst>
      <p:ext uri="{BB962C8B-B14F-4D97-AF65-F5344CB8AC3E}">
        <p14:creationId xmlns:p14="http://schemas.microsoft.com/office/powerpoint/2010/main" val="198156685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3" descr="Annette's Yard Post 2, 2013-05-01 18:23, U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0800000">
            <a:off x="1008607" y="1932638"/>
            <a:ext cx="6387115" cy="47903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648212" y="1470973"/>
            <a:ext cx="1075936" cy="461665"/>
          </a:xfrm>
          <a:prstGeom prst="rect">
            <a:avLst/>
          </a:prstGeom>
          <a:noFill/>
        </p:spPr>
        <p:txBody>
          <a:bodyPr wrap="none" rtlCol="0">
            <a:spAutoFit/>
          </a:bodyPr>
          <a:lstStyle/>
          <a:p>
            <a:r>
              <a:rPr lang="en-US" sz="2400" dirty="0" smtClean="0">
                <a:solidFill>
                  <a:schemeClr val="bg1"/>
                </a:solidFill>
                <a:latin typeface="+mj-lt"/>
              </a:rPr>
              <a:t>5-24%</a:t>
            </a:r>
            <a:endParaRPr lang="en-US" sz="2400" dirty="0">
              <a:solidFill>
                <a:schemeClr val="bg1"/>
              </a:solidFill>
              <a:latin typeface="+mj-lt"/>
            </a:endParaRPr>
          </a:p>
        </p:txBody>
      </p:sp>
      <p:cxnSp>
        <p:nvCxnSpPr>
          <p:cNvPr id="6" name="Straight Connector 5"/>
          <p:cNvCxnSpPr/>
          <p:nvPr/>
        </p:nvCxnSpPr>
        <p:spPr>
          <a:xfrm flipH="1">
            <a:off x="1032037" y="4298245"/>
            <a:ext cx="6308287" cy="0"/>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186180" y="1932638"/>
            <a:ext cx="0" cy="4762523"/>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2" name="TextBox 11"/>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a:t>
            </a:r>
            <a:r>
              <a:rPr lang="en-US" dirty="0" err="1" smtClean="0">
                <a:solidFill>
                  <a:schemeClr val="bg1"/>
                </a:solidFill>
                <a:latin typeface="+mj-lt"/>
              </a:rPr>
              <a:t>Anette</a:t>
            </a:r>
            <a:r>
              <a:rPr lang="en-US" dirty="0" smtClean="0">
                <a:solidFill>
                  <a:schemeClr val="bg1"/>
                </a:solidFill>
                <a:latin typeface="+mj-lt"/>
              </a:rPr>
              <a:t> </a:t>
            </a:r>
            <a:r>
              <a:rPr lang="en-US" dirty="0" err="1" smtClean="0">
                <a:solidFill>
                  <a:schemeClr val="bg1"/>
                </a:solidFill>
                <a:latin typeface="+mj-lt"/>
              </a:rPr>
              <a:t>Schloss</a:t>
            </a:r>
            <a:endParaRPr lang="en-US" dirty="0">
              <a:solidFill>
                <a:schemeClr val="bg1"/>
              </a:solidFill>
              <a:latin typeface="+mj-lt"/>
            </a:endParaRPr>
          </a:p>
        </p:txBody>
      </p:sp>
      <p:sp>
        <p:nvSpPr>
          <p:cNvPr id="13"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1" name="Text Placeholder 4"/>
          <p:cNvSpPr txBox="1">
            <a:spLocks/>
          </p:cNvSpPr>
          <p:nvPr/>
        </p:nvSpPr>
        <p:spPr>
          <a:xfrm>
            <a:off x="0" y="903913"/>
            <a:ext cx="8147713" cy="814624"/>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the </a:t>
            </a:r>
            <a:r>
              <a:rPr lang="en-US" sz="3200" dirty="0">
                <a:solidFill>
                  <a:srgbClr val="73B63B"/>
                </a:solidFill>
                <a:latin typeface="+mj-lt"/>
              </a:rPr>
              <a:t>potential canopy space</a:t>
            </a:r>
            <a:r>
              <a:rPr lang="en-US" sz="3200" dirty="0" smtClean="0">
                <a:solidFill>
                  <a:srgbClr val="73B63B"/>
                </a:solidFill>
                <a:latin typeface="+mj-lt"/>
              </a:rPr>
              <a:t> is full with leaves?</a:t>
            </a:r>
            <a:endParaRPr sz="3200" i="1" dirty="0" smtClean="0">
              <a:solidFill>
                <a:srgbClr val="73B63B"/>
              </a:solidFill>
              <a:latin typeface="+mj-lt"/>
            </a:endParaRPr>
          </a:p>
        </p:txBody>
      </p:sp>
    </p:spTree>
    <p:extLst>
      <p:ext uri="{BB962C8B-B14F-4D97-AF65-F5344CB8AC3E}">
        <p14:creationId xmlns:p14="http://schemas.microsoft.com/office/powerpoint/2010/main" val="85129217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5" descr="Annette's Yard Post 2, 2013-05-04 14:45, U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0800000">
            <a:off x="1205249" y="2177924"/>
            <a:ext cx="6128298" cy="459622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599156" y="1653799"/>
            <a:ext cx="1247457" cy="461665"/>
          </a:xfrm>
          <a:prstGeom prst="rect">
            <a:avLst/>
          </a:prstGeom>
          <a:noFill/>
        </p:spPr>
        <p:txBody>
          <a:bodyPr wrap="none" rtlCol="0">
            <a:spAutoFit/>
          </a:bodyPr>
          <a:lstStyle/>
          <a:p>
            <a:r>
              <a:rPr lang="en-US" sz="2400" dirty="0" smtClean="0">
                <a:solidFill>
                  <a:schemeClr val="bg1"/>
                </a:solidFill>
                <a:latin typeface="+mj-lt"/>
              </a:rPr>
              <a:t>25-49%</a:t>
            </a:r>
            <a:endParaRPr lang="en-US" sz="2400" dirty="0">
              <a:solidFill>
                <a:schemeClr val="bg1"/>
              </a:solidFill>
              <a:latin typeface="+mj-lt"/>
            </a:endParaRPr>
          </a:p>
        </p:txBody>
      </p:sp>
      <p:cxnSp>
        <p:nvCxnSpPr>
          <p:cNvPr id="8" name="Straight Connector 7"/>
          <p:cNvCxnSpPr/>
          <p:nvPr/>
        </p:nvCxnSpPr>
        <p:spPr>
          <a:xfrm flipH="1">
            <a:off x="1091998" y="4461084"/>
            <a:ext cx="6308287" cy="0"/>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4222885" y="2177924"/>
            <a:ext cx="23256" cy="4680076"/>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2" name="TextBox 11"/>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a:t>
            </a:r>
            <a:r>
              <a:rPr lang="en-US" dirty="0" err="1" smtClean="0">
                <a:solidFill>
                  <a:schemeClr val="bg1"/>
                </a:solidFill>
                <a:latin typeface="+mj-lt"/>
              </a:rPr>
              <a:t>Anette</a:t>
            </a:r>
            <a:r>
              <a:rPr lang="en-US" dirty="0" smtClean="0">
                <a:solidFill>
                  <a:schemeClr val="bg1"/>
                </a:solidFill>
                <a:latin typeface="+mj-lt"/>
              </a:rPr>
              <a:t> </a:t>
            </a:r>
            <a:r>
              <a:rPr lang="en-US" dirty="0" err="1" smtClean="0">
                <a:solidFill>
                  <a:schemeClr val="bg1"/>
                </a:solidFill>
                <a:latin typeface="+mj-lt"/>
              </a:rPr>
              <a:t>Schloss</a:t>
            </a:r>
            <a:endParaRPr lang="en-US" dirty="0">
              <a:solidFill>
                <a:schemeClr val="bg1"/>
              </a:solidFill>
              <a:latin typeface="+mj-lt"/>
            </a:endParaRPr>
          </a:p>
        </p:txBody>
      </p:sp>
      <p:sp>
        <p:nvSpPr>
          <p:cNvPr id="13"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4" name="Text Placeholder 4"/>
          <p:cNvSpPr txBox="1">
            <a:spLocks/>
          </p:cNvSpPr>
          <p:nvPr/>
        </p:nvSpPr>
        <p:spPr>
          <a:xfrm>
            <a:off x="0" y="903913"/>
            <a:ext cx="8147713" cy="814624"/>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the </a:t>
            </a:r>
            <a:r>
              <a:rPr lang="en-US" sz="3200" dirty="0">
                <a:solidFill>
                  <a:srgbClr val="73B63B"/>
                </a:solidFill>
                <a:latin typeface="+mj-lt"/>
              </a:rPr>
              <a:t>potential canopy space</a:t>
            </a:r>
            <a:r>
              <a:rPr lang="en-US" sz="3200" dirty="0" smtClean="0">
                <a:solidFill>
                  <a:srgbClr val="73B63B"/>
                </a:solidFill>
                <a:latin typeface="+mj-lt"/>
              </a:rPr>
              <a:t> is full with leaves?</a:t>
            </a:r>
            <a:endParaRPr sz="3200" i="1" dirty="0" smtClean="0">
              <a:solidFill>
                <a:srgbClr val="73B63B"/>
              </a:solidFill>
              <a:latin typeface="+mj-lt"/>
            </a:endParaRPr>
          </a:p>
        </p:txBody>
      </p:sp>
    </p:spTree>
    <p:extLst>
      <p:ext uri="{BB962C8B-B14F-4D97-AF65-F5344CB8AC3E}">
        <p14:creationId xmlns:p14="http://schemas.microsoft.com/office/powerpoint/2010/main" val="75440405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7" descr="Annette's Yard Post 2, 2013-05-06 18:34, U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0800000">
            <a:off x="1122250" y="1955177"/>
            <a:ext cx="6289346" cy="471701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637402" y="1493512"/>
            <a:ext cx="1247457" cy="461665"/>
          </a:xfrm>
          <a:prstGeom prst="rect">
            <a:avLst/>
          </a:prstGeom>
          <a:noFill/>
        </p:spPr>
        <p:txBody>
          <a:bodyPr wrap="none" rtlCol="0">
            <a:spAutoFit/>
          </a:bodyPr>
          <a:lstStyle/>
          <a:p>
            <a:r>
              <a:rPr lang="en-US" sz="2400" dirty="0" smtClean="0">
                <a:solidFill>
                  <a:schemeClr val="bg1"/>
                </a:solidFill>
                <a:latin typeface="+mj-lt"/>
              </a:rPr>
              <a:t>50-74%</a:t>
            </a:r>
            <a:endParaRPr lang="en-US" sz="2400" dirty="0">
              <a:solidFill>
                <a:schemeClr val="bg1"/>
              </a:solidFill>
              <a:latin typeface="+mj-lt"/>
            </a:endParaRPr>
          </a:p>
        </p:txBody>
      </p:sp>
      <p:cxnSp>
        <p:nvCxnSpPr>
          <p:cNvPr id="5" name="Straight Connector 4"/>
          <p:cNvCxnSpPr/>
          <p:nvPr/>
        </p:nvCxnSpPr>
        <p:spPr>
          <a:xfrm flipH="1">
            <a:off x="1106988" y="4298244"/>
            <a:ext cx="6308287" cy="0"/>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261131" y="1932637"/>
            <a:ext cx="0" cy="4762523"/>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8" name="Picture 7"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0" name="TextBox 9"/>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a:t>
            </a:r>
            <a:r>
              <a:rPr lang="en-US" dirty="0" err="1" smtClean="0">
                <a:solidFill>
                  <a:schemeClr val="bg1"/>
                </a:solidFill>
                <a:latin typeface="+mj-lt"/>
              </a:rPr>
              <a:t>Anette</a:t>
            </a:r>
            <a:r>
              <a:rPr lang="en-US" dirty="0" smtClean="0">
                <a:solidFill>
                  <a:schemeClr val="bg1"/>
                </a:solidFill>
                <a:latin typeface="+mj-lt"/>
              </a:rPr>
              <a:t> </a:t>
            </a:r>
            <a:r>
              <a:rPr lang="en-US" dirty="0" err="1" smtClean="0">
                <a:solidFill>
                  <a:schemeClr val="bg1"/>
                </a:solidFill>
                <a:latin typeface="+mj-lt"/>
              </a:rPr>
              <a:t>Schloss</a:t>
            </a:r>
            <a:endParaRPr lang="en-US" dirty="0">
              <a:solidFill>
                <a:schemeClr val="bg1"/>
              </a:solidFill>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2" name="Text Placeholder 4"/>
          <p:cNvSpPr txBox="1">
            <a:spLocks/>
          </p:cNvSpPr>
          <p:nvPr/>
        </p:nvSpPr>
        <p:spPr>
          <a:xfrm>
            <a:off x="0" y="903913"/>
            <a:ext cx="8147713" cy="814624"/>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the </a:t>
            </a:r>
            <a:r>
              <a:rPr lang="en-US" sz="3200" dirty="0">
                <a:solidFill>
                  <a:srgbClr val="73B63B"/>
                </a:solidFill>
                <a:latin typeface="+mj-lt"/>
              </a:rPr>
              <a:t>potential canopy space</a:t>
            </a:r>
            <a:r>
              <a:rPr lang="en-US" sz="3200" dirty="0" smtClean="0">
                <a:solidFill>
                  <a:srgbClr val="73B63B"/>
                </a:solidFill>
                <a:latin typeface="+mj-lt"/>
              </a:rPr>
              <a:t> is full with leaves?</a:t>
            </a:r>
            <a:endParaRPr sz="3200" i="1" dirty="0" smtClean="0">
              <a:solidFill>
                <a:srgbClr val="73B63B"/>
              </a:solidFill>
              <a:latin typeface="+mj-lt"/>
            </a:endParaRPr>
          </a:p>
        </p:txBody>
      </p:sp>
    </p:spTree>
    <p:extLst>
      <p:ext uri="{BB962C8B-B14F-4D97-AF65-F5344CB8AC3E}">
        <p14:creationId xmlns:p14="http://schemas.microsoft.com/office/powerpoint/2010/main" val="3797573058"/>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5.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6.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7.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8.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35746</TotalTime>
  <Words>2067</Words>
  <Application>Microsoft Office PowerPoint</Application>
  <PresentationFormat>On-screen Show (4:3)</PresentationFormat>
  <Paragraphs>253</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Terry Moody</dc:creator>
  <cp:lastModifiedBy>erinposthumus</cp:lastModifiedBy>
  <cp:revision>325</cp:revision>
  <dcterms:created xsi:type="dcterms:W3CDTF">2014-06-19T20:57:20Z</dcterms:created>
  <dcterms:modified xsi:type="dcterms:W3CDTF">2016-09-30T18:40:40Z</dcterms:modified>
</cp:coreProperties>
</file>