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506" r:id="rId2"/>
    <p:sldId id="397" r:id="rId3"/>
    <p:sldId id="521" r:id="rId4"/>
    <p:sldId id="414" r:id="rId5"/>
    <p:sldId id="463" r:id="rId6"/>
    <p:sldId id="487" r:id="rId7"/>
    <p:sldId id="464" r:id="rId8"/>
    <p:sldId id="488" r:id="rId9"/>
    <p:sldId id="490" r:id="rId10"/>
    <p:sldId id="453" r:id="rId11"/>
    <p:sldId id="475" r:id="rId12"/>
    <p:sldId id="423" r:id="rId13"/>
    <p:sldId id="467" r:id="rId14"/>
    <p:sldId id="489" r:id="rId15"/>
    <p:sldId id="470" r:id="rId16"/>
    <p:sldId id="476" r:id="rId17"/>
    <p:sldId id="52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
          <p15:clr>
            <a:srgbClr val="A4A3A4"/>
          </p15:clr>
        </p15:guide>
        <p15:guide id="2" pos="3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B63B"/>
    <a:srgbClr val="88BC4F"/>
    <a:srgbClr val="E08A23"/>
    <a:srgbClr val="DA5120"/>
    <a:srgbClr val="2A73AE"/>
    <a:srgbClr val="5D9832"/>
    <a:srgbClr val="FFF5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80994" autoAdjust="0"/>
  </p:normalViewPr>
  <p:slideViewPr>
    <p:cSldViewPr snapToGrid="0" snapToObjects="1">
      <p:cViewPr varScale="1">
        <p:scale>
          <a:sx n="67" d="100"/>
          <a:sy n="67" d="100"/>
        </p:scale>
        <p:origin x="720" y="60"/>
      </p:cViewPr>
      <p:guideLst>
        <p:guide orient="horz" pos="122"/>
        <p:guide pos="365"/>
      </p:guideLst>
    </p:cSldViewPr>
  </p:slideViewPr>
  <p:notesTextViewPr>
    <p:cViewPr>
      <p:scale>
        <a:sx n="100" d="100"/>
        <a:sy n="100" d="100"/>
      </p:scale>
      <p:origin x="0" y="0"/>
    </p:cViewPr>
  </p:notesTextViewPr>
  <p:sorterViewPr>
    <p:cViewPr>
      <p:scale>
        <a:sx n="80" d="100"/>
        <a:sy n="80" d="100"/>
      </p:scale>
      <p:origin x="0" y="107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D1E4EC-A1E0-D64E-AAF8-DFBE6586003E}" type="datetimeFigureOut">
              <a:rPr lang="en-US" smtClean="0"/>
              <a:t>9/30/2016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A0902A-C4E9-F64F-B7A2-8E82794F84AE}" type="slidenum">
              <a:rPr lang="en-US" smtClean="0"/>
              <a:t>‹#›</a:t>
            </a:fld>
            <a:endParaRPr lang="en-US"/>
          </a:p>
        </p:txBody>
      </p:sp>
    </p:spTree>
    <p:extLst>
      <p:ext uri="{BB962C8B-B14F-4D97-AF65-F5344CB8AC3E}">
        <p14:creationId xmlns:p14="http://schemas.microsoft.com/office/powerpoint/2010/main" val="5584604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part 3, we will look more closely at the questions whose answers contain percentage bins</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a:t>
            </a:fld>
            <a:endParaRPr lang="en-US"/>
          </a:p>
        </p:txBody>
      </p:sp>
    </p:spTree>
    <p:extLst>
      <p:ext uri="{BB962C8B-B14F-4D97-AF65-F5344CB8AC3E}">
        <p14:creationId xmlns:p14="http://schemas.microsoft.com/office/powerpoint/2010/main" val="2497442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10</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11</a:t>
            </a:fld>
            <a:endParaRPr lang="en-US" dirty="0"/>
          </a:p>
        </p:txBody>
      </p:sp>
    </p:spTree>
    <p:extLst>
      <p:ext uri="{BB962C8B-B14F-4D97-AF65-F5344CB8AC3E}">
        <p14:creationId xmlns:p14="http://schemas.microsoft.com/office/powerpoint/2010/main" val="3718161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definition for Ripe Fruit states that one or more ripe fruits are visible on the plant. You will often also get some species-specific information about what ripe fruit looks like on your plant. For example for </a:t>
            </a:r>
            <a:r>
              <a:rPr lang="en-US" sz="1200" kern="1200" dirty="0" err="1" smtClean="0">
                <a:solidFill>
                  <a:schemeClr val="tx1"/>
                </a:solidFill>
                <a:effectLst/>
                <a:latin typeface="+mn-lt"/>
                <a:ea typeface="+mn-ea"/>
                <a:cs typeface="+mn-cs"/>
              </a:rPr>
              <a:t>witchhazel</a:t>
            </a:r>
            <a:r>
              <a:rPr lang="en-US" sz="1200" kern="1200" dirty="0" smtClean="0">
                <a:solidFill>
                  <a:schemeClr val="tx1"/>
                </a:solidFill>
                <a:effectLst/>
                <a:latin typeface="+mn-lt"/>
                <a:ea typeface="+mn-ea"/>
                <a:cs typeface="+mn-cs"/>
              </a:rPr>
              <a:t>, a fruit is considered ripe when it has turned brown and has split open to expose the seeds. Do not include empty capsules that have already dropped all of their seeds.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Once the seeds leave a plant, a fruit is no longer considered present on the plant. In many cases, such as this example of </a:t>
            </a:r>
            <a:r>
              <a:rPr lang="en-US" sz="1200" kern="1200" dirty="0" err="1" smtClean="0">
                <a:solidFill>
                  <a:schemeClr val="tx1"/>
                </a:solidFill>
                <a:effectLst/>
                <a:latin typeface="+mn-lt"/>
                <a:ea typeface="+mn-ea"/>
                <a:cs typeface="+mn-cs"/>
              </a:rPr>
              <a:t>witchhazel</a:t>
            </a:r>
            <a:r>
              <a:rPr lang="en-US" sz="1200" kern="1200" dirty="0" smtClean="0">
                <a:solidFill>
                  <a:schemeClr val="tx1"/>
                </a:solidFill>
                <a:effectLst/>
                <a:latin typeface="+mn-lt"/>
                <a:ea typeface="+mn-ea"/>
                <a:cs typeface="+mn-cs"/>
              </a:rPr>
              <a:t>, the capsule/pod/cone remains on the plant with no seeds left and these structures can be ignored and do not count as “Fruit” or “Ripe fruit” (you will also see this with sweetgum balls, conifer cones, birch catkins).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the photo on the left, we would report yes for fruit, but a no for ripe fruit, as the capsule is still closed. For the middle photo, we would report yes for both, as the capsule has split open and the seeds are visible. For the photo n the right, the capsule is not empty, so we would report no for both fruit and ripe fruit.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12</a:t>
            </a:fld>
            <a:endParaRPr lang="en-US" dirty="0"/>
          </a:p>
        </p:txBody>
      </p:sp>
    </p:spTree>
    <p:extLst>
      <p:ext uri="{BB962C8B-B14F-4D97-AF65-F5344CB8AC3E}">
        <p14:creationId xmlns:p14="http://schemas.microsoft.com/office/powerpoint/2010/main" val="3563555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black cherry, a fruit is considered ripe when it has turned purple-black or black. </a:t>
            </a:r>
          </a:p>
        </p:txBody>
      </p:sp>
      <p:sp>
        <p:nvSpPr>
          <p:cNvPr id="4" name="Slide Number Placeholder 3"/>
          <p:cNvSpPr>
            <a:spLocks noGrp="1"/>
          </p:cNvSpPr>
          <p:nvPr>
            <p:ph type="sldNum" sz="quarter" idx="10"/>
          </p:nvPr>
        </p:nvSpPr>
        <p:spPr/>
        <p:txBody>
          <a:bodyPr/>
          <a:lstStyle/>
          <a:p>
            <a:fld id="{BE2A7042-DEED-4AA1-9E89-4A16B2572577}" type="slidenum">
              <a:rPr lang="en-US" smtClean="0"/>
              <a:pPr/>
              <a:t>13</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nearly all of the fruits in this photo are a dark purple or black, we could report either 75-94%, or 95% or more fruits are ripe.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 try! Read the species-specific definition closely and estimate what percent of fruit are ripe.</a:t>
            </a: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14</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15</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1/3 =</a:t>
            </a:r>
            <a:r>
              <a:rPr lang="en-US" baseline="0" dirty="0" smtClean="0"/>
              <a:t> 33% or 2/3 = 66%</a:t>
            </a:r>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16</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hope that these quizzes will</a:t>
            </a:r>
            <a:r>
              <a:rPr lang="en-US" baseline="0" dirty="0" smtClean="0"/>
              <a:t> help you to become more confident in understanding botany and estimating intensity of plant phenophases. Thank you so much for participating in Nature’s Notebook. </a:t>
            </a:r>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17</a:t>
            </a:fld>
            <a:endParaRPr lang="en-US"/>
          </a:p>
        </p:txBody>
      </p:sp>
    </p:spTree>
    <p:extLst>
      <p:ext uri="{BB962C8B-B14F-4D97-AF65-F5344CB8AC3E}">
        <p14:creationId xmlns:p14="http://schemas.microsoft.com/office/powerpoint/2010/main" val="378512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part covers what percent of flowers are open, and what percent of fruit are ripe.</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are six total bins, with 4 larger bins, and two smaller bins that allow you to indicate that 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is just starting or has reached its peak.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2</a:t>
            </a:fld>
            <a:endParaRPr lang="en-US" dirty="0"/>
          </a:p>
        </p:txBody>
      </p:sp>
    </p:spTree>
    <p:extLst>
      <p:ext uri="{BB962C8B-B14F-4D97-AF65-F5344CB8AC3E}">
        <p14:creationId xmlns:p14="http://schemas.microsoft.com/office/powerpoint/2010/main" val="54592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Remember that flowers are one of our overlapping phenophases, so even when you start reporting</a:t>
            </a:r>
            <a:r>
              <a:rPr lang="en-US" sz="1200" kern="1200" baseline="0" dirty="0" smtClean="0">
                <a:solidFill>
                  <a:schemeClr val="tx1"/>
                </a:solidFill>
                <a:effectLst/>
                <a:latin typeface="+mn-lt"/>
                <a:ea typeface="+mn-ea"/>
                <a:cs typeface="+mn-cs"/>
              </a:rPr>
              <a:t> a yes to open flowers, you will also continue reporting a yes for flowers or flower buds. While intensity of flowers or flower buds is reported in number bins, for open flowers, we are interested in what percent of these are open. This also applies for fruits or ripe fruits.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3</a:t>
            </a:fld>
            <a:endParaRPr lang="en-US" dirty="0"/>
          </a:p>
        </p:txBody>
      </p:sp>
    </p:spTree>
    <p:extLst>
      <p:ext uri="{BB962C8B-B14F-4D97-AF65-F5344CB8AC3E}">
        <p14:creationId xmlns:p14="http://schemas.microsoft.com/office/powerpoint/2010/main" val="3235361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open flowers, here is the definition: One or more open, fresh flowers are visible on the plant. Flowers are considered "open" when the </a:t>
            </a:r>
            <a:r>
              <a:rPr lang="en-US" sz="1200" b="1" kern="1200" dirty="0" smtClean="0">
                <a:solidFill>
                  <a:schemeClr val="tx1"/>
                </a:solidFill>
                <a:effectLst/>
                <a:latin typeface="+mn-lt"/>
                <a:ea typeface="+mn-ea"/>
                <a:cs typeface="+mn-cs"/>
              </a:rPr>
              <a:t>reproductive parts (male stamens or female pistils) are visible</a:t>
            </a:r>
            <a:r>
              <a:rPr lang="en-US" sz="1200" kern="1200" dirty="0" smtClean="0">
                <a:solidFill>
                  <a:schemeClr val="tx1"/>
                </a:solidFill>
                <a:effectLst/>
                <a:latin typeface="+mn-lt"/>
                <a:ea typeface="+mn-ea"/>
                <a:cs typeface="+mn-cs"/>
              </a:rPr>
              <a:t> between or within unfolded or open flower parts (petals, floral tubes or sepals). Do not include wilted or dried flowers.</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Remember that flowers are one of our overlapping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so even after reporting a ‘yes’ to open flowers, you will also continue to report flowers or flower buds.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the photos on the left, you would report a yes for flowers or flower buds, but a no for open flowers. For the photo on the right, you would report a yes for both flowers and open flowers.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4</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this example of common winterberry, there are 12 flowers visible, 5 of which are open.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5</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we would report that 25-49 percent of flowers are open.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6</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species in which individual flowers are clustered in flower heads, you should estimate the percentage of all individual flowers that are open.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7</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the photo here of gray alder open flowers, the male flowers are open once the initially compact catkin has unfolded like an accordion and is hanging loosely.  We might estimate that the catkin on the left is 75-% open, middle is 75+% open, and right is between 50 and 75% open for an overall intensity of 50-74. But it is quite close to the 75-94 bin, so that would also be an acceptable answer.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8</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you try! For the quiz, you will be given some additional, species-specific definition about open flowers for the species in question.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9</a:t>
            </a:fld>
            <a:endParaRPr lang="en-US" dirty="0"/>
          </a:p>
        </p:txBody>
      </p:sp>
    </p:spTree>
    <p:extLst>
      <p:ext uri="{BB962C8B-B14F-4D97-AF65-F5344CB8AC3E}">
        <p14:creationId xmlns:p14="http://schemas.microsoft.com/office/powerpoint/2010/main" val="2529514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4048838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1836315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142475039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094697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8404368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5389927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AC0095-2716-6C40-B4A9-9953BC01805A}"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25716701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AC0095-2716-6C40-B4A9-9953BC01805A}"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49491772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C0095-2716-6C40-B4A9-9953BC01805A}"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5309286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03896102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87003102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C0095-2716-6C40-B4A9-9953BC01805A}" type="datetimeFigureOut">
              <a:rPr lang="en-US" smtClean="0"/>
              <a:t>9/30/2016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5F05A-B809-664C-87FC-E2A1F8C1C5E4}" type="slidenum">
              <a:rPr lang="en-US" smtClean="0"/>
              <a:t>‹#›</a:t>
            </a:fld>
            <a:endParaRPr lang="en-US"/>
          </a:p>
        </p:txBody>
      </p:sp>
    </p:spTree>
    <p:extLst>
      <p:ext uri="{BB962C8B-B14F-4D97-AF65-F5344CB8AC3E}">
        <p14:creationId xmlns:p14="http://schemas.microsoft.com/office/powerpoint/2010/main" val="1128779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12"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image" Target="../media/image5.emf"/><Relationship Id="rId5" Type="http://schemas.openxmlformats.org/officeDocument/2006/relationships/tags" Target="../tags/tag5.xml"/><Relationship Id="rId10" Type="http://schemas.openxmlformats.org/officeDocument/2006/relationships/image" Target="../media/image4.emf"/><Relationship Id="rId4" Type="http://schemas.openxmlformats.org/officeDocument/2006/relationships/tags" Target="../tags/tag4.xml"/><Relationship Id="rId9"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8.xml"/><Relationship Id="rId7" Type="http://schemas.openxmlformats.org/officeDocument/2006/relationships/image" Target="../media/image4.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emf"/><Relationship Id="rId5" Type="http://schemas.openxmlformats.org/officeDocument/2006/relationships/notesSlide" Target="../notesSlides/notesSlide17.xml"/><Relationship Id="rId4" Type="http://schemas.openxmlformats.org/officeDocument/2006/relationships/slideLayout" Target="../slideLayouts/slideLayout1.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5.emf"/><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ubtitle 2"/>
          <p:cNvSpPr txBox="1">
            <a:spLocks/>
          </p:cNvSpPr>
          <p:nvPr>
            <p:custDataLst>
              <p:tags r:id="rId1"/>
            </p:custDataLst>
          </p:nvPr>
        </p:nvSpPr>
        <p:spPr>
          <a:xfrm>
            <a:off x="4648670" y="5364647"/>
            <a:ext cx="4531432" cy="122261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i="1" dirty="0" smtClean="0">
                <a:solidFill>
                  <a:schemeClr val="bg2"/>
                </a:solidFill>
                <a:latin typeface="Arial"/>
              </a:rPr>
              <a:t>National Coordinating Office</a:t>
            </a:r>
          </a:p>
          <a:p>
            <a:pPr algn="l"/>
            <a:r>
              <a:rPr lang="en-US" sz="2400" i="1" dirty="0" smtClean="0">
                <a:solidFill>
                  <a:schemeClr val="bg2"/>
                </a:solidFill>
                <a:latin typeface="Arial"/>
              </a:rPr>
              <a:t>USA-NPN</a:t>
            </a:r>
          </a:p>
        </p:txBody>
      </p:sp>
      <p:pic>
        <p:nvPicPr>
          <p:cNvPr id="6" name="Picture 5" descr="UA_Block A- AZ _200-281.eps"/>
          <p:cNvPicPr>
            <a:picLocks noChangeAspect="1"/>
          </p:cNvPicPr>
          <p:nvPr>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2469885" y="5644485"/>
            <a:ext cx="935465" cy="942773"/>
          </a:xfrm>
          <a:prstGeom prst="rect">
            <a:avLst/>
          </a:prstGeom>
        </p:spPr>
      </p:pic>
      <p:pic>
        <p:nvPicPr>
          <p:cNvPr id="9" name="Picture 8" descr="usgs_logo-white.ai"/>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252248" y="5936663"/>
            <a:ext cx="1931628" cy="711405"/>
          </a:xfrm>
          <a:prstGeom prst="rect">
            <a:avLst/>
          </a:prstGeom>
        </p:spPr>
      </p:pic>
      <p:pic>
        <p:nvPicPr>
          <p:cNvPr id="11" name="Picture 10" descr="npn_LOGO_normal-white.eps"/>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252248" y="5217031"/>
            <a:ext cx="1931628" cy="598889"/>
          </a:xfrm>
          <a:prstGeom prst="rect">
            <a:avLst/>
          </a:prstGeom>
        </p:spPr>
      </p:pic>
      <p:sp>
        <p:nvSpPr>
          <p:cNvPr id="10" name="TextBox 9"/>
          <p:cNvSpPr txBox="1"/>
          <p:nvPr>
            <p:custDataLst>
              <p:tags r:id="rId5"/>
            </p:custDataLst>
          </p:nvPr>
        </p:nvSpPr>
        <p:spPr>
          <a:xfrm rot="10800000" flipV="1">
            <a:off x="1440212" y="2734715"/>
            <a:ext cx="6239712" cy="1815882"/>
          </a:xfrm>
          <a:prstGeom prst="rect">
            <a:avLst/>
          </a:prstGeom>
          <a:noFill/>
        </p:spPr>
        <p:txBody>
          <a:bodyPr wrap="square" rtlCol="0">
            <a:spAutoFit/>
          </a:bodyPr>
          <a:lstStyle/>
          <a:p>
            <a:pPr algn="ctr"/>
            <a:r>
              <a:rPr lang="en-US" sz="4000" dirty="0" smtClean="0">
                <a:solidFill>
                  <a:srgbClr val="73B63B"/>
                </a:solidFill>
                <a:latin typeface="+mj-lt"/>
              </a:rPr>
              <a:t>Basic Botany and </a:t>
            </a:r>
          </a:p>
          <a:p>
            <a:pPr algn="ctr"/>
            <a:r>
              <a:rPr lang="en-US" sz="4000" dirty="0" smtClean="0">
                <a:solidFill>
                  <a:srgbClr val="73B63B"/>
                </a:solidFill>
                <a:latin typeface="+mj-lt"/>
              </a:rPr>
              <a:t>Intensity Estimation</a:t>
            </a:r>
            <a:endParaRPr lang="en-US" sz="4000" dirty="0">
              <a:solidFill>
                <a:srgbClr val="73B63B"/>
              </a:solidFill>
              <a:latin typeface="+mj-lt"/>
            </a:endParaRPr>
          </a:p>
          <a:p>
            <a:pPr algn="ctr"/>
            <a:r>
              <a:rPr lang="en-US" sz="3200" dirty="0" smtClean="0">
                <a:solidFill>
                  <a:schemeClr val="bg1"/>
                </a:solidFill>
                <a:latin typeface="+mj-lt"/>
              </a:rPr>
              <a:t>Part 3: What percent?</a:t>
            </a:r>
          </a:p>
        </p:txBody>
      </p:sp>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58050" y="0"/>
            <a:ext cx="5981085" cy="2767590"/>
          </a:xfrm>
          <a:prstGeom prst="rect">
            <a:avLst/>
          </a:prstGeom>
        </p:spPr>
      </p:pic>
    </p:spTree>
    <p:extLst>
      <p:ext uri="{BB962C8B-B14F-4D97-AF65-F5344CB8AC3E}">
        <p14:creationId xmlns:p14="http://schemas.microsoft.com/office/powerpoint/2010/main" val="230172681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sp>
        <p:nvSpPr>
          <p:cNvPr id="7" name="TextBox 6"/>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 name="Rectangle 1"/>
          <p:cNvSpPr/>
          <p:nvPr/>
        </p:nvSpPr>
        <p:spPr>
          <a:xfrm>
            <a:off x="0" y="1277848"/>
            <a:ext cx="8198874" cy="4524315"/>
          </a:xfrm>
          <a:prstGeom prst="rect">
            <a:avLst/>
          </a:prstGeom>
        </p:spPr>
        <p:txBody>
          <a:bodyPr wrap="square">
            <a:spAutoFit/>
          </a:bodyPr>
          <a:lstStyle/>
          <a:p>
            <a:r>
              <a:rPr lang="en-US" sz="2400" dirty="0">
                <a:solidFill>
                  <a:schemeClr val="bg1"/>
                </a:solidFill>
                <a:latin typeface="+mj-lt"/>
              </a:rPr>
              <a:t>What percentage of </a:t>
            </a:r>
            <a:r>
              <a:rPr lang="en-US" sz="2400" dirty="0" smtClean="0">
                <a:solidFill>
                  <a:schemeClr val="bg1"/>
                </a:solidFill>
                <a:latin typeface="+mj-lt"/>
              </a:rPr>
              <a:t>flowers are open?</a:t>
            </a:r>
          </a:p>
          <a:p>
            <a:r>
              <a:rPr lang="en-US" sz="2400" i="1" dirty="0" smtClean="0">
                <a:solidFill>
                  <a:schemeClr val="bg1"/>
                </a:solidFill>
                <a:latin typeface="+mj-lt"/>
              </a:rPr>
              <a:t>Hint: For </a:t>
            </a:r>
            <a:r>
              <a:rPr lang="en-US" sz="2400" dirty="0" err="1">
                <a:solidFill>
                  <a:schemeClr val="bg1"/>
                </a:solidFill>
                <a:latin typeface="+mj-lt"/>
              </a:rPr>
              <a:t>Vaccinium</a:t>
            </a:r>
            <a:r>
              <a:rPr lang="en-US" sz="2400" dirty="0">
                <a:solidFill>
                  <a:schemeClr val="bg1"/>
                </a:solidFill>
                <a:latin typeface="+mj-lt"/>
              </a:rPr>
              <a:t> </a:t>
            </a:r>
            <a:r>
              <a:rPr lang="en-US" sz="2400" dirty="0" err="1" smtClean="0">
                <a:solidFill>
                  <a:schemeClr val="bg1"/>
                </a:solidFill>
                <a:latin typeface="+mj-lt"/>
              </a:rPr>
              <a:t>corymbosum</a:t>
            </a:r>
            <a:r>
              <a:rPr lang="en-US" sz="2400" i="1" dirty="0" smtClean="0">
                <a:solidFill>
                  <a:schemeClr val="bg1"/>
                </a:solidFill>
                <a:latin typeface="+mj-lt"/>
              </a:rPr>
              <a:t>, flowers are open when reproductive parts are visible from underneath, and the bottom of the flower opens into a bell shape with scalloped edges</a:t>
            </a:r>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pic>
        <p:nvPicPr>
          <p:cNvPr id="11267" name="Picture 3" descr="C:\Users\Erin\Documents\Outreach and Partnerships\Webinars\Intensity\For Erin\Vaccinium_corymbosum_EGDenny_flower_open_0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92233" y="2832218"/>
            <a:ext cx="4990848" cy="374348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323445" y="6488669"/>
            <a:ext cx="4698659" cy="369332"/>
          </a:xfrm>
          <a:prstGeom prst="rect">
            <a:avLst/>
          </a:prstGeom>
        </p:spPr>
        <p:txBody>
          <a:bodyPr wrap="none">
            <a:spAutoFit/>
          </a:bodyPr>
          <a:lstStyle/>
          <a:p>
            <a:r>
              <a:rPr lang="en-US" dirty="0" err="1">
                <a:solidFill>
                  <a:schemeClr val="bg1"/>
                </a:solidFill>
                <a:latin typeface="+mj-lt"/>
              </a:rPr>
              <a:t>highbush</a:t>
            </a:r>
            <a:r>
              <a:rPr lang="en-US" dirty="0">
                <a:solidFill>
                  <a:schemeClr val="bg1"/>
                </a:solidFill>
                <a:latin typeface="+mj-lt"/>
              </a:rPr>
              <a:t> </a:t>
            </a:r>
            <a:r>
              <a:rPr lang="en-US" dirty="0" smtClean="0">
                <a:solidFill>
                  <a:schemeClr val="bg1"/>
                </a:solidFill>
                <a:latin typeface="+mj-lt"/>
              </a:rPr>
              <a:t>blueberry, </a:t>
            </a:r>
            <a:r>
              <a:rPr lang="en-US" i="1" dirty="0" err="1" smtClean="0">
                <a:solidFill>
                  <a:schemeClr val="bg1"/>
                </a:solidFill>
                <a:latin typeface="+mj-lt"/>
              </a:rPr>
              <a:t>Vaccinium</a:t>
            </a:r>
            <a:r>
              <a:rPr lang="en-US" i="1" dirty="0" smtClean="0">
                <a:solidFill>
                  <a:schemeClr val="bg1"/>
                </a:solidFill>
                <a:latin typeface="+mj-lt"/>
              </a:rPr>
              <a:t> </a:t>
            </a:r>
            <a:r>
              <a:rPr lang="en-US" i="1" dirty="0" err="1">
                <a:solidFill>
                  <a:schemeClr val="bg1"/>
                </a:solidFill>
                <a:latin typeface="+mj-lt"/>
              </a:rPr>
              <a:t>corymbosum</a:t>
            </a:r>
            <a:endParaRPr lang="en-US" i="1"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23485318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7079" y="68530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sz="3200" i="1" dirty="0" smtClean="0">
              <a:solidFill>
                <a:srgbClr val="73B63B"/>
              </a:solidFill>
              <a:latin typeface="+mj-lt"/>
            </a:endParaRPr>
          </a:p>
        </p:txBody>
      </p:sp>
      <p:sp>
        <p:nvSpPr>
          <p:cNvPr id="7" name="TextBox 6"/>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pic>
        <p:nvPicPr>
          <p:cNvPr id="8" name="Picture 7"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13" name="Picture 3" descr="C:\Users\Erin\Documents\Outreach and Partnerships\Webinars\Intensity\For Erin\Vaccinium_corymbosum_EGDenny_flower_open_0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92233" y="2832218"/>
            <a:ext cx="4990848" cy="374348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3323445" y="6488669"/>
            <a:ext cx="4698659" cy="369332"/>
          </a:xfrm>
          <a:prstGeom prst="rect">
            <a:avLst/>
          </a:prstGeom>
        </p:spPr>
        <p:txBody>
          <a:bodyPr wrap="none">
            <a:spAutoFit/>
          </a:bodyPr>
          <a:lstStyle/>
          <a:p>
            <a:r>
              <a:rPr lang="en-US" dirty="0" err="1">
                <a:solidFill>
                  <a:schemeClr val="bg1"/>
                </a:solidFill>
                <a:latin typeface="+mj-lt"/>
              </a:rPr>
              <a:t>highbush</a:t>
            </a:r>
            <a:r>
              <a:rPr lang="en-US" dirty="0">
                <a:solidFill>
                  <a:schemeClr val="bg1"/>
                </a:solidFill>
                <a:latin typeface="+mj-lt"/>
              </a:rPr>
              <a:t> </a:t>
            </a:r>
            <a:r>
              <a:rPr lang="en-US" dirty="0" smtClean="0">
                <a:solidFill>
                  <a:schemeClr val="bg1"/>
                </a:solidFill>
                <a:latin typeface="+mj-lt"/>
              </a:rPr>
              <a:t>blueberry, </a:t>
            </a:r>
            <a:r>
              <a:rPr lang="en-US" i="1" dirty="0" err="1" smtClean="0">
                <a:solidFill>
                  <a:schemeClr val="bg1"/>
                </a:solidFill>
                <a:latin typeface="+mj-lt"/>
              </a:rPr>
              <a:t>Vaccinium</a:t>
            </a:r>
            <a:r>
              <a:rPr lang="en-US" i="1" dirty="0" smtClean="0">
                <a:solidFill>
                  <a:schemeClr val="bg1"/>
                </a:solidFill>
                <a:latin typeface="+mj-lt"/>
              </a:rPr>
              <a:t> </a:t>
            </a:r>
            <a:r>
              <a:rPr lang="en-US" i="1" dirty="0" err="1">
                <a:solidFill>
                  <a:schemeClr val="bg1"/>
                </a:solidFill>
                <a:latin typeface="+mj-lt"/>
              </a:rPr>
              <a:t>corymbosum</a:t>
            </a:r>
            <a:endParaRPr lang="en-US" i="1" dirty="0">
              <a:latin typeface="+mj-lt"/>
            </a:endParaRPr>
          </a:p>
        </p:txBody>
      </p:sp>
      <p:sp>
        <p:nvSpPr>
          <p:cNvPr id="17" name="Rectangle 16"/>
          <p:cNvSpPr/>
          <p:nvPr/>
        </p:nvSpPr>
        <p:spPr>
          <a:xfrm>
            <a:off x="0" y="1277848"/>
            <a:ext cx="8198874" cy="4524315"/>
          </a:xfrm>
          <a:prstGeom prst="rect">
            <a:avLst/>
          </a:prstGeom>
        </p:spPr>
        <p:txBody>
          <a:bodyPr wrap="square">
            <a:spAutoFit/>
          </a:bodyPr>
          <a:lstStyle/>
          <a:p>
            <a:r>
              <a:rPr lang="en-US" sz="2400" dirty="0">
                <a:solidFill>
                  <a:schemeClr val="bg1"/>
                </a:solidFill>
                <a:latin typeface="+mj-lt"/>
              </a:rPr>
              <a:t>What percentage of </a:t>
            </a:r>
            <a:r>
              <a:rPr lang="en-US" sz="2400" dirty="0" smtClean="0">
                <a:solidFill>
                  <a:schemeClr val="bg1"/>
                </a:solidFill>
                <a:latin typeface="+mj-lt"/>
              </a:rPr>
              <a:t>flowers are open?</a:t>
            </a:r>
          </a:p>
          <a:p>
            <a:r>
              <a:rPr lang="en-US" sz="2400" i="1" dirty="0" smtClean="0">
                <a:solidFill>
                  <a:schemeClr val="bg1"/>
                </a:solidFill>
                <a:latin typeface="+mj-lt"/>
              </a:rPr>
              <a:t>Hint: For </a:t>
            </a:r>
            <a:r>
              <a:rPr lang="en-US" sz="2400" dirty="0" err="1">
                <a:solidFill>
                  <a:schemeClr val="bg1"/>
                </a:solidFill>
                <a:latin typeface="+mj-lt"/>
              </a:rPr>
              <a:t>Vaccinium</a:t>
            </a:r>
            <a:r>
              <a:rPr lang="en-US" sz="2400" dirty="0">
                <a:solidFill>
                  <a:schemeClr val="bg1"/>
                </a:solidFill>
                <a:latin typeface="+mj-lt"/>
              </a:rPr>
              <a:t> </a:t>
            </a:r>
            <a:r>
              <a:rPr lang="en-US" sz="2400" dirty="0" err="1" smtClean="0">
                <a:solidFill>
                  <a:schemeClr val="bg1"/>
                </a:solidFill>
                <a:latin typeface="+mj-lt"/>
              </a:rPr>
              <a:t>corymbosum</a:t>
            </a:r>
            <a:r>
              <a:rPr lang="en-US" sz="2400" i="1" dirty="0" smtClean="0">
                <a:solidFill>
                  <a:schemeClr val="bg1"/>
                </a:solidFill>
                <a:latin typeface="+mj-lt"/>
              </a:rPr>
              <a:t>, flowers are open when reproductive parts are visible from underneath, and the bottom of the flower opens into a bell shape with scalloped edges</a:t>
            </a:r>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rgbClr val="FF0000"/>
                </a:solidFill>
                <a:latin typeface="+mj-lt"/>
              </a:rPr>
              <a:t>50-74%</a:t>
            </a:r>
          </a:p>
          <a:p>
            <a:r>
              <a:rPr lang="en-US" sz="2400" dirty="0" smtClean="0">
                <a:solidFill>
                  <a:srgbClr val="FF0000"/>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8"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47336231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03352" y="2634010"/>
            <a:ext cx="2288884" cy="830997"/>
          </a:xfrm>
          <a:prstGeom prst="rect">
            <a:avLst/>
          </a:prstGeom>
          <a:noFill/>
        </p:spPr>
        <p:txBody>
          <a:bodyPr wrap="square" rtlCol="0">
            <a:spAutoFit/>
          </a:bodyPr>
          <a:lstStyle/>
          <a:p>
            <a:pPr algn="ctr"/>
            <a:r>
              <a:rPr lang="en-US" sz="2400" b="1" dirty="0" smtClean="0">
                <a:solidFill>
                  <a:schemeClr val="bg1"/>
                </a:solidFill>
                <a:latin typeface="+mj-lt"/>
              </a:rPr>
              <a:t>No</a:t>
            </a:r>
            <a:r>
              <a:rPr lang="en-US" sz="2400" dirty="0" smtClean="0">
                <a:solidFill>
                  <a:schemeClr val="bg1"/>
                </a:solidFill>
                <a:latin typeface="+mj-lt"/>
              </a:rPr>
              <a:t>, fruit</a:t>
            </a:r>
          </a:p>
          <a:p>
            <a:pPr algn="ctr"/>
            <a:r>
              <a:rPr lang="en-US" sz="2400" b="1" dirty="0" smtClean="0">
                <a:solidFill>
                  <a:schemeClr val="bg1"/>
                </a:solidFill>
                <a:latin typeface="+mj-lt"/>
              </a:rPr>
              <a:t>No</a:t>
            </a:r>
            <a:r>
              <a:rPr lang="en-US" sz="2400" dirty="0" smtClean="0">
                <a:solidFill>
                  <a:schemeClr val="bg1"/>
                </a:solidFill>
                <a:latin typeface="+mj-lt"/>
              </a:rPr>
              <a:t>, ripe fruit</a:t>
            </a:r>
          </a:p>
        </p:txBody>
      </p:sp>
      <p:sp>
        <p:nvSpPr>
          <p:cNvPr id="9" name="Text Placeholder 4"/>
          <p:cNvSpPr txBox="1">
            <a:spLocks/>
          </p:cNvSpPr>
          <p:nvPr/>
        </p:nvSpPr>
        <p:spPr>
          <a:xfrm>
            <a:off x="175079" y="0"/>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Ripe fruit</a:t>
            </a:r>
            <a:endParaRPr sz="3200" i="1" dirty="0" smtClean="0">
              <a:solidFill>
                <a:srgbClr val="73B63B"/>
              </a:solidFill>
              <a:latin typeface="+mj-lt"/>
            </a:endParaRPr>
          </a:p>
        </p:txBody>
      </p:sp>
      <p:pic>
        <p:nvPicPr>
          <p:cNvPr id="4099" name="Picture 3" descr="C:\Users\Alyssa Rosemartin\Desktop\witchhazel-empty.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754415" y="3437597"/>
            <a:ext cx="2786758" cy="294447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Alyssa Rosemartin\Desktop\witchhazel-ripe.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916614" y="3441990"/>
            <a:ext cx="2796871" cy="294008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115758" y="2634010"/>
            <a:ext cx="2398581" cy="830997"/>
          </a:xfrm>
          <a:prstGeom prst="rect">
            <a:avLst/>
          </a:prstGeom>
          <a:noFill/>
        </p:spPr>
        <p:txBody>
          <a:bodyPr wrap="square" rtlCol="0">
            <a:spAutoFit/>
          </a:bodyPr>
          <a:lstStyle/>
          <a:p>
            <a:pPr algn="ctr"/>
            <a:r>
              <a:rPr lang="en-US" sz="2400" b="1" dirty="0" smtClean="0">
                <a:solidFill>
                  <a:schemeClr val="bg1"/>
                </a:solidFill>
                <a:latin typeface="+mj-lt"/>
              </a:rPr>
              <a:t>Yes</a:t>
            </a:r>
            <a:r>
              <a:rPr lang="en-US" sz="2400" dirty="0" smtClean="0">
                <a:solidFill>
                  <a:schemeClr val="bg1"/>
                </a:solidFill>
                <a:latin typeface="+mj-lt"/>
              </a:rPr>
              <a:t>, fruit </a:t>
            </a:r>
          </a:p>
          <a:p>
            <a:pPr algn="ctr"/>
            <a:r>
              <a:rPr lang="en-US" sz="2400" b="1" dirty="0" smtClean="0">
                <a:solidFill>
                  <a:schemeClr val="bg1"/>
                </a:solidFill>
                <a:latin typeface="+mj-lt"/>
              </a:rPr>
              <a:t>Yes</a:t>
            </a:r>
            <a:r>
              <a:rPr lang="en-US" sz="2400" dirty="0" smtClean="0">
                <a:solidFill>
                  <a:schemeClr val="bg1"/>
                </a:solidFill>
                <a:latin typeface="+mj-lt"/>
              </a:rPr>
              <a:t>, ripe fruit</a:t>
            </a:r>
            <a:endParaRPr lang="en-US" sz="2400" dirty="0">
              <a:solidFill>
                <a:schemeClr val="bg1"/>
              </a:solidFill>
              <a:latin typeface="+mj-lt"/>
            </a:endParaRPr>
          </a:p>
        </p:txBody>
      </p:sp>
      <p:sp>
        <p:nvSpPr>
          <p:cNvPr id="11" name="TextBox 10"/>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Ellen G Denny</a:t>
            </a:r>
            <a:endParaRPr lang="en-US" sz="1600" dirty="0">
              <a:solidFill>
                <a:schemeClr val="bg1"/>
              </a:solidFill>
              <a:latin typeface="+mj-lt"/>
            </a:endParaRPr>
          </a:p>
        </p:txBody>
      </p:sp>
      <p:sp>
        <p:nvSpPr>
          <p:cNvPr id="2" name="Rectangle 1"/>
          <p:cNvSpPr/>
          <p:nvPr/>
        </p:nvSpPr>
        <p:spPr>
          <a:xfrm>
            <a:off x="175079" y="1074807"/>
            <a:ext cx="8117156" cy="1323439"/>
          </a:xfrm>
          <a:prstGeom prst="rect">
            <a:avLst/>
          </a:prstGeom>
          <a:ln>
            <a:solidFill>
              <a:schemeClr val="bg1"/>
            </a:solidFill>
          </a:ln>
        </p:spPr>
        <p:txBody>
          <a:bodyPr wrap="square">
            <a:spAutoFit/>
          </a:bodyPr>
          <a:lstStyle/>
          <a:p>
            <a:pPr marL="0" lvl="1"/>
            <a:r>
              <a:rPr lang="en-US" sz="2000" b="1" dirty="0" smtClean="0">
                <a:solidFill>
                  <a:schemeClr val="bg1"/>
                </a:solidFill>
                <a:latin typeface="+mj-lt"/>
              </a:rPr>
              <a:t>Ripe fruit</a:t>
            </a:r>
            <a:r>
              <a:rPr lang="en-US" sz="2000" dirty="0" smtClean="0">
                <a:solidFill>
                  <a:schemeClr val="bg1"/>
                </a:solidFill>
                <a:latin typeface="+mj-lt"/>
              </a:rPr>
              <a:t>: One </a:t>
            </a:r>
            <a:r>
              <a:rPr lang="en-US" sz="2000" dirty="0">
                <a:solidFill>
                  <a:schemeClr val="bg1"/>
                </a:solidFill>
                <a:latin typeface="+mj-lt"/>
              </a:rPr>
              <a:t>or more ripe fruits are visible on the plant. For </a:t>
            </a:r>
            <a:r>
              <a:rPr lang="en-US" sz="2000" i="1" dirty="0" err="1">
                <a:solidFill>
                  <a:schemeClr val="bg1"/>
                </a:solidFill>
                <a:latin typeface="+mj-lt"/>
              </a:rPr>
              <a:t>Hamamelis</a:t>
            </a:r>
            <a:r>
              <a:rPr lang="en-US" sz="2000" i="1" dirty="0">
                <a:solidFill>
                  <a:schemeClr val="bg1"/>
                </a:solidFill>
                <a:latin typeface="+mj-lt"/>
              </a:rPr>
              <a:t> </a:t>
            </a:r>
            <a:r>
              <a:rPr lang="en-US" sz="2000" i="1" dirty="0" err="1">
                <a:solidFill>
                  <a:schemeClr val="bg1"/>
                </a:solidFill>
                <a:latin typeface="+mj-lt"/>
              </a:rPr>
              <a:t>virginiana</a:t>
            </a:r>
            <a:r>
              <a:rPr lang="en-US" sz="2000" dirty="0">
                <a:solidFill>
                  <a:schemeClr val="bg1"/>
                </a:solidFill>
                <a:latin typeface="+mj-lt"/>
              </a:rPr>
              <a:t>, a fruit is considered ripe when it has turned brown and has </a:t>
            </a:r>
            <a:r>
              <a:rPr lang="en-US" sz="2000" b="1" dirty="0">
                <a:solidFill>
                  <a:srgbClr val="73B63B"/>
                </a:solidFill>
                <a:latin typeface="+mj-lt"/>
              </a:rPr>
              <a:t>split open to expose the </a:t>
            </a:r>
            <a:r>
              <a:rPr lang="en-US" sz="2000" b="1" dirty="0" smtClean="0">
                <a:solidFill>
                  <a:srgbClr val="73B63B"/>
                </a:solidFill>
                <a:latin typeface="+mj-lt"/>
              </a:rPr>
              <a:t>seeds</a:t>
            </a:r>
            <a:r>
              <a:rPr lang="en-US" sz="2000" dirty="0" smtClean="0">
                <a:solidFill>
                  <a:srgbClr val="73B63B"/>
                </a:solidFill>
                <a:latin typeface="+mj-lt"/>
              </a:rPr>
              <a:t>. </a:t>
            </a:r>
            <a:r>
              <a:rPr lang="en-US" sz="2000" b="1" dirty="0">
                <a:solidFill>
                  <a:srgbClr val="73B63B"/>
                </a:solidFill>
                <a:latin typeface="+mj-lt"/>
              </a:rPr>
              <a:t>Do not include empty capsules</a:t>
            </a:r>
            <a:r>
              <a:rPr lang="en-US" sz="2000" b="1" dirty="0">
                <a:solidFill>
                  <a:schemeClr val="bg1"/>
                </a:solidFill>
                <a:latin typeface="+mj-lt"/>
              </a:rPr>
              <a:t> </a:t>
            </a:r>
            <a:r>
              <a:rPr lang="en-US" sz="2000" dirty="0">
                <a:solidFill>
                  <a:schemeClr val="bg1"/>
                </a:solidFill>
                <a:latin typeface="+mj-lt"/>
              </a:rPr>
              <a:t>that have already dropped all of their </a:t>
            </a:r>
            <a:r>
              <a:rPr lang="en-US" sz="2000" dirty="0" smtClean="0">
                <a:solidFill>
                  <a:schemeClr val="bg1"/>
                </a:solidFill>
                <a:latin typeface="+mj-lt"/>
              </a:rPr>
              <a:t>seeds.</a:t>
            </a:r>
            <a:endParaRPr lang="en-US" sz="2000" dirty="0">
              <a:solidFill>
                <a:schemeClr val="bg1"/>
              </a:solidFill>
              <a:latin typeface="+mj-lt"/>
            </a:endParaRPr>
          </a:p>
        </p:txBody>
      </p:sp>
      <p:pic>
        <p:nvPicPr>
          <p:cNvPr id="12" name="Picture 11" descr="witchhazel-unripe.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0483" y="3418796"/>
            <a:ext cx="2773073" cy="2963276"/>
          </a:xfrm>
          <a:prstGeom prst="rect">
            <a:avLst/>
          </a:prstGeom>
        </p:spPr>
      </p:pic>
      <p:sp>
        <p:nvSpPr>
          <p:cNvPr id="13" name="TextBox 12"/>
          <p:cNvSpPr txBox="1"/>
          <p:nvPr/>
        </p:nvSpPr>
        <p:spPr>
          <a:xfrm>
            <a:off x="267728" y="2634856"/>
            <a:ext cx="2398581" cy="830997"/>
          </a:xfrm>
          <a:prstGeom prst="rect">
            <a:avLst/>
          </a:prstGeom>
          <a:noFill/>
        </p:spPr>
        <p:txBody>
          <a:bodyPr wrap="square" rtlCol="0">
            <a:spAutoFit/>
          </a:bodyPr>
          <a:lstStyle/>
          <a:p>
            <a:pPr algn="ctr"/>
            <a:r>
              <a:rPr lang="en-US" sz="2400" b="1" dirty="0" smtClean="0">
                <a:solidFill>
                  <a:schemeClr val="bg1"/>
                </a:solidFill>
                <a:latin typeface="+mj-lt"/>
              </a:rPr>
              <a:t>Yes</a:t>
            </a:r>
            <a:r>
              <a:rPr lang="en-US" sz="2400" dirty="0" smtClean="0">
                <a:solidFill>
                  <a:schemeClr val="bg1"/>
                </a:solidFill>
                <a:latin typeface="+mj-lt"/>
              </a:rPr>
              <a:t>, fruit </a:t>
            </a:r>
          </a:p>
          <a:p>
            <a:pPr algn="ctr"/>
            <a:r>
              <a:rPr lang="en-US" sz="2400" b="1" dirty="0" smtClean="0">
                <a:solidFill>
                  <a:schemeClr val="bg1"/>
                </a:solidFill>
                <a:latin typeface="+mj-lt"/>
              </a:rPr>
              <a:t>No</a:t>
            </a:r>
            <a:r>
              <a:rPr lang="en-US" sz="2400" dirty="0" smtClean="0">
                <a:solidFill>
                  <a:schemeClr val="bg1"/>
                </a:solidFill>
                <a:latin typeface="+mj-lt"/>
              </a:rPr>
              <a:t>, ripe fruit</a:t>
            </a:r>
            <a:endParaRPr lang="en-US" sz="2400" dirty="0">
              <a:solidFill>
                <a:schemeClr val="bg1"/>
              </a:solidFill>
              <a:latin typeface="+mj-lt"/>
            </a:endParaRPr>
          </a:p>
        </p:txBody>
      </p:sp>
      <p:pic>
        <p:nvPicPr>
          <p:cNvPr id="14" name="Picture 13" descr="npn_LOGO_normal-white.eps"/>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5" name="Picture 14" descr="usgs_logo-white.ai"/>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6" name="TextBox 15"/>
          <p:cNvSpPr txBox="1"/>
          <p:nvPr/>
        </p:nvSpPr>
        <p:spPr>
          <a:xfrm>
            <a:off x="2666309" y="6476523"/>
            <a:ext cx="3659976" cy="369332"/>
          </a:xfrm>
          <a:prstGeom prst="rect">
            <a:avLst/>
          </a:prstGeom>
          <a:noFill/>
        </p:spPr>
        <p:txBody>
          <a:bodyPr wrap="none" rtlCol="0">
            <a:spAutoFit/>
          </a:bodyPr>
          <a:lstStyle/>
          <a:p>
            <a:r>
              <a:rPr lang="en-US" dirty="0" err="1" smtClean="0">
                <a:solidFill>
                  <a:schemeClr val="bg1"/>
                </a:solidFill>
                <a:latin typeface="+mj-lt"/>
              </a:rPr>
              <a:t>witchhazel</a:t>
            </a:r>
            <a:r>
              <a:rPr lang="en-US" dirty="0" smtClean="0">
                <a:solidFill>
                  <a:schemeClr val="bg1"/>
                </a:solidFill>
                <a:latin typeface="+mj-lt"/>
              </a:rPr>
              <a:t>, </a:t>
            </a:r>
            <a:r>
              <a:rPr lang="en-US" i="1" dirty="0" err="1" smtClean="0">
                <a:solidFill>
                  <a:schemeClr val="bg1"/>
                </a:solidFill>
                <a:latin typeface="+mj-lt"/>
              </a:rPr>
              <a:t>Hamamelis</a:t>
            </a:r>
            <a:r>
              <a:rPr lang="en-US" i="1" dirty="0" smtClean="0">
                <a:solidFill>
                  <a:schemeClr val="bg1"/>
                </a:solidFill>
                <a:latin typeface="+mj-lt"/>
              </a:rPr>
              <a:t> </a:t>
            </a:r>
            <a:r>
              <a:rPr lang="en-US" i="1" dirty="0" err="1" smtClean="0">
                <a:solidFill>
                  <a:schemeClr val="bg1"/>
                </a:solidFill>
                <a:latin typeface="+mj-lt"/>
              </a:rPr>
              <a:t>virginiana</a:t>
            </a:r>
            <a:endParaRPr lang="en-US" dirty="0">
              <a:solidFill>
                <a:schemeClr val="bg1"/>
              </a:solidFill>
              <a:latin typeface="+mj-lt"/>
            </a:endParaRPr>
          </a:p>
        </p:txBody>
      </p:sp>
    </p:spTree>
    <p:extLst>
      <p:ext uri="{BB962C8B-B14F-4D97-AF65-F5344CB8AC3E}">
        <p14:creationId xmlns:p14="http://schemas.microsoft.com/office/powerpoint/2010/main" val="251871878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fruits are ripe?</a:t>
            </a:r>
            <a:endParaRPr sz="3200" i="1" dirty="0" smtClean="0">
              <a:solidFill>
                <a:srgbClr val="73B63B"/>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7" name="Rectangle 16"/>
          <p:cNvSpPr/>
          <p:nvPr/>
        </p:nvSpPr>
        <p:spPr>
          <a:xfrm>
            <a:off x="195911" y="1389654"/>
            <a:ext cx="6446262" cy="3416320"/>
          </a:xfrm>
          <a:prstGeom prst="rect">
            <a:avLst/>
          </a:prstGeom>
        </p:spPr>
        <p:txBody>
          <a:bodyPr wrap="square">
            <a:spAutoFit/>
          </a:bodyPr>
          <a:lstStyle/>
          <a:p>
            <a:r>
              <a:rPr lang="en-US" sz="2400" dirty="0" smtClean="0">
                <a:solidFill>
                  <a:schemeClr val="bg1"/>
                </a:solidFill>
                <a:latin typeface="+mj-lt"/>
              </a:rPr>
              <a:t>For</a:t>
            </a:r>
            <a:r>
              <a:rPr lang="en-US" sz="2400" dirty="0">
                <a:solidFill>
                  <a:schemeClr val="bg1"/>
                </a:solidFill>
                <a:latin typeface="+mj-lt"/>
              </a:rPr>
              <a:t> </a:t>
            </a:r>
            <a:r>
              <a:rPr lang="en-US" sz="2400" i="1" dirty="0" err="1">
                <a:solidFill>
                  <a:schemeClr val="bg1"/>
                </a:solidFill>
                <a:latin typeface="+mj-lt"/>
              </a:rPr>
              <a:t>Prunus</a:t>
            </a:r>
            <a:r>
              <a:rPr lang="en-US" sz="2400" i="1" dirty="0">
                <a:solidFill>
                  <a:schemeClr val="bg1"/>
                </a:solidFill>
                <a:latin typeface="+mj-lt"/>
              </a:rPr>
              <a:t> </a:t>
            </a:r>
            <a:r>
              <a:rPr lang="en-US" sz="2400" i="1" dirty="0" err="1">
                <a:solidFill>
                  <a:schemeClr val="bg1"/>
                </a:solidFill>
                <a:latin typeface="+mj-lt"/>
              </a:rPr>
              <a:t>serotina</a:t>
            </a:r>
            <a:r>
              <a:rPr lang="en-US" sz="2400" dirty="0">
                <a:solidFill>
                  <a:schemeClr val="bg1"/>
                </a:solidFill>
                <a:latin typeface="+mj-lt"/>
              </a:rPr>
              <a:t>, a fruit is considered ripe when it has turned purple-black or </a:t>
            </a:r>
            <a:r>
              <a:rPr lang="en-US" sz="2400" dirty="0" smtClean="0">
                <a:solidFill>
                  <a:schemeClr val="bg1"/>
                </a:solidFill>
                <a:latin typeface="+mj-lt"/>
              </a:rPr>
              <a:t>black</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pic>
        <p:nvPicPr>
          <p:cNvPr id="8" name="Picture 12" descr="http://www.meridian.k12.il.us/middle%20School/student_work/Brown_native_Trees/Wild%20Chery%20Fruit.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11884" y="2465477"/>
            <a:ext cx="5244174" cy="391039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rot="16200000">
            <a:off x="7270895" y="5054084"/>
            <a:ext cx="2929328" cy="369332"/>
          </a:xfrm>
          <a:prstGeom prst="rect">
            <a:avLst/>
          </a:prstGeom>
        </p:spPr>
        <p:txBody>
          <a:bodyPr wrap="none">
            <a:spAutoFit/>
          </a:bodyPr>
          <a:lstStyle/>
          <a:p>
            <a:r>
              <a:rPr lang="en-US" dirty="0" smtClean="0">
                <a:solidFill>
                  <a:schemeClr val="bg1"/>
                </a:solidFill>
                <a:latin typeface="+mj-lt"/>
              </a:rPr>
              <a:t>Photo: Mackenzie </a:t>
            </a:r>
            <a:r>
              <a:rPr lang="en-US" dirty="0">
                <a:solidFill>
                  <a:schemeClr val="bg1"/>
                </a:solidFill>
                <a:latin typeface="+mj-lt"/>
              </a:rPr>
              <a:t>Younger</a:t>
            </a:r>
            <a:endParaRPr lang="en-US" dirty="0">
              <a:latin typeface="+mj-lt"/>
            </a:endParaRPr>
          </a:p>
        </p:txBody>
      </p:sp>
      <p:sp>
        <p:nvSpPr>
          <p:cNvPr id="4" name="Rectangle 3"/>
          <p:cNvSpPr/>
          <p:nvPr/>
        </p:nvSpPr>
        <p:spPr>
          <a:xfrm>
            <a:off x="3743375" y="6334083"/>
            <a:ext cx="3181192" cy="369332"/>
          </a:xfrm>
          <a:prstGeom prst="rect">
            <a:avLst/>
          </a:prstGeom>
        </p:spPr>
        <p:txBody>
          <a:bodyPr wrap="none">
            <a:spAutoFit/>
          </a:bodyPr>
          <a:lstStyle/>
          <a:p>
            <a:r>
              <a:rPr lang="en-US" dirty="0" smtClean="0">
                <a:solidFill>
                  <a:schemeClr val="bg1"/>
                </a:solidFill>
                <a:latin typeface="+mj-lt"/>
              </a:rPr>
              <a:t>black cherry</a:t>
            </a:r>
            <a:r>
              <a:rPr lang="en-US" i="1" dirty="0" smtClean="0">
                <a:solidFill>
                  <a:schemeClr val="bg1"/>
                </a:solidFill>
                <a:latin typeface="+mj-lt"/>
              </a:rPr>
              <a:t>, </a:t>
            </a:r>
            <a:r>
              <a:rPr lang="en-US" i="1" dirty="0" err="1" smtClean="0">
                <a:solidFill>
                  <a:schemeClr val="bg1"/>
                </a:solidFill>
                <a:latin typeface="+mj-lt"/>
              </a:rPr>
              <a:t>Prunus</a:t>
            </a:r>
            <a:r>
              <a:rPr lang="en-US" i="1" dirty="0" smtClean="0">
                <a:solidFill>
                  <a:schemeClr val="bg1"/>
                </a:solidFill>
                <a:latin typeface="+mj-lt"/>
              </a:rPr>
              <a:t> </a:t>
            </a:r>
            <a:r>
              <a:rPr lang="en-US" i="1" dirty="0" err="1">
                <a:solidFill>
                  <a:schemeClr val="bg1"/>
                </a:solidFill>
                <a:latin typeface="+mj-lt"/>
              </a:rPr>
              <a:t>serotina</a:t>
            </a:r>
            <a:endParaRPr lang="en-US"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13881564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fruits are ripe?</a:t>
            </a:r>
            <a:endParaRPr sz="3200" i="1" dirty="0" smtClean="0">
              <a:solidFill>
                <a:srgbClr val="73B63B"/>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7" name="Rectangle 16"/>
          <p:cNvSpPr/>
          <p:nvPr/>
        </p:nvSpPr>
        <p:spPr>
          <a:xfrm>
            <a:off x="195911" y="1389654"/>
            <a:ext cx="6446262" cy="3416320"/>
          </a:xfrm>
          <a:prstGeom prst="rect">
            <a:avLst/>
          </a:prstGeom>
        </p:spPr>
        <p:txBody>
          <a:bodyPr wrap="square">
            <a:spAutoFit/>
          </a:bodyPr>
          <a:lstStyle/>
          <a:p>
            <a:r>
              <a:rPr lang="en-US" sz="2400" dirty="0">
                <a:solidFill>
                  <a:schemeClr val="bg1"/>
                </a:solidFill>
                <a:latin typeface="+mj-lt"/>
              </a:rPr>
              <a:t>For </a:t>
            </a:r>
            <a:r>
              <a:rPr lang="en-US" sz="2400" i="1" dirty="0" err="1">
                <a:solidFill>
                  <a:schemeClr val="bg1"/>
                </a:solidFill>
                <a:latin typeface="+mj-lt"/>
              </a:rPr>
              <a:t>Prunus</a:t>
            </a:r>
            <a:r>
              <a:rPr lang="en-US" sz="2400" i="1" dirty="0">
                <a:solidFill>
                  <a:schemeClr val="bg1"/>
                </a:solidFill>
                <a:latin typeface="+mj-lt"/>
              </a:rPr>
              <a:t> </a:t>
            </a:r>
            <a:r>
              <a:rPr lang="en-US" sz="2400" i="1" dirty="0" err="1">
                <a:solidFill>
                  <a:schemeClr val="bg1"/>
                </a:solidFill>
                <a:latin typeface="+mj-lt"/>
              </a:rPr>
              <a:t>serotina</a:t>
            </a:r>
            <a:r>
              <a:rPr lang="en-US" sz="2400" dirty="0">
                <a:solidFill>
                  <a:schemeClr val="bg1"/>
                </a:solidFill>
                <a:latin typeface="+mj-lt"/>
              </a:rPr>
              <a:t>, a fruit is considered ripe when it has turned purple-black or </a:t>
            </a:r>
            <a:r>
              <a:rPr lang="en-US" sz="2400" dirty="0" smtClean="0">
                <a:solidFill>
                  <a:schemeClr val="bg1"/>
                </a:solidFill>
                <a:latin typeface="+mj-lt"/>
              </a:rPr>
              <a:t>black</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rgbClr val="FF0000"/>
                </a:solidFill>
                <a:latin typeface="+mj-lt"/>
              </a:rPr>
              <a:t>75-94%</a:t>
            </a:r>
          </a:p>
          <a:p>
            <a:r>
              <a:rPr lang="en-US" sz="2400" dirty="0" smtClean="0">
                <a:solidFill>
                  <a:srgbClr val="FF0000"/>
                </a:solidFill>
                <a:latin typeface="+mj-lt"/>
              </a:rPr>
              <a:t>95</a:t>
            </a:r>
            <a:r>
              <a:rPr lang="en-US" sz="2400" dirty="0">
                <a:solidFill>
                  <a:srgbClr val="FF0000"/>
                </a:solidFill>
                <a:latin typeface="+mj-lt"/>
              </a:rPr>
              <a:t>% or more</a:t>
            </a:r>
          </a:p>
        </p:txBody>
      </p:sp>
      <p:pic>
        <p:nvPicPr>
          <p:cNvPr id="8" name="Picture 12" descr="http://www.meridian.k12.il.us/middle%20School/student_work/Brown_native_Trees/Wild%20Chery%20Fruit.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11884" y="2465477"/>
            <a:ext cx="5244174" cy="391039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rot="16200000">
            <a:off x="7270895" y="5054084"/>
            <a:ext cx="2929328" cy="369332"/>
          </a:xfrm>
          <a:prstGeom prst="rect">
            <a:avLst/>
          </a:prstGeom>
        </p:spPr>
        <p:txBody>
          <a:bodyPr wrap="none">
            <a:spAutoFit/>
          </a:bodyPr>
          <a:lstStyle/>
          <a:p>
            <a:r>
              <a:rPr lang="en-US" dirty="0" smtClean="0">
                <a:solidFill>
                  <a:schemeClr val="bg1"/>
                </a:solidFill>
                <a:latin typeface="+mj-lt"/>
              </a:rPr>
              <a:t>Photo: Mackenzie </a:t>
            </a:r>
            <a:r>
              <a:rPr lang="en-US" dirty="0">
                <a:solidFill>
                  <a:schemeClr val="bg1"/>
                </a:solidFill>
                <a:latin typeface="+mj-lt"/>
              </a:rPr>
              <a:t>Younger</a:t>
            </a:r>
            <a:endParaRPr lang="en-US" dirty="0">
              <a:latin typeface="+mj-lt"/>
            </a:endParaRPr>
          </a:p>
        </p:txBody>
      </p:sp>
      <p:sp>
        <p:nvSpPr>
          <p:cNvPr id="4" name="Rectangle 3"/>
          <p:cNvSpPr/>
          <p:nvPr/>
        </p:nvSpPr>
        <p:spPr>
          <a:xfrm>
            <a:off x="3743375" y="6334083"/>
            <a:ext cx="3181192" cy="369332"/>
          </a:xfrm>
          <a:prstGeom prst="rect">
            <a:avLst/>
          </a:prstGeom>
        </p:spPr>
        <p:txBody>
          <a:bodyPr wrap="none">
            <a:spAutoFit/>
          </a:bodyPr>
          <a:lstStyle/>
          <a:p>
            <a:r>
              <a:rPr lang="en-US" dirty="0" smtClean="0">
                <a:solidFill>
                  <a:schemeClr val="bg1"/>
                </a:solidFill>
                <a:latin typeface="+mj-lt"/>
              </a:rPr>
              <a:t>black cherry</a:t>
            </a:r>
            <a:r>
              <a:rPr lang="en-US" i="1" dirty="0" smtClean="0">
                <a:solidFill>
                  <a:schemeClr val="bg1"/>
                </a:solidFill>
                <a:latin typeface="+mj-lt"/>
              </a:rPr>
              <a:t>, </a:t>
            </a:r>
            <a:r>
              <a:rPr lang="en-US" i="1" dirty="0" err="1" smtClean="0">
                <a:solidFill>
                  <a:schemeClr val="bg1"/>
                </a:solidFill>
                <a:latin typeface="+mj-lt"/>
              </a:rPr>
              <a:t>Prunus</a:t>
            </a:r>
            <a:r>
              <a:rPr lang="en-US" i="1" dirty="0" smtClean="0">
                <a:solidFill>
                  <a:schemeClr val="bg1"/>
                </a:solidFill>
                <a:latin typeface="+mj-lt"/>
              </a:rPr>
              <a:t> </a:t>
            </a:r>
            <a:r>
              <a:rPr lang="en-US" i="1" dirty="0" err="1">
                <a:solidFill>
                  <a:schemeClr val="bg1"/>
                </a:solidFill>
                <a:latin typeface="+mj-lt"/>
              </a:rPr>
              <a:t>serotina</a:t>
            </a:r>
            <a:endParaRPr lang="en-US"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05790268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98290" y="1369864"/>
            <a:ext cx="7548307" cy="4154984"/>
          </a:xfrm>
          <a:prstGeom prst="rect">
            <a:avLst/>
          </a:prstGeom>
        </p:spPr>
        <p:txBody>
          <a:bodyPr wrap="square">
            <a:spAutoFit/>
          </a:bodyPr>
          <a:lstStyle/>
          <a:p>
            <a:r>
              <a:rPr lang="en-US" sz="2400" dirty="0">
                <a:solidFill>
                  <a:schemeClr val="bg1"/>
                </a:solidFill>
                <a:latin typeface="+mj-lt"/>
              </a:rPr>
              <a:t>What percentage of fruit are ripe?</a:t>
            </a:r>
          </a:p>
          <a:p>
            <a:r>
              <a:rPr lang="en-US" sz="2400" i="1" dirty="0" smtClean="0">
                <a:solidFill>
                  <a:schemeClr val="bg1"/>
                </a:solidFill>
                <a:latin typeface="+mj-lt"/>
              </a:rPr>
              <a:t>Hint: </a:t>
            </a:r>
            <a:r>
              <a:rPr lang="en-US" sz="2400" i="1" dirty="0">
                <a:solidFill>
                  <a:schemeClr val="bg1"/>
                </a:solidFill>
                <a:latin typeface="+mj-lt"/>
              </a:rPr>
              <a:t>For </a:t>
            </a:r>
            <a:r>
              <a:rPr lang="en-US" sz="2400" i="1" dirty="0" err="1" smtClean="0">
                <a:solidFill>
                  <a:schemeClr val="bg1"/>
                </a:solidFill>
                <a:latin typeface="+mj-lt"/>
              </a:rPr>
              <a:t>highbush</a:t>
            </a:r>
            <a:r>
              <a:rPr lang="en-US" sz="2400" i="1" dirty="0" smtClean="0">
                <a:solidFill>
                  <a:schemeClr val="bg1"/>
                </a:solidFill>
                <a:latin typeface="+mj-lt"/>
              </a:rPr>
              <a:t> blueberry </a:t>
            </a:r>
            <a:r>
              <a:rPr lang="en-US" sz="2400" dirty="0" smtClean="0">
                <a:solidFill>
                  <a:schemeClr val="bg1"/>
                </a:solidFill>
                <a:latin typeface="+mj-lt"/>
              </a:rPr>
              <a:t>(</a:t>
            </a:r>
            <a:r>
              <a:rPr lang="en-US" sz="2400" dirty="0" err="1" smtClean="0">
                <a:solidFill>
                  <a:schemeClr val="bg1"/>
                </a:solidFill>
                <a:latin typeface="+mj-lt"/>
              </a:rPr>
              <a:t>Vaccinium</a:t>
            </a:r>
            <a:r>
              <a:rPr lang="en-US" sz="2400" dirty="0" smtClean="0">
                <a:solidFill>
                  <a:schemeClr val="bg1"/>
                </a:solidFill>
                <a:latin typeface="+mj-lt"/>
              </a:rPr>
              <a:t> </a:t>
            </a:r>
            <a:r>
              <a:rPr lang="en-US" sz="2400" dirty="0" err="1" smtClean="0">
                <a:solidFill>
                  <a:schemeClr val="bg1"/>
                </a:solidFill>
                <a:latin typeface="+mj-lt"/>
              </a:rPr>
              <a:t>corymbosum</a:t>
            </a:r>
            <a:r>
              <a:rPr lang="en-US" sz="2400" dirty="0" smtClean="0">
                <a:solidFill>
                  <a:schemeClr val="bg1"/>
                </a:solidFill>
                <a:latin typeface="+mj-lt"/>
              </a:rPr>
              <a:t>)</a:t>
            </a:r>
            <a:r>
              <a:rPr lang="en-US" sz="2400" i="1" dirty="0" smtClean="0">
                <a:solidFill>
                  <a:schemeClr val="bg1"/>
                </a:solidFill>
                <a:latin typeface="+mj-lt"/>
              </a:rPr>
              <a:t>, </a:t>
            </a:r>
            <a:r>
              <a:rPr lang="en-US" sz="2400" i="1" dirty="0">
                <a:solidFill>
                  <a:schemeClr val="bg1"/>
                </a:solidFill>
                <a:latin typeface="+mj-lt"/>
              </a:rPr>
              <a:t>a fruit is considered ripe when it has turned blue or </a:t>
            </a:r>
            <a:r>
              <a:rPr lang="en-US" sz="2400" i="1" dirty="0" smtClean="0">
                <a:solidFill>
                  <a:schemeClr val="bg1"/>
                </a:solidFill>
                <a:latin typeface="+mj-lt"/>
              </a:rPr>
              <a:t>blue-black</a:t>
            </a:r>
          </a:p>
          <a:p>
            <a:endParaRPr lang="en-US" sz="2400" dirty="0" smtClean="0">
              <a:solidFill>
                <a:schemeClr val="bg1"/>
              </a:solidFill>
              <a:latin typeface="+mj-lt"/>
            </a:endParaRPr>
          </a:p>
          <a:p>
            <a:r>
              <a:rPr lang="en-US" sz="2400" dirty="0">
                <a:solidFill>
                  <a:schemeClr val="bg1"/>
                </a:solidFill>
                <a:latin typeface="+mj-lt"/>
              </a:rPr>
              <a:t>Less than 5%</a:t>
            </a:r>
          </a:p>
          <a:p>
            <a:r>
              <a:rPr lang="en-US" sz="2400" dirty="0">
                <a:solidFill>
                  <a:schemeClr val="bg1"/>
                </a:solidFill>
                <a:latin typeface="+mj-lt"/>
              </a:rPr>
              <a:t>5-24%</a:t>
            </a:r>
          </a:p>
          <a:p>
            <a:r>
              <a:rPr lang="en-US" sz="2400" dirty="0">
                <a:solidFill>
                  <a:schemeClr val="bg1"/>
                </a:solidFill>
                <a:latin typeface="+mj-lt"/>
              </a:rPr>
              <a:t>25-49%</a:t>
            </a:r>
          </a:p>
          <a:p>
            <a:r>
              <a:rPr lang="en-US" sz="2400" dirty="0">
                <a:solidFill>
                  <a:schemeClr val="bg1"/>
                </a:solidFill>
                <a:latin typeface="+mj-lt"/>
              </a:rPr>
              <a:t>50-74%</a:t>
            </a:r>
          </a:p>
          <a:p>
            <a:r>
              <a:rPr lang="en-US" sz="2400" dirty="0">
                <a:solidFill>
                  <a:schemeClr val="bg1"/>
                </a:solidFill>
                <a:latin typeface="+mj-lt"/>
              </a:rPr>
              <a:t>75-94%</a:t>
            </a:r>
          </a:p>
          <a:p>
            <a:r>
              <a:rPr lang="en-US" sz="2400" dirty="0">
                <a:solidFill>
                  <a:schemeClr val="bg1"/>
                </a:solidFill>
                <a:latin typeface="+mj-lt"/>
              </a:rPr>
              <a:t>95% or more</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sp>
        <p:nvSpPr>
          <p:cNvPr id="2" name="AutoShape 2" descr="https://mail.google.com/mail/u/0/?ui=2&amp;ik=16d50201af&amp;view=att&amp;th=1488a60f45f52211&amp;attid=0.1.2&amp;disp=emb&amp;zw&amp;atsh=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s://mail.google.com/mail/u/0/?ui=2&amp;ik=16d50201af&amp;view=att&amp;th=1488a60f45f52211&amp;attid=0.1.2&amp;disp=emb&amp;zw&amp;atsh=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42746" y="2916023"/>
            <a:ext cx="4603851" cy="3452888"/>
          </a:xfrm>
          <a:prstGeom prst="rect">
            <a:avLst/>
          </a:prstGeom>
        </p:spPr>
      </p:pic>
      <p:sp>
        <p:nvSpPr>
          <p:cNvPr id="15" name="Rectangle 14"/>
          <p:cNvSpPr/>
          <p:nvPr/>
        </p:nvSpPr>
        <p:spPr>
          <a:xfrm>
            <a:off x="2995341" y="6368911"/>
            <a:ext cx="4698659" cy="369332"/>
          </a:xfrm>
          <a:prstGeom prst="rect">
            <a:avLst/>
          </a:prstGeom>
        </p:spPr>
        <p:txBody>
          <a:bodyPr wrap="none">
            <a:spAutoFit/>
          </a:bodyPr>
          <a:lstStyle/>
          <a:p>
            <a:r>
              <a:rPr lang="en-US" dirty="0" err="1">
                <a:solidFill>
                  <a:schemeClr val="bg1"/>
                </a:solidFill>
                <a:latin typeface="+mj-lt"/>
              </a:rPr>
              <a:t>highbush</a:t>
            </a:r>
            <a:r>
              <a:rPr lang="en-US" dirty="0">
                <a:solidFill>
                  <a:schemeClr val="bg1"/>
                </a:solidFill>
                <a:latin typeface="+mj-lt"/>
              </a:rPr>
              <a:t> </a:t>
            </a:r>
            <a:r>
              <a:rPr lang="en-US" dirty="0" smtClean="0">
                <a:solidFill>
                  <a:schemeClr val="bg1"/>
                </a:solidFill>
                <a:latin typeface="+mj-lt"/>
              </a:rPr>
              <a:t>blueberry, </a:t>
            </a:r>
            <a:r>
              <a:rPr lang="en-US" i="1" dirty="0" err="1" smtClean="0">
                <a:solidFill>
                  <a:schemeClr val="bg1"/>
                </a:solidFill>
                <a:latin typeface="+mj-lt"/>
              </a:rPr>
              <a:t>Vaccinium</a:t>
            </a:r>
            <a:r>
              <a:rPr lang="en-US" i="1" dirty="0" smtClean="0">
                <a:solidFill>
                  <a:schemeClr val="bg1"/>
                </a:solidFill>
                <a:latin typeface="+mj-lt"/>
              </a:rPr>
              <a:t> </a:t>
            </a:r>
            <a:r>
              <a:rPr lang="en-US" i="1" dirty="0" err="1">
                <a:solidFill>
                  <a:schemeClr val="bg1"/>
                </a:solidFill>
                <a:latin typeface="+mj-lt"/>
              </a:rPr>
              <a:t>corymbosum</a:t>
            </a:r>
            <a:endParaRPr lang="en-US" i="1" dirty="0">
              <a:latin typeface="+mj-lt"/>
            </a:endParaRPr>
          </a:p>
        </p:txBody>
      </p:sp>
      <p:sp>
        <p:nvSpPr>
          <p:cNvPr id="1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402048388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98290" y="1369864"/>
            <a:ext cx="7548307" cy="4154984"/>
          </a:xfrm>
          <a:prstGeom prst="rect">
            <a:avLst/>
          </a:prstGeom>
        </p:spPr>
        <p:txBody>
          <a:bodyPr wrap="square">
            <a:spAutoFit/>
          </a:bodyPr>
          <a:lstStyle/>
          <a:p>
            <a:r>
              <a:rPr lang="en-US" sz="2400" dirty="0">
                <a:solidFill>
                  <a:schemeClr val="bg1"/>
                </a:solidFill>
                <a:latin typeface="+mj-lt"/>
              </a:rPr>
              <a:t>What percentage of fruit are ripe?</a:t>
            </a:r>
          </a:p>
          <a:p>
            <a:r>
              <a:rPr lang="en-US" sz="2400" i="1" dirty="0" smtClean="0">
                <a:solidFill>
                  <a:schemeClr val="bg1"/>
                </a:solidFill>
                <a:latin typeface="+mj-lt"/>
              </a:rPr>
              <a:t>Hint: </a:t>
            </a:r>
            <a:r>
              <a:rPr lang="en-US" sz="2400" i="1" dirty="0">
                <a:solidFill>
                  <a:schemeClr val="bg1"/>
                </a:solidFill>
                <a:latin typeface="+mj-lt"/>
              </a:rPr>
              <a:t>For </a:t>
            </a:r>
            <a:r>
              <a:rPr lang="en-US" sz="2400" i="1" dirty="0" err="1" smtClean="0">
                <a:solidFill>
                  <a:schemeClr val="bg1"/>
                </a:solidFill>
                <a:latin typeface="+mj-lt"/>
              </a:rPr>
              <a:t>highbush</a:t>
            </a:r>
            <a:r>
              <a:rPr lang="en-US" sz="2400" i="1" dirty="0" smtClean="0">
                <a:solidFill>
                  <a:schemeClr val="bg1"/>
                </a:solidFill>
                <a:latin typeface="+mj-lt"/>
              </a:rPr>
              <a:t> blueberry </a:t>
            </a:r>
            <a:r>
              <a:rPr lang="en-US" sz="2400" dirty="0" smtClean="0">
                <a:solidFill>
                  <a:schemeClr val="bg1"/>
                </a:solidFill>
                <a:latin typeface="+mj-lt"/>
              </a:rPr>
              <a:t>(</a:t>
            </a:r>
            <a:r>
              <a:rPr lang="en-US" sz="2400" dirty="0" err="1" smtClean="0">
                <a:solidFill>
                  <a:schemeClr val="bg1"/>
                </a:solidFill>
                <a:latin typeface="+mj-lt"/>
              </a:rPr>
              <a:t>Vaccinium</a:t>
            </a:r>
            <a:r>
              <a:rPr lang="en-US" sz="2400" dirty="0" smtClean="0">
                <a:solidFill>
                  <a:schemeClr val="bg1"/>
                </a:solidFill>
                <a:latin typeface="+mj-lt"/>
              </a:rPr>
              <a:t> </a:t>
            </a:r>
            <a:r>
              <a:rPr lang="en-US" sz="2400" dirty="0" err="1" smtClean="0">
                <a:solidFill>
                  <a:schemeClr val="bg1"/>
                </a:solidFill>
                <a:latin typeface="+mj-lt"/>
              </a:rPr>
              <a:t>corymbosum</a:t>
            </a:r>
            <a:r>
              <a:rPr lang="en-US" sz="2400" dirty="0" smtClean="0">
                <a:solidFill>
                  <a:schemeClr val="bg1"/>
                </a:solidFill>
                <a:latin typeface="+mj-lt"/>
              </a:rPr>
              <a:t>)</a:t>
            </a:r>
            <a:r>
              <a:rPr lang="en-US" sz="2400" i="1" dirty="0" smtClean="0">
                <a:solidFill>
                  <a:schemeClr val="bg1"/>
                </a:solidFill>
                <a:latin typeface="+mj-lt"/>
              </a:rPr>
              <a:t>, </a:t>
            </a:r>
            <a:r>
              <a:rPr lang="en-US" sz="2400" i="1" dirty="0">
                <a:solidFill>
                  <a:schemeClr val="bg1"/>
                </a:solidFill>
                <a:latin typeface="+mj-lt"/>
              </a:rPr>
              <a:t>a fruit is considered ripe when it has turned blue or </a:t>
            </a:r>
            <a:r>
              <a:rPr lang="en-US" sz="2400" i="1" dirty="0" smtClean="0">
                <a:solidFill>
                  <a:schemeClr val="bg1"/>
                </a:solidFill>
                <a:latin typeface="+mj-lt"/>
              </a:rPr>
              <a:t>blue-black</a:t>
            </a:r>
          </a:p>
          <a:p>
            <a:endParaRPr lang="en-US" sz="2400" dirty="0" smtClean="0">
              <a:solidFill>
                <a:schemeClr val="bg1"/>
              </a:solidFill>
              <a:latin typeface="+mj-lt"/>
            </a:endParaRPr>
          </a:p>
          <a:p>
            <a:r>
              <a:rPr lang="en-US" sz="2400" dirty="0">
                <a:solidFill>
                  <a:schemeClr val="bg1"/>
                </a:solidFill>
                <a:latin typeface="+mj-lt"/>
              </a:rPr>
              <a:t>Less than 5%</a:t>
            </a:r>
          </a:p>
          <a:p>
            <a:r>
              <a:rPr lang="en-US" sz="2400" dirty="0">
                <a:solidFill>
                  <a:schemeClr val="bg1"/>
                </a:solidFill>
                <a:latin typeface="+mj-lt"/>
              </a:rPr>
              <a:t>5-24%</a:t>
            </a:r>
          </a:p>
          <a:p>
            <a:r>
              <a:rPr lang="en-US" sz="2400" dirty="0">
                <a:solidFill>
                  <a:srgbClr val="FF0000"/>
                </a:solidFill>
                <a:latin typeface="+mj-lt"/>
              </a:rPr>
              <a:t>25-49%</a:t>
            </a:r>
          </a:p>
          <a:p>
            <a:r>
              <a:rPr lang="en-US" sz="2400" dirty="0">
                <a:solidFill>
                  <a:srgbClr val="FF0000"/>
                </a:solidFill>
                <a:latin typeface="+mj-lt"/>
              </a:rPr>
              <a:t>50-74%</a:t>
            </a:r>
          </a:p>
          <a:p>
            <a:r>
              <a:rPr lang="en-US" sz="2400" dirty="0">
                <a:solidFill>
                  <a:schemeClr val="bg1"/>
                </a:solidFill>
                <a:latin typeface="+mj-lt"/>
              </a:rPr>
              <a:t>75-94%</a:t>
            </a:r>
          </a:p>
          <a:p>
            <a:r>
              <a:rPr lang="en-US" sz="2400" dirty="0">
                <a:solidFill>
                  <a:schemeClr val="bg1"/>
                </a:solidFill>
                <a:latin typeface="+mj-lt"/>
              </a:rPr>
              <a:t>95% or more</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sp>
        <p:nvSpPr>
          <p:cNvPr id="2" name="AutoShape 2" descr="https://mail.google.com/mail/u/0/?ui=2&amp;ik=16d50201af&amp;view=att&amp;th=1488a60f45f52211&amp;attid=0.1.2&amp;disp=emb&amp;zw&amp;atsh=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s://mail.google.com/mail/u/0/?ui=2&amp;ik=16d50201af&amp;view=att&amp;th=1488a60f45f52211&amp;attid=0.1.2&amp;disp=emb&amp;zw&amp;atsh=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42746" y="2916023"/>
            <a:ext cx="4603851" cy="3452888"/>
          </a:xfrm>
          <a:prstGeom prst="rect">
            <a:avLst/>
          </a:prstGeom>
        </p:spPr>
      </p:pic>
      <p:sp>
        <p:nvSpPr>
          <p:cNvPr id="16" name="Rectangle 15"/>
          <p:cNvSpPr/>
          <p:nvPr/>
        </p:nvSpPr>
        <p:spPr>
          <a:xfrm>
            <a:off x="2995341" y="6368911"/>
            <a:ext cx="4698659" cy="369332"/>
          </a:xfrm>
          <a:prstGeom prst="rect">
            <a:avLst/>
          </a:prstGeom>
        </p:spPr>
        <p:txBody>
          <a:bodyPr wrap="none">
            <a:spAutoFit/>
          </a:bodyPr>
          <a:lstStyle/>
          <a:p>
            <a:r>
              <a:rPr lang="en-US" dirty="0" err="1">
                <a:solidFill>
                  <a:schemeClr val="bg1"/>
                </a:solidFill>
                <a:latin typeface="+mj-lt"/>
              </a:rPr>
              <a:t>highbush</a:t>
            </a:r>
            <a:r>
              <a:rPr lang="en-US" dirty="0">
                <a:solidFill>
                  <a:schemeClr val="bg1"/>
                </a:solidFill>
                <a:latin typeface="+mj-lt"/>
              </a:rPr>
              <a:t> </a:t>
            </a:r>
            <a:r>
              <a:rPr lang="en-US" dirty="0" smtClean="0">
                <a:solidFill>
                  <a:schemeClr val="bg1"/>
                </a:solidFill>
                <a:latin typeface="+mj-lt"/>
              </a:rPr>
              <a:t>blueberry, </a:t>
            </a:r>
            <a:r>
              <a:rPr lang="en-US" i="1" dirty="0" err="1" smtClean="0">
                <a:solidFill>
                  <a:schemeClr val="bg1"/>
                </a:solidFill>
                <a:latin typeface="+mj-lt"/>
              </a:rPr>
              <a:t>Vaccinium</a:t>
            </a:r>
            <a:r>
              <a:rPr lang="en-US" i="1" dirty="0" smtClean="0">
                <a:solidFill>
                  <a:schemeClr val="bg1"/>
                </a:solidFill>
                <a:latin typeface="+mj-lt"/>
              </a:rPr>
              <a:t> </a:t>
            </a:r>
            <a:r>
              <a:rPr lang="en-US" i="1" dirty="0" err="1">
                <a:solidFill>
                  <a:schemeClr val="bg1"/>
                </a:solidFill>
                <a:latin typeface="+mj-lt"/>
              </a:rPr>
              <a:t>corymbosum</a:t>
            </a:r>
            <a:endParaRPr lang="en-US" i="1" dirty="0">
              <a:latin typeface="+mj-lt"/>
            </a:endParaRP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51917321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A_Block A- AZ _200-281.eps"/>
          <p:cNvPicPr>
            <a:picLocks noChangeAspect="1"/>
          </p:cNvPicPr>
          <p:nvPr>
            <p:custDataLst>
              <p:tags r:id="rId1"/>
            </p:custDataLst>
          </p:nvPr>
        </p:nvPicPr>
        <p:blipFill>
          <a:blip r:embed="rId6" cstate="email">
            <a:extLst>
              <a:ext uri="{28A0092B-C50C-407E-A947-70E740481C1C}">
                <a14:useLocalDpi xmlns:a14="http://schemas.microsoft.com/office/drawing/2010/main"/>
              </a:ext>
            </a:extLst>
          </a:blip>
          <a:stretch>
            <a:fillRect/>
          </a:stretch>
        </p:blipFill>
        <p:spPr>
          <a:xfrm>
            <a:off x="7236901" y="5456135"/>
            <a:ext cx="935465" cy="942773"/>
          </a:xfrm>
          <a:prstGeom prst="rect">
            <a:avLst/>
          </a:prstGeom>
        </p:spPr>
      </p:pic>
      <p:pic>
        <p:nvPicPr>
          <p:cNvPr id="9" name="Picture 8" descr="usgs_logo-white.ai"/>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492236" y="5500210"/>
            <a:ext cx="1931628" cy="711405"/>
          </a:xfrm>
          <a:prstGeom prst="rect">
            <a:avLst/>
          </a:prstGeom>
        </p:spPr>
      </p:pic>
      <p:pic>
        <p:nvPicPr>
          <p:cNvPr id="11" name="Picture 10" descr="npn_LOGO_normal-white.eps"/>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tretch>
            <a:fillRect/>
          </a:stretch>
        </p:blipFill>
        <p:spPr>
          <a:xfrm>
            <a:off x="3482778" y="5500209"/>
            <a:ext cx="2412838" cy="748085"/>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58050" y="1152891"/>
            <a:ext cx="5981085" cy="2767590"/>
          </a:xfrm>
          <a:prstGeom prst="rect">
            <a:avLst/>
          </a:prstGeom>
        </p:spPr>
      </p:pic>
    </p:spTree>
    <p:extLst>
      <p:ext uri="{BB962C8B-B14F-4D97-AF65-F5344CB8AC3E}">
        <p14:creationId xmlns:p14="http://schemas.microsoft.com/office/powerpoint/2010/main" val="3495091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0" y="587251"/>
            <a:ext cx="6017139"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 are --- ?</a:t>
            </a:r>
            <a:endParaRPr sz="3200" i="1" dirty="0" smtClean="0">
              <a:solidFill>
                <a:srgbClr val="73B63B"/>
              </a:solidFill>
              <a:latin typeface="+mj-lt"/>
            </a:endParaRPr>
          </a:p>
        </p:txBody>
      </p:sp>
      <p:sp>
        <p:nvSpPr>
          <p:cNvPr id="3" name="Rectangle 2"/>
          <p:cNvSpPr/>
          <p:nvPr/>
        </p:nvSpPr>
        <p:spPr>
          <a:xfrm>
            <a:off x="43189" y="3672939"/>
            <a:ext cx="8450204" cy="400110"/>
          </a:xfrm>
          <a:prstGeom prst="rect">
            <a:avLst/>
          </a:prstGeom>
          <a:noFill/>
        </p:spPr>
        <p:txBody>
          <a:bodyPr wrap="square">
            <a:spAutoFit/>
          </a:bodyPr>
          <a:lstStyle/>
          <a:p>
            <a:r>
              <a:rPr lang="en-US" sz="2000" dirty="0" smtClean="0">
                <a:solidFill>
                  <a:schemeClr val="bg1"/>
                </a:solidFill>
                <a:latin typeface="+mj-lt"/>
              </a:rPr>
              <a:t>Less than 5%                                                                         95</a:t>
            </a:r>
            <a:r>
              <a:rPr lang="en-US" sz="2000" dirty="0">
                <a:solidFill>
                  <a:schemeClr val="bg1"/>
                </a:solidFill>
                <a:latin typeface="+mj-lt"/>
              </a:rPr>
              <a:t>% or more</a:t>
            </a:r>
          </a:p>
        </p:txBody>
      </p:sp>
      <p:sp>
        <p:nvSpPr>
          <p:cNvPr id="5" name="Rectangle 4"/>
          <p:cNvSpPr/>
          <p:nvPr/>
        </p:nvSpPr>
        <p:spPr>
          <a:xfrm>
            <a:off x="353516" y="2997827"/>
            <a:ext cx="372679"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mj-lt"/>
            </a:endParaRPr>
          </a:p>
        </p:txBody>
      </p:sp>
      <p:sp>
        <p:nvSpPr>
          <p:cNvPr id="6" name="Rectangle 5"/>
          <p:cNvSpPr/>
          <p:nvPr/>
        </p:nvSpPr>
        <p:spPr>
          <a:xfrm>
            <a:off x="739551" y="2997827"/>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5-24%</a:t>
            </a:r>
          </a:p>
        </p:txBody>
      </p:sp>
      <p:sp>
        <p:nvSpPr>
          <p:cNvPr id="7" name="Rectangle 6"/>
          <p:cNvSpPr/>
          <p:nvPr/>
        </p:nvSpPr>
        <p:spPr>
          <a:xfrm>
            <a:off x="2258515" y="2997827"/>
            <a:ext cx="2009775" cy="3277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25-49%</a:t>
            </a:r>
          </a:p>
        </p:txBody>
      </p:sp>
      <p:sp>
        <p:nvSpPr>
          <p:cNvPr id="8" name="Rectangle 7"/>
          <p:cNvSpPr/>
          <p:nvPr/>
        </p:nvSpPr>
        <p:spPr>
          <a:xfrm>
            <a:off x="4268291" y="2994692"/>
            <a:ext cx="1978026" cy="32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50-74%</a:t>
            </a:r>
          </a:p>
        </p:txBody>
      </p:sp>
      <p:sp>
        <p:nvSpPr>
          <p:cNvPr id="9" name="Rectangle 8"/>
          <p:cNvSpPr/>
          <p:nvPr/>
        </p:nvSpPr>
        <p:spPr>
          <a:xfrm>
            <a:off x="7809405" y="3006446"/>
            <a:ext cx="372679" cy="32771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sp>
        <p:nvSpPr>
          <p:cNvPr id="10" name="Rectangle 9"/>
          <p:cNvSpPr/>
          <p:nvPr/>
        </p:nvSpPr>
        <p:spPr>
          <a:xfrm>
            <a:off x="6264674" y="2999945"/>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75-94%</a:t>
            </a:r>
          </a:p>
        </p:txBody>
      </p:sp>
      <p:cxnSp>
        <p:nvCxnSpPr>
          <p:cNvPr id="11" name="Straight Arrow Connector 10"/>
          <p:cNvCxnSpPr/>
          <p:nvPr/>
        </p:nvCxnSpPr>
        <p:spPr>
          <a:xfrm>
            <a:off x="539855" y="3525147"/>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39855" y="3351447"/>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041613" y="3351447"/>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12493" y="1502001"/>
            <a:ext cx="2034531" cy="830997"/>
          </a:xfrm>
          <a:prstGeom prst="rect">
            <a:avLst/>
          </a:prstGeom>
          <a:noFill/>
        </p:spPr>
        <p:txBody>
          <a:bodyPr wrap="none" rtlCol="0">
            <a:spAutoFit/>
          </a:bodyPr>
          <a:lstStyle/>
          <a:p>
            <a:r>
              <a:rPr lang="en-US" sz="2400" dirty="0" smtClean="0">
                <a:solidFill>
                  <a:schemeClr val="bg1"/>
                </a:solidFill>
                <a:latin typeface="+mj-lt"/>
              </a:rPr>
              <a:t>Flowers/open</a:t>
            </a:r>
          </a:p>
          <a:p>
            <a:r>
              <a:rPr lang="en-US" sz="2400" dirty="0" smtClean="0">
                <a:solidFill>
                  <a:schemeClr val="bg1"/>
                </a:solidFill>
                <a:latin typeface="+mj-lt"/>
              </a:rPr>
              <a:t>Fruit/ripe</a:t>
            </a:r>
            <a:endParaRPr lang="en-US" sz="2400" dirty="0">
              <a:solidFill>
                <a:schemeClr val="bg1"/>
              </a:solidFill>
              <a:latin typeface="+mj-lt"/>
            </a:endParaRPr>
          </a:p>
        </p:txBody>
      </p:sp>
      <p:pic>
        <p:nvPicPr>
          <p:cNvPr id="17" name="Picture 16"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8" name="Picture 17"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6"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45379703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0" y="587251"/>
            <a:ext cx="6017139"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 of --- are --- ?</a:t>
            </a:r>
            <a:endParaRPr sz="3200" i="1" dirty="0" smtClean="0">
              <a:solidFill>
                <a:srgbClr val="73B63B"/>
              </a:solidFill>
              <a:latin typeface="+mj-lt"/>
            </a:endParaRPr>
          </a:p>
        </p:txBody>
      </p:sp>
      <p:sp>
        <p:nvSpPr>
          <p:cNvPr id="3" name="Rectangle 2"/>
          <p:cNvSpPr/>
          <p:nvPr/>
        </p:nvSpPr>
        <p:spPr>
          <a:xfrm>
            <a:off x="43189" y="3672939"/>
            <a:ext cx="8450204" cy="400110"/>
          </a:xfrm>
          <a:prstGeom prst="rect">
            <a:avLst/>
          </a:prstGeom>
          <a:noFill/>
        </p:spPr>
        <p:txBody>
          <a:bodyPr wrap="square">
            <a:spAutoFit/>
          </a:bodyPr>
          <a:lstStyle/>
          <a:p>
            <a:r>
              <a:rPr lang="en-US" sz="2000" dirty="0" smtClean="0">
                <a:solidFill>
                  <a:schemeClr val="bg1"/>
                </a:solidFill>
                <a:latin typeface="+mj-lt"/>
              </a:rPr>
              <a:t>Less than 5%                                                                         95</a:t>
            </a:r>
            <a:r>
              <a:rPr lang="en-US" sz="2000" dirty="0">
                <a:solidFill>
                  <a:schemeClr val="bg1"/>
                </a:solidFill>
                <a:latin typeface="+mj-lt"/>
              </a:rPr>
              <a:t>% or more</a:t>
            </a:r>
          </a:p>
        </p:txBody>
      </p:sp>
      <p:sp>
        <p:nvSpPr>
          <p:cNvPr id="5" name="Rectangle 4"/>
          <p:cNvSpPr/>
          <p:nvPr/>
        </p:nvSpPr>
        <p:spPr>
          <a:xfrm>
            <a:off x="353516" y="2997827"/>
            <a:ext cx="372679"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mj-lt"/>
            </a:endParaRPr>
          </a:p>
        </p:txBody>
      </p:sp>
      <p:sp>
        <p:nvSpPr>
          <p:cNvPr id="6" name="Rectangle 5"/>
          <p:cNvSpPr/>
          <p:nvPr/>
        </p:nvSpPr>
        <p:spPr>
          <a:xfrm>
            <a:off x="739551" y="2997827"/>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5-24%</a:t>
            </a:r>
          </a:p>
        </p:txBody>
      </p:sp>
      <p:sp>
        <p:nvSpPr>
          <p:cNvPr id="7" name="Rectangle 6"/>
          <p:cNvSpPr/>
          <p:nvPr/>
        </p:nvSpPr>
        <p:spPr>
          <a:xfrm>
            <a:off x="2258515" y="2997827"/>
            <a:ext cx="2009775" cy="3277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25-49%</a:t>
            </a:r>
          </a:p>
        </p:txBody>
      </p:sp>
      <p:sp>
        <p:nvSpPr>
          <p:cNvPr id="8" name="Rectangle 7"/>
          <p:cNvSpPr/>
          <p:nvPr/>
        </p:nvSpPr>
        <p:spPr>
          <a:xfrm>
            <a:off x="4268291" y="2994692"/>
            <a:ext cx="1978026" cy="32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50-74%</a:t>
            </a:r>
          </a:p>
        </p:txBody>
      </p:sp>
      <p:sp>
        <p:nvSpPr>
          <p:cNvPr id="9" name="Rectangle 8"/>
          <p:cNvSpPr/>
          <p:nvPr/>
        </p:nvSpPr>
        <p:spPr>
          <a:xfrm>
            <a:off x="7809405" y="3006446"/>
            <a:ext cx="372679" cy="32771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sp>
        <p:nvSpPr>
          <p:cNvPr id="10" name="Rectangle 9"/>
          <p:cNvSpPr/>
          <p:nvPr/>
        </p:nvSpPr>
        <p:spPr>
          <a:xfrm>
            <a:off x="6264674" y="2999945"/>
            <a:ext cx="1518965" cy="3277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mj-lt"/>
              </a:rPr>
              <a:t>75-94%</a:t>
            </a:r>
          </a:p>
        </p:txBody>
      </p:sp>
      <p:cxnSp>
        <p:nvCxnSpPr>
          <p:cNvPr id="11" name="Straight Arrow Connector 10"/>
          <p:cNvCxnSpPr/>
          <p:nvPr/>
        </p:nvCxnSpPr>
        <p:spPr>
          <a:xfrm>
            <a:off x="539855" y="3525147"/>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39855" y="3351447"/>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041613" y="3351447"/>
            <a:ext cx="0" cy="347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12493" y="1502001"/>
            <a:ext cx="2034531" cy="830997"/>
          </a:xfrm>
          <a:prstGeom prst="rect">
            <a:avLst/>
          </a:prstGeom>
          <a:noFill/>
        </p:spPr>
        <p:txBody>
          <a:bodyPr wrap="none" rtlCol="0">
            <a:spAutoFit/>
          </a:bodyPr>
          <a:lstStyle/>
          <a:p>
            <a:r>
              <a:rPr lang="en-US" sz="2400" dirty="0" smtClean="0">
                <a:solidFill>
                  <a:schemeClr val="bg1"/>
                </a:solidFill>
                <a:latin typeface="+mj-lt"/>
              </a:rPr>
              <a:t>Flowers/open</a:t>
            </a:r>
          </a:p>
          <a:p>
            <a:r>
              <a:rPr lang="en-US" sz="2400" dirty="0" smtClean="0">
                <a:solidFill>
                  <a:schemeClr val="bg1"/>
                </a:solidFill>
                <a:latin typeface="+mj-lt"/>
              </a:rPr>
              <a:t>Fruit/ripe</a:t>
            </a:r>
            <a:endParaRPr lang="en-US" sz="2400" dirty="0">
              <a:solidFill>
                <a:schemeClr val="bg1"/>
              </a:solidFill>
              <a:latin typeface="+mj-lt"/>
            </a:endParaRPr>
          </a:p>
        </p:txBody>
      </p:sp>
      <p:pic>
        <p:nvPicPr>
          <p:cNvPr id="17" name="Picture 16"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8" name="Picture 17"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6"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9" name="Rounded Rectangle 12"/>
          <p:cNvSpPr/>
          <p:nvPr/>
        </p:nvSpPr>
        <p:spPr>
          <a:xfrm>
            <a:off x="1461267" y="4776163"/>
            <a:ext cx="2879472" cy="308507"/>
          </a:xfrm>
          <a:prstGeom prst="rect">
            <a:avLst/>
          </a:prstGeom>
        </p:spPr>
        <p:style>
          <a:lnRef idx="2">
            <a:schemeClr val="accent2"/>
          </a:lnRef>
          <a:fillRef idx="1">
            <a:schemeClr val="lt1"/>
          </a:fillRef>
          <a:effectRef idx="0">
            <a:schemeClr val="accent2"/>
          </a:effectRef>
          <a:fontRef idx="minor">
            <a:schemeClr val="dk1"/>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2000" kern="1200" dirty="0" smtClean="0">
                <a:latin typeface="+mj-lt"/>
              </a:rPr>
              <a:t>Flowers or Flower Buds</a:t>
            </a:r>
            <a:endParaRPr lang="en-US" sz="2000" kern="1200" dirty="0">
              <a:latin typeface="+mj-lt"/>
            </a:endParaRPr>
          </a:p>
        </p:txBody>
      </p:sp>
      <p:sp>
        <p:nvSpPr>
          <p:cNvPr id="20" name="Rounded Rectangle 15"/>
          <p:cNvSpPr/>
          <p:nvPr/>
        </p:nvSpPr>
        <p:spPr>
          <a:xfrm>
            <a:off x="2575682" y="5276201"/>
            <a:ext cx="1765056" cy="261591"/>
          </a:xfrm>
          <a:prstGeom prst="rect">
            <a:avLst/>
          </a:prstGeom>
        </p:spPr>
        <p:style>
          <a:lnRef idx="2">
            <a:schemeClr val="accent2"/>
          </a:lnRef>
          <a:fillRef idx="1">
            <a:schemeClr val="lt1"/>
          </a:fillRef>
          <a:effectRef idx="0">
            <a:schemeClr val="accent2"/>
          </a:effectRef>
          <a:fontRef idx="minor">
            <a:schemeClr val="dk1"/>
          </a:fontRef>
        </p:style>
        <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2000" kern="1200" dirty="0" smtClean="0">
                <a:latin typeface="+mj-lt"/>
              </a:rPr>
              <a:t>Open Flowers</a:t>
            </a:r>
            <a:endParaRPr lang="en-US" sz="2000" kern="1200" dirty="0">
              <a:latin typeface="+mj-lt"/>
            </a:endParaRPr>
          </a:p>
        </p:txBody>
      </p:sp>
      <p:sp>
        <p:nvSpPr>
          <p:cNvPr id="21" name="TextBox 20"/>
          <p:cNvSpPr txBox="1"/>
          <p:nvPr/>
        </p:nvSpPr>
        <p:spPr>
          <a:xfrm>
            <a:off x="4471153" y="4708073"/>
            <a:ext cx="1778051" cy="461665"/>
          </a:xfrm>
          <a:prstGeom prst="rect">
            <a:avLst/>
          </a:prstGeom>
          <a:noFill/>
        </p:spPr>
        <p:txBody>
          <a:bodyPr wrap="none" rtlCol="0">
            <a:spAutoFit/>
          </a:bodyPr>
          <a:lstStyle/>
          <a:p>
            <a:r>
              <a:rPr lang="en-US" sz="2400" dirty="0" smtClean="0">
                <a:solidFill>
                  <a:schemeClr val="bg1"/>
                </a:solidFill>
                <a:latin typeface="+mj-lt"/>
              </a:rPr>
              <a:t>Number bin</a:t>
            </a:r>
            <a:endParaRPr lang="en-US" sz="2400" dirty="0">
              <a:solidFill>
                <a:schemeClr val="bg1"/>
              </a:solidFill>
              <a:latin typeface="+mj-lt"/>
            </a:endParaRPr>
          </a:p>
        </p:txBody>
      </p:sp>
      <p:sp>
        <p:nvSpPr>
          <p:cNvPr id="22" name="TextBox 21"/>
          <p:cNvSpPr txBox="1"/>
          <p:nvPr/>
        </p:nvSpPr>
        <p:spPr>
          <a:xfrm>
            <a:off x="4458730" y="5210967"/>
            <a:ext cx="2257349" cy="461665"/>
          </a:xfrm>
          <a:prstGeom prst="rect">
            <a:avLst/>
          </a:prstGeom>
          <a:noFill/>
        </p:spPr>
        <p:txBody>
          <a:bodyPr wrap="none" rtlCol="0">
            <a:spAutoFit/>
          </a:bodyPr>
          <a:lstStyle/>
          <a:p>
            <a:r>
              <a:rPr lang="en-US" sz="2400" dirty="0" smtClean="0">
                <a:solidFill>
                  <a:schemeClr val="bg1"/>
                </a:solidFill>
                <a:latin typeface="+mj-lt"/>
              </a:rPr>
              <a:t>Percentage bin</a:t>
            </a:r>
            <a:endParaRPr lang="en-US" sz="2400" dirty="0">
              <a:solidFill>
                <a:schemeClr val="bg1"/>
              </a:solidFill>
              <a:latin typeface="+mj-lt"/>
            </a:endParaRPr>
          </a:p>
        </p:txBody>
      </p:sp>
    </p:spTree>
    <p:extLst>
      <p:ext uri="{BB962C8B-B14F-4D97-AF65-F5344CB8AC3E}">
        <p14:creationId xmlns:p14="http://schemas.microsoft.com/office/powerpoint/2010/main" val="257515785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Open flowers</a:t>
            </a:r>
            <a:endParaRPr sz="3200" i="1" dirty="0" smtClean="0">
              <a:solidFill>
                <a:srgbClr val="73B63B"/>
              </a:solidFill>
              <a:latin typeface="+mj-lt"/>
            </a:endParaRPr>
          </a:p>
        </p:txBody>
      </p:sp>
      <p:sp>
        <p:nvSpPr>
          <p:cNvPr id="4" name="Rectangle 3"/>
          <p:cNvSpPr/>
          <p:nvPr/>
        </p:nvSpPr>
        <p:spPr>
          <a:xfrm>
            <a:off x="89535" y="1318449"/>
            <a:ext cx="7949565" cy="1631216"/>
          </a:xfrm>
          <a:prstGeom prst="rect">
            <a:avLst/>
          </a:prstGeom>
          <a:ln>
            <a:solidFill>
              <a:schemeClr val="bg1"/>
            </a:solidFill>
          </a:ln>
        </p:spPr>
        <p:txBody>
          <a:bodyPr wrap="square">
            <a:spAutoFit/>
          </a:bodyPr>
          <a:lstStyle/>
          <a:p>
            <a:r>
              <a:rPr lang="en-US" sz="2000" dirty="0" smtClean="0">
                <a:solidFill>
                  <a:schemeClr val="bg1"/>
                </a:solidFill>
                <a:latin typeface="+mj-lt"/>
              </a:rPr>
              <a:t>One </a:t>
            </a:r>
            <a:r>
              <a:rPr lang="en-US" sz="2000" dirty="0">
                <a:solidFill>
                  <a:schemeClr val="bg1"/>
                </a:solidFill>
                <a:latin typeface="+mj-lt"/>
              </a:rPr>
              <a:t>or more open, fresh flowers are visible on the plant. Flowers are considered "open" when the </a:t>
            </a:r>
            <a:r>
              <a:rPr lang="en-US" sz="2000" b="1" dirty="0">
                <a:solidFill>
                  <a:schemeClr val="bg1"/>
                </a:solidFill>
                <a:latin typeface="+mj-lt"/>
              </a:rPr>
              <a:t>reproductive parts (male stamens or female pistils) are visible</a:t>
            </a:r>
            <a:r>
              <a:rPr lang="en-US" sz="2000" dirty="0">
                <a:solidFill>
                  <a:schemeClr val="bg1"/>
                </a:solidFill>
                <a:latin typeface="+mj-lt"/>
              </a:rPr>
              <a:t> between or within unfolded or open flower parts (petals, floral tubes or sepals). Do not include wilted or dried flowers.</a:t>
            </a: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Ellen G Denny</a:t>
            </a:r>
            <a:endParaRPr lang="en-US" sz="1600" dirty="0">
              <a:solidFill>
                <a:schemeClr val="bg1"/>
              </a:solidFill>
              <a:latin typeface="+mj-lt"/>
            </a:endParaRPr>
          </a:p>
        </p:txBody>
      </p:sp>
      <p:pic>
        <p:nvPicPr>
          <p:cNvPr id="13" name="Picture 2" descr="C:\Users\Erin\Documents\Webinars\Botany 101\photos for Erin\forsythia-flower-bud-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53022" y="3668233"/>
            <a:ext cx="2285451" cy="304698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Erin\Documents\Webinars\Botany 101\photos for Erin\forsythia-flowe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30153" y="3668233"/>
            <a:ext cx="2285243" cy="304699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84469" y="2949561"/>
            <a:ext cx="3576139" cy="707886"/>
          </a:xfrm>
          <a:prstGeom prst="rect">
            <a:avLst/>
          </a:prstGeom>
          <a:noFill/>
        </p:spPr>
        <p:txBody>
          <a:bodyPr wrap="square" rtlCol="0">
            <a:spAutoFit/>
          </a:bodyPr>
          <a:lstStyle/>
          <a:p>
            <a:r>
              <a:rPr lang="en-US" sz="2000" b="1" dirty="0" smtClean="0">
                <a:solidFill>
                  <a:schemeClr val="bg1"/>
                </a:solidFill>
                <a:latin typeface="+mj-lt"/>
              </a:rPr>
              <a:t>Yes</a:t>
            </a:r>
            <a:r>
              <a:rPr lang="en-US" sz="2000" dirty="0" smtClean="0">
                <a:solidFill>
                  <a:schemeClr val="bg1"/>
                </a:solidFill>
                <a:latin typeface="+mj-lt"/>
              </a:rPr>
              <a:t>, Flowers or flower buds</a:t>
            </a:r>
          </a:p>
          <a:p>
            <a:r>
              <a:rPr lang="en-US" sz="2000" b="1" dirty="0" smtClean="0">
                <a:solidFill>
                  <a:schemeClr val="bg1"/>
                </a:solidFill>
                <a:latin typeface="+mj-lt"/>
              </a:rPr>
              <a:t>No</a:t>
            </a:r>
            <a:r>
              <a:rPr lang="en-US" sz="2000" dirty="0" smtClean="0">
                <a:solidFill>
                  <a:schemeClr val="bg1"/>
                </a:solidFill>
                <a:latin typeface="+mj-lt"/>
              </a:rPr>
              <a:t>, Open flowers</a:t>
            </a:r>
            <a:endParaRPr lang="en-US" sz="2000" dirty="0">
              <a:solidFill>
                <a:schemeClr val="bg1"/>
              </a:solidFill>
              <a:latin typeface="+mj-lt"/>
            </a:endParaRPr>
          </a:p>
        </p:txBody>
      </p:sp>
      <p:sp>
        <p:nvSpPr>
          <p:cNvPr id="16" name="TextBox 15"/>
          <p:cNvSpPr txBox="1"/>
          <p:nvPr/>
        </p:nvSpPr>
        <p:spPr>
          <a:xfrm>
            <a:off x="4551889" y="2949561"/>
            <a:ext cx="3347648" cy="707886"/>
          </a:xfrm>
          <a:prstGeom prst="rect">
            <a:avLst/>
          </a:prstGeom>
          <a:noFill/>
        </p:spPr>
        <p:txBody>
          <a:bodyPr wrap="none" rtlCol="0">
            <a:spAutoFit/>
          </a:bodyPr>
          <a:lstStyle/>
          <a:p>
            <a:r>
              <a:rPr lang="en-US" sz="2000" b="1" dirty="0" smtClean="0">
                <a:solidFill>
                  <a:schemeClr val="bg1"/>
                </a:solidFill>
                <a:latin typeface="+mj-lt"/>
              </a:rPr>
              <a:t>Yes</a:t>
            </a:r>
            <a:r>
              <a:rPr lang="en-US" sz="2000" dirty="0" smtClean="0">
                <a:solidFill>
                  <a:schemeClr val="bg1"/>
                </a:solidFill>
                <a:latin typeface="+mj-lt"/>
              </a:rPr>
              <a:t>, Flowers or flower buds</a:t>
            </a:r>
          </a:p>
          <a:p>
            <a:r>
              <a:rPr lang="en-US" sz="2000" b="1" dirty="0" smtClean="0">
                <a:solidFill>
                  <a:schemeClr val="bg1"/>
                </a:solidFill>
                <a:latin typeface="+mj-lt"/>
              </a:rPr>
              <a:t>Yes</a:t>
            </a:r>
            <a:r>
              <a:rPr lang="en-US" sz="2000" dirty="0" smtClean="0">
                <a:solidFill>
                  <a:schemeClr val="bg1"/>
                </a:solidFill>
                <a:latin typeface="+mj-lt"/>
              </a:rPr>
              <a:t>, Open flowers</a:t>
            </a:r>
            <a:endParaRPr lang="en-US" sz="2000" dirty="0">
              <a:solidFill>
                <a:schemeClr val="bg1"/>
              </a:solidFill>
              <a:latin typeface="+mj-lt"/>
            </a:endParaRPr>
          </a:p>
        </p:txBody>
      </p:sp>
      <p:pic>
        <p:nvPicPr>
          <p:cNvPr id="9" name="Picture 8" descr="npn_LOGO_normal-white.eps"/>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1" name="TextBox 10"/>
          <p:cNvSpPr txBox="1"/>
          <p:nvPr/>
        </p:nvSpPr>
        <p:spPr>
          <a:xfrm>
            <a:off x="3225502" y="6488668"/>
            <a:ext cx="2710999" cy="369332"/>
          </a:xfrm>
          <a:prstGeom prst="rect">
            <a:avLst/>
          </a:prstGeom>
          <a:noFill/>
        </p:spPr>
        <p:txBody>
          <a:bodyPr wrap="none" rtlCol="0">
            <a:spAutoFit/>
          </a:bodyPr>
          <a:lstStyle/>
          <a:p>
            <a:r>
              <a:rPr lang="en-US" dirty="0" smtClean="0">
                <a:solidFill>
                  <a:schemeClr val="bg1"/>
                </a:solidFill>
                <a:latin typeface="+mj-lt"/>
              </a:rPr>
              <a:t>forsythia, </a:t>
            </a:r>
            <a:r>
              <a:rPr lang="en-US" i="1" dirty="0" smtClean="0">
                <a:solidFill>
                  <a:schemeClr val="bg1"/>
                </a:solidFill>
                <a:latin typeface="+mj-lt"/>
              </a:rPr>
              <a:t>Forsythia spp</a:t>
            </a:r>
            <a:r>
              <a:rPr lang="en-US" dirty="0" smtClean="0">
                <a:solidFill>
                  <a:schemeClr val="bg1"/>
                </a:solidFill>
                <a:latin typeface="+mj-lt"/>
              </a:rPr>
              <a:t>.</a:t>
            </a:r>
            <a:endParaRPr lang="en-US" dirty="0">
              <a:solidFill>
                <a:schemeClr val="bg1"/>
              </a:solidFill>
              <a:latin typeface="+mj-lt"/>
            </a:endParaRPr>
          </a:p>
        </p:txBody>
      </p:sp>
    </p:spTree>
    <p:extLst>
      <p:ext uri="{BB962C8B-B14F-4D97-AF65-F5344CB8AC3E}">
        <p14:creationId xmlns:p14="http://schemas.microsoft.com/office/powerpoint/2010/main" val="288951898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flowers are open?</a:t>
            </a:r>
            <a:endParaRPr sz="3200" i="1" dirty="0" smtClean="0">
              <a:solidFill>
                <a:srgbClr val="73B63B"/>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Ellen G Denny</a:t>
            </a:r>
            <a:endParaRPr lang="en-US" sz="1600" dirty="0">
              <a:solidFill>
                <a:schemeClr val="bg1"/>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16387" name="Picture 3" descr="C:\Users\Erin\Documents\Outreach and Partnerships\Webinars\Intensity\For Erin\Ilex_verticillata_EGDenny_flower_open_female_0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19550" y="1247769"/>
            <a:ext cx="3803707" cy="507114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332389" y="1501993"/>
            <a:ext cx="4162520" cy="2677656"/>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8" name="Rectangle 7"/>
          <p:cNvSpPr/>
          <p:nvPr/>
        </p:nvSpPr>
        <p:spPr>
          <a:xfrm>
            <a:off x="4083744" y="6318913"/>
            <a:ext cx="3899337" cy="369332"/>
          </a:xfrm>
          <a:prstGeom prst="rect">
            <a:avLst/>
          </a:prstGeom>
        </p:spPr>
        <p:txBody>
          <a:bodyPr wrap="none">
            <a:spAutoFit/>
          </a:bodyPr>
          <a:lstStyle/>
          <a:p>
            <a:r>
              <a:rPr lang="en-US" dirty="0">
                <a:solidFill>
                  <a:schemeClr val="bg1"/>
                </a:solidFill>
                <a:latin typeface="+mj-lt"/>
              </a:rPr>
              <a:t>c</a:t>
            </a:r>
            <a:r>
              <a:rPr lang="en-US" dirty="0" smtClean="0">
                <a:solidFill>
                  <a:schemeClr val="bg1"/>
                </a:solidFill>
                <a:latin typeface="+mj-lt"/>
              </a:rPr>
              <a:t>ommon winterberry, </a:t>
            </a:r>
            <a:r>
              <a:rPr lang="en-US" i="1" dirty="0" smtClean="0">
                <a:solidFill>
                  <a:schemeClr val="bg1"/>
                </a:solidFill>
                <a:latin typeface="+mj-lt"/>
              </a:rPr>
              <a:t>Ilex </a:t>
            </a:r>
            <a:r>
              <a:rPr lang="en-US" i="1" dirty="0" err="1">
                <a:solidFill>
                  <a:schemeClr val="bg1"/>
                </a:solidFill>
                <a:latin typeface="+mj-lt"/>
              </a:rPr>
              <a:t>verticillata</a:t>
            </a:r>
            <a:endParaRPr lang="en-US" i="1" dirty="0">
              <a:solidFill>
                <a:schemeClr val="bg1"/>
              </a:solidFill>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43006644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flowers are open?</a:t>
            </a:r>
            <a:endParaRPr sz="3200" i="1" dirty="0" smtClean="0">
              <a:solidFill>
                <a:srgbClr val="73B63B"/>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Ellen G Denny</a:t>
            </a:r>
            <a:endParaRPr lang="en-US" sz="1600" dirty="0">
              <a:solidFill>
                <a:schemeClr val="bg1"/>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7" name="Rectangle 16"/>
          <p:cNvSpPr/>
          <p:nvPr/>
        </p:nvSpPr>
        <p:spPr>
          <a:xfrm>
            <a:off x="332389" y="1501993"/>
            <a:ext cx="4162520" cy="2677656"/>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rgbClr val="FF0000"/>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pic>
        <p:nvPicPr>
          <p:cNvPr id="8" name="Picture 3" descr="C:\Users\Erin\Documents\Outreach and Partnerships\Webinars\Intensity\For Erin\Ilex_verticillata_EGDenny_flower_open_female_0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19550" y="1247769"/>
            <a:ext cx="3803707" cy="507114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4083744" y="6318913"/>
            <a:ext cx="3899337" cy="369332"/>
          </a:xfrm>
          <a:prstGeom prst="rect">
            <a:avLst/>
          </a:prstGeom>
        </p:spPr>
        <p:txBody>
          <a:bodyPr wrap="none">
            <a:spAutoFit/>
          </a:bodyPr>
          <a:lstStyle/>
          <a:p>
            <a:r>
              <a:rPr lang="en-US" dirty="0">
                <a:solidFill>
                  <a:schemeClr val="bg1"/>
                </a:solidFill>
                <a:latin typeface="+mj-lt"/>
              </a:rPr>
              <a:t>c</a:t>
            </a:r>
            <a:r>
              <a:rPr lang="en-US" dirty="0" smtClean="0">
                <a:solidFill>
                  <a:schemeClr val="bg1"/>
                </a:solidFill>
                <a:latin typeface="+mj-lt"/>
              </a:rPr>
              <a:t>ommon winterberry, </a:t>
            </a:r>
            <a:r>
              <a:rPr lang="en-US" i="1" dirty="0" smtClean="0">
                <a:solidFill>
                  <a:schemeClr val="bg1"/>
                </a:solidFill>
                <a:latin typeface="+mj-lt"/>
              </a:rPr>
              <a:t>Ilex </a:t>
            </a:r>
            <a:r>
              <a:rPr lang="en-US" i="1" dirty="0" err="1">
                <a:solidFill>
                  <a:schemeClr val="bg1"/>
                </a:solidFill>
                <a:latin typeface="+mj-lt"/>
              </a:rPr>
              <a:t>verticillata</a:t>
            </a:r>
            <a:endParaRPr lang="en-US" i="1" dirty="0">
              <a:solidFill>
                <a:schemeClr val="bg1"/>
              </a:solidFill>
              <a:latin typeface="+mj-lt"/>
            </a:endParaRPr>
          </a:p>
        </p:txBody>
      </p:sp>
      <p:sp>
        <p:nvSpPr>
          <p:cNvPr id="15"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99838562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flowers are open?</a:t>
            </a:r>
            <a:endParaRPr sz="3200" i="1" dirty="0" smtClean="0">
              <a:solidFill>
                <a:srgbClr val="73B63B"/>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Photos: Ellen G Denny</a:t>
            </a:r>
            <a:endParaRPr lang="en-US" sz="1600" dirty="0">
              <a:solidFill>
                <a:schemeClr val="bg1"/>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16386" name="Picture 2" descr="C:\Users\Erin\Documents\Outreach and Partnerships\Webinars\Intensity\For Erin\Alnus_incana_EGDenny_flower_open_male_0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56690" y="1518094"/>
            <a:ext cx="3726391" cy="496806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37139" y="1373759"/>
            <a:ext cx="4019551" cy="3046988"/>
          </a:xfrm>
          <a:prstGeom prst="rect">
            <a:avLst/>
          </a:prstGeom>
        </p:spPr>
        <p:txBody>
          <a:bodyPr wrap="square">
            <a:spAutoFit/>
          </a:bodyPr>
          <a:lstStyle/>
          <a:p>
            <a:r>
              <a:rPr lang="en-US" sz="2400" dirty="0" smtClean="0">
                <a:solidFill>
                  <a:schemeClr val="bg1"/>
                </a:solidFill>
                <a:latin typeface="+mj-lt"/>
              </a:rPr>
              <a:t>For </a:t>
            </a:r>
            <a:r>
              <a:rPr lang="en-US" sz="2400" dirty="0">
                <a:solidFill>
                  <a:schemeClr val="bg1"/>
                </a:solidFill>
                <a:latin typeface="+mj-lt"/>
              </a:rPr>
              <a:t>species in which individual flowers are clustered in flower heads, spikes or catkins (inflorescences), estimate the percentage of all individual flowers that are open.</a:t>
            </a:r>
          </a:p>
        </p:txBody>
      </p:sp>
      <p:sp>
        <p:nvSpPr>
          <p:cNvPr id="8" name="Rectangle 7"/>
          <p:cNvSpPr/>
          <p:nvPr/>
        </p:nvSpPr>
        <p:spPr>
          <a:xfrm>
            <a:off x="332389" y="4186877"/>
            <a:ext cx="4162520" cy="2677656"/>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1" name="Oval 10"/>
          <p:cNvSpPr/>
          <p:nvPr/>
        </p:nvSpPr>
        <p:spPr>
          <a:xfrm rot="21428250">
            <a:off x="5435667" y="2019868"/>
            <a:ext cx="684218" cy="31799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rot="21168577">
            <a:off x="6160590" y="1903214"/>
            <a:ext cx="499001" cy="45905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rot="21428250">
            <a:off x="6432369" y="1798197"/>
            <a:ext cx="684218" cy="38473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876593" y="6486160"/>
            <a:ext cx="2698239" cy="369332"/>
          </a:xfrm>
          <a:prstGeom prst="rect">
            <a:avLst/>
          </a:prstGeom>
        </p:spPr>
        <p:txBody>
          <a:bodyPr wrap="none">
            <a:spAutoFit/>
          </a:bodyPr>
          <a:lstStyle/>
          <a:p>
            <a:r>
              <a:rPr lang="en-US" dirty="0" smtClean="0">
                <a:solidFill>
                  <a:schemeClr val="bg1"/>
                </a:solidFill>
                <a:latin typeface="+mj-lt"/>
              </a:rPr>
              <a:t>grey alder, </a:t>
            </a:r>
            <a:r>
              <a:rPr lang="en-US" i="1" dirty="0" err="1" smtClean="0">
                <a:solidFill>
                  <a:schemeClr val="bg1"/>
                </a:solidFill>
                <a:latin typeface="+mj-lt"/>
              </a:rPr>
              <a:t>Alnus</a:t>
            </a:r>
            <a:r>
              <a:rPr lang="en-US" i="1" dirty="0" smtClean="0">
                <a:solidFill>
                  <a:schemeClr val="bg1"/>
                </a:solidFill>
                <a:latin typeface="+mj-lt"/>
              </a:rPr>
              <a:t> </a:t>
            </a:r>
            <a:r>
              <a:rPr lang="en-US" i="1" dirty="0" err="1" smtClean="0">
                <a:solidFill>
                  <a:schemeClr val="bg1"/>
                </a:solidFill>
                <a:latin typeface="+mj-lt"/>
              </a:rPr>
              <a:t>incana</a:t>
            </a:r>
            <a:endParaRPr lang="en-US" i="1" dirty="0">
              <a:solidFill>
                <a:schemeClr val="bg1"/>
              </a:solidFill>
              <a:latin typeface="+mj-lt"/>
            </a:endParaRPr>
          </a:p>
        </p:txBody>
      </p:sp>
      <p:sp>
        <p:nvSpPr>
          <p:cNvPr id="16"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2189707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flowers are open?</a:t>
            </a:r>
            <a:endParaRPr sz="3200" i="1" dirty="0" smtClean="0">
              <a:solidFill>
                <a:srgbClr val="73B63B"/>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16386" name="Picture 2" descr="C:\Users\Erin\Documents\Outreach and Partnerships\Webinars\Intensity\For Erin\Alnus_incana_EGDenny_flower_open_male_0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56690" y="1518094"/>
            <a:ext cx="3726391" cy="496806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37139" y="1544088"/>
            <a:ext cx="4019551" cy="1938992"/>
          </a:xfrm>
          <a:prstGeom prst="rect">
            <a:avLst/>
          </a:prstGeom>
        </p:spPr>
        <p:txBody>
          <a:bodyPr wrap="square">
            <a:spAutoFit/>
          </a:bodyPr>
          <a:lstStyle/>
          <a:p>
            <a:r>
              <a:rPr lang="en-US" sz="2400" dirty="0">
                <a:solidFill>
                  <a:schemeClr val="bg1"/>
                </a:solidFill>
                <a:latin typeface="+mj-lt"/>
              </a:rPr>
              <a:t>For </a:t>
            </a:r>
            <a:r>
              <a:rPr lang="en-US" sz="2400" i="1" dirty="0" err="1">
                <a:solidFill>
                  <a:schemeClr val="bg1"/>
                </a:solidFill>
                <a:latin typeface="+mj-lt"/>
              </a:rPr>
              <a:t>Alnus</a:t>
            </a:r>
            <a:r>
              <a:rPr lang="en-US" sz="2400" i="1" dirty="0">
                <a:solidFill>
                  <a:schemeClr val="bg1"/>
                </a:solidFill>
                <a:latin typeface="+mj-lt"/>
              </a:rPr>
              <a:t> </a:t>
            </a:r>
            <a:r>
              <a:rPr lang="en-US" sz="2400" i="1" dirty="0" err="1">
                <a:solidFill>
                  <a:schemeClr val="bg1"/>
                </a:solidFill>
                <a:latin typeface="+mj-lt"/>
              </a:rPr>
              <a:t>incana</a:t>
            </a:r>
            <a:r>
              <a:rPr lang="en-US" sz="2400" dirty="0">
                <a:solidFill>
                  <a:schemeClr val="bg1"/>
                </a:solidFill>
                <a:latin typeface="+mj-lt"/>
              </a:rPr>
              <a:t>, the male flowers will open once the initially compact catkin has unfolded and is hanging loosely</a:t>
            </a:r>
          </a:p>
        </p:txBody>
      </p:sp>
      <p:sp>
        <p:nvSpPr>
          <p:cNvPr id="8" name="Rectangle 7"/>
          <p:cNvSpPr/>
          <p:nvPr/>
        </p:nvSpPr>
        <p:spPr>
          <a:xfrm>
            <a:off x="332389" y="4186877"/>
            <a:ext cx="4162520" cy="2677656"/>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chemeClr val="bg1"/>
                </a:solidFill>
                <a:latin typeface="+mj-lt"/>
              </a:rPr>
              <a:t>50-74%</a:t>
            </a:r>
          </a:p>
          <a:p>
            <a:r>
              <a:rPr lang="en-US" sz="2400" dirty="0" smtClean="0">
                <a:solidFill>
                  <a:schemeClr val="bg1"/>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11" name="Rectangle 10"/>
          <p:cNvSpPr/>
          <p:nvPr/>
        </p:nvSpPr>
        <p:spPr>
          <a:xfrm>
            <a:off x="4876593" y="6486160"/>
            <a:ext cx="2698239" cy="369332"/>
          </a:xfrm>
          <a:prstGeom prst="rect">
            <a:avLst/>
          </a:prstGeom>
        </p:spPr>
        <p:txBody>
          <a:bodyPr wrap="none">
            <a:spAutoFit/>
          </a:bodyPr>
          <a:lstStyle/>
          <a:p>
            <a:r>
              <a:rPr lang="en-US" dirty="0" smtClean="0">
                <a:solidFill>
                  <a:schemeClr val="bg1"/>
                </a:solidFill>
                <a:latin typeface="+mj-lt"/>
              </a:rPr>
              <a:t>grey alder, </a:t>
            </a:r>
            <a:r>
              <a:rPr lang="en-US" i="1" dirty="0" err="1" smtClean="0">
                <a:solidFill>
                  <a:schemeClr val="bg1"/>
                </a:solidFill>
                <a:latin typeface="+mj-lt"/>
              </a:rPr>
              <a:t>Alnus</a:t>
            </a:r>
            <a:r>
              <a:rPr lang="en-US" i="1" dirty="0" smtClean="0">
                <a:solidFill>
                  <a:schemeClr val="bg1"/>
                </a:solidFill>
                <a:latin typeface="+mj-lt"/>
              </a:rPr>
              <a:t> </a:t>
            </a:r>
            <a:r>
              <a:rPr lang="en-US" i="1" dirty="0" err="1" smtClean="0">
                <a:solidFill>
                  <a:schemeClr val="bg1"/>
                </a:solidFill>
                <a:latin typeface="+mj-lt"/>
              </a:rPr>
              <a:t>incana</a:t>
            </a:r>
            <a:endParaRPr lang="en-US" i="1" dirty="0">
              <a:solidFill>
                <a:schemeClr val="bg1"/>
              </a:solidFill>
              <a:latin typeface="+mj-lt"/>
            </a:endParaRPr>
          </a:p>
        </p:txBody>
      </p:sp>
      <p:sp>
        <p:nvSpPr>
          <p:cNvPr id="1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72334523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percent of flowers are open?</a:t>
            </a:r>
            <a:endParaRPr sz="3200" i="1" dirty="0" smtClean="0">
              <a:solidFill>
                <a:srgbClr val="73B63B"/>
              </a:solidFill>
              <a:latin typeface="+mj-lt"/>
            </a:endParaRPr>
          </a:p>
        </p:txBody>
      </p:sp>
      <p:sp>
        <p:nvSpPr>
          <p:cNvPr id="12" name="TextBox 11"/>
          <p:cNvSpPr txBox="1"/>
          <p:nvPr/>
        </p:nvSpPr>
        <p:spPr>
          <a:xfrm rot="16200000">
            <a:off x="7346733" y="5325006"/>
            <a:ext cx="2727434" cy="338554"/>
          </a:xfrm>
          <a:prstGeom prst="rect">
            <a:avLst/>
          </a:prstGeom>
          <a:noFill/>
        </p:spPr>
        <p:txBody>
          <a:bodyPr wrap="square" rtlCol="0">
            <a:spAutoFit/>
          </a:bodyPr>
          <a:lstStyle/>
          <a:p>
            <a:r>
              <a:rPr lang="en-US" sz="1600" dirty="0" smtClean="0">
                <a:solidFill>
                  <a:schemeClr val="bg1"/>
                </a:solidFill>
                <a:latin typeface="+mj-lt"/>
              </a:rPr>
              <a:t>Photo: Ellen G Denny</a:t>
            </a:r>
            <a:endParaRPr lang="en-US" sz="1600" dirty="0">
              <a:solidFill>
                <a:schemeClr val="bg1"/>
              </a:solidFill>
              <a:latin typeface="+mj-lt"/>
            </a:endParaRPr>
          </a:p>
        </p:txBody>
      </p:sp>
      <p:pic>
        <p:nvPicPr>
          <p:cNvPr id="9" name="Picture 8"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16386" name="Picture 2" descr="C:\Users\Erin\Documents\Outreach and Partnerships\Webinars\Intensity\For Erin\Alnus_incana_EGDenny_flower_open_male_0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56690" y="1518094"/>
            <a:ext cx="3726391" cy="496806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32389" y="4186877"/>
            <a:ext cx="4162520" cy="2677656"/>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5%</a:t>
            </a:r>
          </a:p>
          <a:p>
            <a:r>
              <a:rPr lang="en-US" sz="2400" dirty="0" smtClean="0">
                <a:solidFill>
                  <a:schemeClr val="bg1"/>
                </a:solidFill>
                <a:latin typeface="+mj-lt"/>
              </a:rPr>
              <a:t>5-24%</a:t>
            </a:r>
          </a:p>
          <a:p>
            <a:r>
              <a:rPr lang="en-US" sz="2400" dirty="0" smtClean="0">
                <a:solidFill>
                  <a:schemeClr val="bg1"/>
                </a:solidFill>
                <a:latin typeface="+mj-lt"/>
              </a:rPr>
              <a:t>25-49%</a:t>
            </a:r>
          </a:p>
          <a:p>
            <a:r>
              <a:rPr lang="en-US" sz="2400" dirty="0" smtClean="0">
                <a:solidFill>
                  <a:srgbClr val="FF0000"/>
                </a:solidFill>
                <a:latin typeface="+mj-lt"/>
              </a:rPr>
              <a:t>50-74%</a:t>
            </a:r>
          </a:p>
          <a:p>
            <a:r>
              <a:rPr lang="en-US" sz="2400" dirty="0" smtClean="0">
                <a:solidFill>
                  <a:srgbClr val="FF0000"/>
                </a:solidFill>
                <a:latin typeface="+mj-lt"/>
              </a:rPr>
              <a:t>75-94%</a:t>
            </a:r>
          </a:p>
          <a:p>
            <a:r>
              <a:rPr lang="en-US" sz="2400" dirty="0" smtClean="0">
                <a:solidFill>
                  <a:schemeClr val="bg1"/>
                </a:solidFill>
                <a:latin typeface="+mj-lt"/>
              </a:rPr>
              <a:t>95</a:t>
            </a:r>
            <a:r>
              <a:rPr lang="en-US" sz="2400" dirty="0">
                <a:solidFill>
                  <a:schemeClr val="bg1"/>
                </a:solidFill>
                <a:latin typeface="+mj-lt"/>
              </a:rPr>
              <a:t>% or more</a:t>
            </a:r>
          </a:p>
        </p:txBody>
      </p:sp>
      <p:sp>
        <p:nvSpPr>
          <p:cNvPr id="4" name="Rectangle 3"/>
          <p:cNvSpPr/>
          <p:nvPr/>
        </p:nvSpPr>
        <p:spPr>
          <a:xfrm>
            <a:off x="4876593" y="6486160"/>
            <a:ext cx="2698239" cy="369332"/>
          </a:xfrm>
          <a:prstGeom prst="rect">
            <a:avLst/>
          </a:prstGeom>
        </p:spPr>
        <p:txBody>
          <a:bodyPr wrap="none">
            <a:spAutoFit/>
          </a:bodyPr>
          <a:lstStyle/>
          <a:p>
            <a:r>
              <a:rPr lang="en-US" dirty="0" smtClean="0">
                <a:solidFill>
                  <a:schemeClr val="bg1"/>
                </a:solidFill>
                <a:latin typeface="+mj-lt"/>
              </a:rPr>
              <a:t>grey alder, </a:t>
            </a:r>
            <a:r>
              <a:rPr lang="en-US" i="1" dirty="0" err="1" smtClean="0">
                <a:solidFill>
                  <a:schemeClr val="bg1"/>
                </a:solidFill>
                <a:latin typeface="+mj-lt"/>
              </a:rPr>
              <a:t>Alnus</a:t>
            </a:r>
            <a:r>
              <a:rPr lang="en-US" i="1" dirty="0" smtClean="0">
                <a:solidFill>
                  <a:schemeClr val="bg1"/>
                </a:solidFill>
                <a:latin typeface="+mj-lt"/>
              </a:rPr>
              <a:t> </a:t>
            </a:r>
            <a:r>
              <a:rPr lang="en-US" i="1" dirty="0" err="1" smtClean="0">
                <a:solidFill>
                  <a:schemeClr val="bg1"/>
                </a:solidFill>
                <a:latin typeface="+mj-lt"/>
              </a:rPr>
              <a:t>incana</a:t>
            </a:r>
            <a:endParaRPr lang="en-US" i="1" dirty="0">
              <a:solidFill>
                <a:schemeClr val="bg1"/>
              </a:solidFill>
              <a:latin typeface="+mj-lt"/>
            </a:endParaRPr>
          </a:p>
        </p:txBody>
      </p:sp>
      <p:sp>
        <p:nvSpPr>
          <p:cNvPr id="11" name="Rectangle 10"/>
          <p:cNvSpPr/>
          <p:nvPr/>
        </p:nvSpPr>
        <p:spPr>
          <a:xfrm>
            <a:off x="237139" y="1544088"/>
            <a:ext cx="4019551" cy="1938992"/>
          </a:xfrm>
          <a:prstGeom prst="rect">
            <a:avLst/>
          </a:prstGeom>
        </p:spPr>
        <p:txBody>
          <a:bodyPr wrap="square">
            <a:spAutoFit/>
          </a:bodyPr>
          <a:lstStyle/>
          <a:p>
            <a:r>
              <a:rPr lang="en-US" sz="2400" dirty="0">
                <a:solidFill>
                  <a:schemeClr val="bg1"/>
                </a:solidFill>
                <a:latin typeface="+mj-lt"/>
              </a:rPr>
              <a:t>For </a:t>
            </a:r>
            <a:r>
              <a:rPr lang="en-US" sz="2400" i="1" dirty="0" err="1">
                <a:solidFill>
                  <a:schemeClr val="bg1"/>
                </a:solidFill>
                <a:latin typeface="+mj-lt"/>
              </a:rPr>
              <a:t>Alnus</a:t>
            </a:r>
            <a:r>
              <a:rPr lang="en-US" sz="2400" i="1" dirty="0">
                <a:solidFill>
                  <a:schemeClr val="bg1"/>
                </a:solidFill>
                <a:latin typeface="+mj-lt"/>
              </a:rPr>
              <a:t> </a:t>
            </a:r>
            <a:r>
              <a:rPr lang="en-US" sz="2400" i="1" dirty="0" err="1">
                <a:solidFill>
                  <a:schemeClr val="bg1"/>
                </a:solidFill>
                <a:latin typeface="+mj-lt"/>
              </a:rPr>
              <a:t>incana</a:t>
            </a:r>
            <a:r>
              <a:rPr lang="en-US" sz="2400" dirty="0">
                <a:solidFill>
                  <a:schemeClr val="bg1"/>
                </a:solidFill>
                <a:latin typeface="+mj-lt"/>
              </a:rPr>
              <a:t>, the male flowers will open once the initially compact catkin has unfolded and is hanging loosely</a:t>
            </a:r>
          </a:p>
        </p:txBody>
      </p:sp>
      <p:sp>
        <p:nvSpPr>
          <p:cNvPr id="1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988946330"/>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7.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8.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35741</TotalTime>
  <Words>1430</Words>
  <Application>Microsoft Office PowerPoint</Application>
  <PresentationFormat>On-screen Show (4:3)</PresentationFormat>
  <Paragraphs>222</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Terry Moody</dc:creator>
  <cp:lastModifiedBy>erinposthumus</cp:lastModifiedBy>
  <cp:revision>325</cp:revision>
  <dcterms:created xsi:type="dcterms:W3CDTF">2014-06-19T20:57:20Z</dcterms:created>
  <dcterms:modified xsi:type="dcterms:W3CDTF">2016-09-30T18:24:48Z</dcterms:modified>
</cp:coreProperties>
</file>