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505" r:id="rId2"/>
    <p:sldId id="439" r:id="rId3"/>
    <p:sldId id="469" r:id="rId4"/>
    <p:sldId id="395" r:id="rId5"/>
    <p:sldId id="465" r:id="rId6"/>
    <p:sldId id="482" r:id="rId7"/>
    <p:sldId id="466" r:id="rId8"/>
    <p:sldId id="413" r:id="rId9"/>
    <p:sldId id="448" r:id="rId10"/>
    <p:sldId id="484" r:id="rId11"/>
    <p:sldId id="418" r:id="rId12"/>
    <p:sldId id="483" r:id="rId13"/>
    <p:sldId id="472" r:id="rId14"/>
    <p:sldId id="509" r:id="rId15"/>
    <p:sldId id="420" r:id="rId16"/>
    <p:sldId id="421" r:id="rId17"/>
    <p:sldId id="450" r:id="rId18"/>
    <p:sldId id="485" r:id="rId19"/>
    <p:sldId id="460" r:id="rId20"/>
    <p:sldId id="471" r:id="rId21"/>
    <p:sldId id="473" r:id="rId22"/>
    <p:sldId id="424" r:id="rId23"/>
    <p:sldId id="456" r:id="rId24"/>
    <p:sldId id="486" r:id="rId25"/>
    <p:sldId id="457" r:id="rId26"/>
    <p:sldId id="474" r:id="rId27"/>
    <p:sldId id="510"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2">
          <p15:clr>
            <a:srgbClr val="A4A3A4"/>
          </p15:clr>
        </p15:guide>
        <p15:guide id="2" pos="3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B63B"/>
    <a:srgbClr val="88BC4F"/>
    <a:srgbClr val="E08A23"/>
    <a:srgbClr val="DA5120"/>
    <a:srgbClr val="2A73AE"/>
    <a:srgbClr val="5D9832"/>
    <a:srgbClr val="FFF5D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7" autoAdjust="0"/>
    <p:restoredTop sz="80994" autoAdjust="0"/>
  </p:normalViewPr>
  <p:slideViewPr>
    <p:cSldViewPr snapToGrid="0" snapToObjects="1">
      <p:cViewPr varScale="1">
        <p:scale>
          <a:sx n="71" d="100"/>
          <a:sy n="71" d="100"/>
        </p:scale>
        <p:origin x="1656" y="54"/>
      </p:cViewPr>
      <p:guideLst>
        <p:guide orient="horz" pos="122"/>
        <p:guide pos="365"/>
      </p:guideLst>
    </p:cSldViewPr>
  </p:slideViewPr>
  <p:notesTextViewPr>
    <p:cViewPr>
      <p:scale>
        <a:sx n="100" d="100"/>
        <a:sy n="100" d="100"/>
      </p:scale>
      <p:origin x="0" y="0"/>
    </p:cViewPr>
  </p:notesTextViewPr>
  <p:sorterViewPr>
    <p:cViewPr>
      <p:scale>
        <a:sx n="80" d="100"/>
        <a:sy n="80" d="100"/>
      </p:scale>
      <p:origin x="0" y="107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D1E4EC-A1E0-D64E-AAF8-DFBE6586003E}" type="datetimeFigureOut">
              <a:rPr lang="en-US" smtClean="0"/>
              <a:t>9/30/2016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A0902A-C4E9-F64F-B7A2-8E82794F84AE}" type="slidenum">
              <a:rPr lang="en-US" smtClean="0"/>
              <a:t>‹#›</a:t>
            </a:fld>
            <a:endParaRPr lang="en-US"/>
          </a:p>
        </p:txBody>
      </p:sp>
    </p:spTree>
    <p:extLst>
      <p:ext uri="{BB962C8B-B14F-4D97-AF65-F5344CB8AC3E}">
        <p14:creationId xmlns:p14="http://schemas.microsoft.com/office/powerpoint/2010/main" val="5584604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part 2, we will look more closely at the questions whose answers contain counts in number bins</a:t>
            </a:r>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a:t>
            </a:fld>
            <a:endParaRPr lang="en-US"/>
          </a:p>
        </p:txBody>
      </p:sp>
    </p:spTree>
    <p:extLst>
      <p:ext uri="{BB962C8B-B14F-4D97-AF65-F5344CB8AC3E}">
        <p14:creationId xmlns:p14="http://schemas.microsoft.com/office/powerpoint/2010/main" val="38879898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45720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the flowers in this photo, you would choose the bin 3 to 10. </a:t>
            </a:r>
          </a:p>
          <a:p>
            <a:pPr lvl="1"/>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10</a:t>
            </a:fld>
            <a:endParaRPr lang="en-US" dirty="0"/>
          </a:p>
        </p:txBody>
      </p:sp>
    </p:spTree>
    <p:extLst>
      <p:ext uri="{BB962C8B-B14F-4D97-AF65-F5344CB8AC3E}">
        <p14:creationId xmlns:p14="http://schemas.microsoft.com/office/powerpoint/2010/main" val="2529514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plants that have lots of flowers that may be difficult to count, you can use methods of estimation. For one, count the number of flowers that appear in a certain size shape that you can make from afar by holding up your hand, a clipboard, or some other option in front of you. Estimate how many flowers are contained behind that object, then count how many of those objects you could fit on the tree. For this tree, we might count anywhere from 10-30 blossoms in that space circled in red on the tree. </a:t>
            </a:r>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11</a:t>
            </a:fld>
            <a:endParaRPr lang="en-US" dirty="0"/>
          </a:p>
        </p:txBody>
      </p:sp>
    </p:spTree>
    <p:extLst>
      <p:ext uri="{BB962C8B-B14F-4D97-AF65-F5344CB8AC3E}">
        <p14:creationId xmlns:p14="http://schemas.microsoft.com/office/powerpoint/2010/main" val="370812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After counting how many of these red circles would fit on the tree, we could have an estimate that falls into either the 101-1,000 bin, or the 1,001 to 10,000 bin. Reporting either of these bins would be fine.</a:t>
            </a:r>
          </a:p>
          <a:p>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you’ll have a chance to test your skills at estimating intensity for flowers or flower buds, based on what you see in a photo. Do your best to estimate the number using the method just described. </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12</a:t>
            </a:fld>
            <a:endParaRPr lang="en-US" dirty="0"/>
          </a:p>
        </p:txBody>
      </p:sp>
    </p:spTree>
    <p:extLst>
      <p:ext uri="{BB962C8B-B14F-4D97-AF65-F5344CB8AC3E}">
        <p14:creationId xmlns:p14="http://schemas.microsoft.com/office/powerpoint/2010/main" val="3708129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13</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14</a:t>
            </a:fld>
            <a:endParaRPr lang="en-US"/>
          </a:p>
        </p:txBody>
      </p:sp>
    </p:spTree>
    <p:extLst>
      <p:ext uri="{BB962C8B-B14F-4D97-AF65-F5344CB8AC3E}">
        <p14:creationId xmlns:p14="http://schemas.microsoft.com/office/powerpoint/2010/main" val="2665783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Fruits come in an incredibly diverse array of shapes, sizes, colors, and seed dispersal mechanisms.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15</a:t>
            </a:fld>
            <a:endParaRPr lang="en-US" dirty="0"/>
          </a:p>
        </p:txBody>
      </p:sp>
    </p:spTree>
    <p:extLst>
      <p:ext uri="{BB962C8B-B14F-4D97-AF65-F5344CB8AC3E}">
        <p14:creationId xmlns:p14="http://schemas.microsoft.com/office/powerpoint/2010/main" val="3569608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definition for fruits is “one or more fruits is visible on the plant.” For most species, you will also get a second, species-specific definition. For example for acer rubrum, the fruit is two joined seeds in a V shape, each seed having a wing, that changes from green or red to tan or brownish and drops from the plant. For ripe fruit, you get even more information for this species: for acer rubrum, the fruit is considered ripe when it has turned tan or brownish and readily drops from the plant when touched. Based on those definitions, for the photo on this slide you would indicate yes for fruit, and no for ripe fruit. </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16</a:t>
            </a:fld>
            <a:endParaRPr lang="en-US" dirty="0"/>
          </a:p>
        </p:txBody>
      </p:sp>
    </p:spTree>
    <p:extLst>
      <p:ext uri="{BB962C8B-B14F-4D97-AF65-F5344CB8AC3E}">
        <p14:creationId xmlns:p14="http://schemas.microsoft.com/office/powerpoint/2010/main" val="35696089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intensity of fruit, you are asked how many fruit are present. For fruits growing in clusters, you should estimate how many individual fruit are present. You can count them in clusters though, so for this photo, you might estimate that there are more than 11, but less than 100.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17</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18</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you try. Make sure to read the species-specific definition for mesquite that is included for you.</a:t>
            </a:r>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19</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part covers how many buds are breaking? How many flowers or flower buds are present? How many fruits? And How many ripe fruits recently dropped?</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These questions all begin with how many? All of these types of questions have a set of six answers, or number bins, that are the same for all of these type of intensity questions.</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2</a:t>
            </a:fld>
            <a:endParaRPr lang="en-US" dirty="0"/>
          </a:p>
        </p:txBody>
      </p:sp>
    </p:spTree>
    <p:extLst>
      <p:ext uri="{BB962C8B-B14F-4D97-AF65-F5344CB8AC3E}">
        <p14:creationId xmlns:p14="http://schemas.microsoft.com/office/powerpoint/2010/main" val="5459234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20</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21</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of Recent fruit drop is most valuable in cases where fruit fall off almost immediately upon ripening, for example </a:t>
            </a:r>
            <a:r>
              <a:rPr lang="en-US" sz="1200" kern="1200" dirty="0" err="1" smtClean="0">
                <a:solidFill>
                  <a:schemeClr val="tx1"/>
                </a:solidFill>
                <a:effectLst/>
                <a:latin typeface="+mn-lt"/>
                <a:ea typeface="+mn-ea"/>
                <a:cs typeface="+mn-cs"/>
              </a:rPr>
              <a:t>witchazel</a:t>
            </a:r>
            <a:r>
              <a:rPr lang="en-US" sz="1200" kern="1200" dirty="0" smtClean="0">
                <a:solidFill>
                  <a:schemeClr val="tx1"/>
                </a:solidFill>
                <a:effectLst/>
                <a:latin typeface="+mn-lt"/>
                <a:ea typeface="+mn-ea"/>
                <a:cs typeface="+mn-cs"/>
              </a:rPr>
              <a:t> and magnolia. For these species, you might miss the day that the fruit ripened and then fell, so there would never be a report of “Ripe fruits” present on the plant. This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gives you a chance to indicate that ripe fruit were present and dropped off since you last visit to the plant.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Keep in mind that you should only report yes for this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if it appears that fruit or seeds dropped SINCE YOUR LAST VISIT.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And, if fruit that is not even close to being ripe falls off in a storm, do not count that as recent fruit drop.</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22</a:t>
            </a:fld>
            <a:endParaRPr lang="en-US" dirty="0"/>
          </a:p>
        </p:txBody>
      </p:sp>
    </p:spTree>
    <p:extLst>
      <p:ext uri="{BB962C8B-B14F-4D97-AF65-F5344CB8AC3E}">
        <p14:creationId xmlns:p14="http://schemas.microsoft.com/office/powerpoint/2010/main" val="22353233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this example of intensity of black walnut recent fruit drop, assuming that there were no fruits on the ground at your last visit, you should simply estimate the number of fruits on the ground. </a:t>
            </a:r>
          </a:p>
        </p:txBody>
      </p:sp>
      <p:sp>
        <p:nvSpPr>
          <p:cNvPr id="4" name="Slide Number Placeholder 3"/>
          <p:cNvSpPr>
            <a:spLocks noGrp="1"/>
          </p:cNvSpPr>
          <p:nvPr>
            <p:ph type="sldNum" sz="quarter" idx="10"/>
          </p:nvPr>
        </p:nvSpPr>
        <p:spPr/>
        <p:txBody>
          <a:bodyPr/>
          <a:lstStyle/>
          <a:p>
            <a:fld id="{E7A0902A-C4E9-F64F-B7A2-8E82794F84AE}" type="slidenum">
              <a:rPr lang="en-US" smtClean="0"/>
              <a:t>23</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here you would choose 11 to 100.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you try! Remember, you can use methods such as estimating the number of fruits in a particular sized area, then multiplying by the number of those sized areas in the picture.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24</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25</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26</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We hope that these quizzes will</a:t>
            </a:r>
            <a:r>
              <a:rPr lang="en-US" baseline="0" dirty="0" smtClean="0"/>
              <a:t> help you to become more confident in understanding botany and estimating intensity of plant phenophases. </a:t>
            </a:r>
            <a:r>
              <a:rPr lang="en-US" baseline="0" smtClean="0"/>
              <a:t>Thank you so much for participating in Nature’s Notebook. </a:t>
            </a:r>
            <a:endParaRPr lang="en-US" smtClean="0"/>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27</a:t>
            </a:fld>
            <a:endParaRPr lang="en-US"/>
          </a:p>
        </p:txBody>
      </p:sp>
    </p:spTree>
    <p:extLst>
      <p:ext uri="{BB962C8B-B14F-4D97-AF65-F5344CB8AC3E}">
        <p14:creationId xmlns:p14="http://schemas.microsoft.com/office/powerpoint/2010/main" val="478129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Before answering any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or intensity question, keep in mind that the definitions are there to help you. For example, let’s look at the question of Do you see open flowers for flowering dogwood. If you were not familiar with dogwoods, you might think that yes, this flower is open. But if you read the definition for open flowers for this species…., you see that the flowers are actually the small yellow flowers at the center of the large white bracts. These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definitions will often have species-specific information that will help you to answer the question.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3</a:t>
            </a:fld>
            <a:endParaRPr lang="en-US" dirty="0"/>
          </a:p>
        </p:txBody>
      </p:sp>
    </p:spTree>
    <p:extLst>
      <p:ext uri="{BB962C8B-B14F-4D97-AF65-F5344CB8AC3E}">
        <p14:creationId xmlns:p14="http://schemas.microsoft.com/office/powerpoint/2010/main" val="2675809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Let’s look now at breaking leaf buds. Here is the definition for breaking leaf buds. So for the photos here, you would report no for the first photo, since no leaf tips are visible, yes for the second photo, as you can see green leaf tips, and no for the third photo, as you can see the leaf stalk, or petiole, is visible. </a:t>
            </a:r>
          </a:p>
          <a:p>
            <a:endParaRPr lang="en-US" sz="1200" b="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4</a:t>
            </a:fld>
            <a:endParaRPr lang="en-US" dirty="0"/>
          </a:p>
        </p:txBody>
      </p:sp>
    </p:spTree>
    <p:extLst>
      <p:ext uri="{BB962C8B-B14F-4D97-AF65-F5344CB8AC3E}">
        <p14:creationId xmlns:p14="http://schemas.microsoft.com/office/powerpoint/2010/main" val="888914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intensity of this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we want to know how many breaking leaf buds are present. This is a simple count of the number that you see on your plant. Since this number can be quite large on very large trees, remember that this is an estimate. Select the bin of numbers that you estimate the number of breaking leaf buds falls into.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you’ll have a chance to test your skills at estimating intensity for breaking leaf buds, based on what you see in a photo.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5</a:t>
            </a:fld>
            <a:endParaRPr lang="en-US" dirty="0"/>
          </a:p>
        </p:txBody>
      </p:sp>
    </p:spTree>
    <p:extLst>
      <p:ext uri="{BB962C8B-B14F-4D97-AF65-F5344CB8AC3E}">
        <p14:creationId xmlns:p14="http://schemas.microsoft.com/office/powerpoint/2010/main" val="370812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6</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7</a:t>
            </a:fld>
            <a:endParaRPr lang="en-US"/>
          </a:p>
        </p:txBody>
      </p:sp>
    </p:spTree>
    <p:extLst>
      <p:ext uri="{BB962C8B-B14F-4D97-AF65-F5344CB8AC3E}">
        <p14:creationId xmlns:p14="http://schemas.microsoft.com/office/powerpoint/2010/main" val="573123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45720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Let’s look next at flowers or flower buds. Here is the definition. For the first photo, you would report yes, as there are flower buds present. For the second photo you would also report yes, </a:t>
            </a:r>
          </a:p>
          <a:p>
            <a:pPr lvl="1"/>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8</a:t>
            </a:fld>
            <a:endParaRPr lang="en-US" dirty="0"/>
          </a:p>
        </p:txBody>
      </p:sp>
    </p:spTree>
    <p:extLst>
      <p:ext uri="{BB962C8B-B14F-4D97-AF65-F5344CB8AC3E}">
        <p14:creationId xmlns:p14="http://schemas.microsoft.com/office/powerpoint/2010/main" val="25295142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45720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some plants, additional species-specific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information has been provided for you. This will help you to estimate intensity. For example, for this species, individual flowers are clustered in flower heads, and you should count the number of these flower heads, or </a:t>
            </a:r>
            <a:r>
              <a:rPr lang="en-US" sz="1200" kern="1200" dirty="0" err="1" smtClean="0">
                <a:solidFill>
                  <a:schemeClr val="tx1"/>
                </a:solidFill>
                <a:effectLst/>
                <a:latin typeface="+mn-lt"/>
                <a:ea typeface="+mn-ea"/>
                <a:cs typeface="+mn-cs"/>
              </a:rPr>
              <a:t>infloresences</a:t>
            </a:r>
            <a:r>
              <a:rPr lang="en-US" sz="1200" kern="1200" dirty="0" smtClean="0">
                <a:solidFill>
                  <a:schemeClr val="tx1"/>
                </a:solidFill>
                <a:effectLst/>
                <a:latin typeface="+mn-lt"/>
                <a:ea typeface="+mn-ea"/>
                <a:cs typeface="+mn-cs"/>
              </a:rPr>
              <a:t>, rather than the individual flowers. </a:t>
            </a:r>
          </a:p>
        </p:txBody>
      </p:sp>
      <p:sp>
        <p:nvSpPr>
          <p:cNvPr id="4" name="Slide Number Placeholder 3"/>
          <p:cNvSpPr>
            <a:spLocks noGrp="1"/>
          </p:cNvSpPr>
          <p:nvPr>
            <p:ph type="sldNum" sz="quarter" idx="10"/>
          </p:nvPr>
        </p:nvSpPr>
        <p:spPr/>
        <p:txBody>
          <a:bodyPr/>
          <a:lstStyle/>
          <a:p>
            <a:fld id="{BE2A7042-DEED-4AA1-9E89-4A16B2572577}" type="slidenum">
              <a:rPr lang="en-US" smtClean="0"/>
              <a:pPr/>
              <a:t>9</a:t>
            </a:fld>
            <a:endParaRPr lang="en-US" dirty="0"/>
          </a:p>
        </p:txBody>
      </p:sp>
    </p:spTree>
    <p:extLst>
      <p:ext uri="{BB962C8B-B14F-4D97-AF65-F5344CB8AC3E}">
        <p14:creationId xmlns:p14="http://schemas.microsoft.com/office/powerpoint/2010/main" val="2529514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040488385"/>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71836315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142475039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00946971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98404368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75389927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AC0095-2716-6C40-B4A9-9953BC01805A}" type="datetimeFigureOut">
              <a:rPr lang="en-US" smtClean="0"/>
              <a:t>9/30/2016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25716701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AC0095-2716-6C40-B4A9-9953BC01805A}" type="datetimeFigureOut">
              <a:rPr lang="en-US" smtClean="0"/>
              <a:t>9/30/2016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349491772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C0095-2716-6C40-B4A9-9953BC01805A}" type="datetimeFigureOut">
              <a:rPr lang="en-US" smtClean="0"/>
              <a:t>9/30/2016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95309286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303896102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87003102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C0095-2716-6C40-B4A9-9953BC01805A}" type="datetimeFigureOut">
              <a:rPr lang="en-US" smtClean="0"/>
              <a:t>9/30/2016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A5F05A-B809-664C-87FC-E2A1F8C1C5E4}" type="slidenum">
              <a:rPr lang="en-US" smtClean="0"/>
              <a:t>‹#›</a:t>
            </a:fld>
            <a:endParaRPr lang="en-US"/>
          </a:p>
        </p:txBody>
      </p:sp>
    </p:spTree>
    <p:extLst>
      <p:ext uri="{BB962C8B-B14F-4D97-AF65-F5344CB8AC3E}">
        <p14:creationId xmlns:p14="http://schemas.microsoft.com/office/powerpoint/2010/main" val="11287797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notesSlide" Target="../notesSlides/notesSlide1.xml"/><Relationship Id="rId12"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11" Type="http://schemas.openxmlformats.org/officeDocument/2006/relationships/image" Target="../media/image5.emf"/><Relationship Id="rId5" Type="http://schemas.openxmlformats.org/officeDocument/2006/relationships/tags" Target="../tags/tag5.xml"/><Relationship Id="rId10" Type="http://schemas.openxmlformats.org/officeDocument/2006/relationships/image" Target="../media/image4.emf"/><Relationship Id="rId4" Type="http://schemas.openxmlformats.org/officeDocument/2006/relationships/tags" Target="../tags/tag4.xml"/><Relationship Id="rId9"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4.emf"/></Relationships>
</file>

<file path=ppt/slides/_rels/slide15.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1.jpeg"/><Relationship Id="rId11" Type="http://schemas.openxmlformats.org/officeDocument/2006/relationships/image" Target="../media/image4.emf"/><Relationship Id="rId5" Type="http://schemas.openxmlformats.org/officeDocument/2006/relationships/image" Target="../media/image20.jpeg"/><Relationship Id="rId10" Type="http://schemas.openxmlformats.org/officeDocument/2006/relationships/image" Target="../media/image5.emf"/><Relationship Id="rId4" Type="http://schemas.openxmlformats.org/officeDocument/2006/relationships/image" Target="../media/image19.jpeg"/><Relationship Id="rId9"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4.emf"/><Relationship Id="rId4" Type="http://schemas.openxmlformats.org/officeDocument/2006/relationships/image" Target="../media/image5.emf"/></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4.emf"/><Relationship Id="rId4" Type="http://schemas.openxmlformats.org/officeDocument/2006/relationships/image" Target="../media/image5.emf"/></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24.jpeg"/><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24.jpeg"/><Relationship Id="rId4" Type="http://schemas.openxmlformats.org/officeDocument/2006/relationships/image" Target="../media/image4.emf"/></Relationships>
</file>

<file path=ppt/slides/_rels/slide2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24.jpeg"/><Relationship Id="rId4" Type="http://schemas.openxmlformats.org/officeDocument/2006/relationships/image" Target="../media/image4.emf"/></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5.emf"/></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4.emf"/><Relationship Id="rId4" Type="http://schemas.openxmlformats.org/officeDocument/2006/relationships/image" Target="../media/image5.emf"/></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4.emf"/><Relationship Id="rId4" Type="http://schemas.openxmlformats.org/officeDocument/2006/relationships/image" Target="../media/image5.emf"/></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29.jpeg"/><Relationship Id="rId5" Type="http://schemas.openxmlformats.org/officeDocument/2006/relationships/image" Target="../media/image4.emf"/><Relationship Id="rId4" Type="http://schemas.openxmlformats.org/officeDocument/2006/relationships/image" Target="../media/image5.emf"/></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4.emf"/><Relationship Id="rId4" Type="http://schemas.openxmlformats.org/officeDocument/2006/relationships/image" Target="../media/image5.emf"/></Relationships>
</file>

<file path=ppt/slides/_rels/slide27.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8.xml"/><Relationship Id="rId7" Type="http://schemas.openxmlformats.org/officeDocument/2006/relationships/image" Target="../media/image4.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3.emf"/><Relationship Id="rId5" Type="http://schemas.openxmlformats.org/officeDocument/2006/relationships/notesSlide" Target="../notesSlides/notesSlide27.xml"/><Relationship Id="rId4" Type="http://schemas.openxmlformats.org/officeDocument/2006/relationships/slideLayout" Target="../slideLayouts/slideLayout1.xm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5.emf"/><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ubtitle 2"/>
          <p:cNvSpPr txBox="1">
            <a:spLocks/>
          </p:cNvSpPr>
          <p:nvPr>
            <p:custDataLst>
              <p:tags r:id="rId1"/>
            </p:custDataLst>
          </p:nvPr>
        </p:nvSpPr>
        <p:spPr>
          <a:xfrm>
            <a:off x="4648670" y="5364647"/>
            <a:ext cx="4531432" cy="122261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400" i="1" dirty="0" smtClean="0">
                <a:solidFill>
                  <a:schemeClr val="bg2"/>
                </a:solidFill>
                <a:latin typeface="Arial"/>
              </a:rPr>
              <a:t>National Coordinating Office</a:t>
            </a:r>
          </a:p>
          <a:p>
            <a:pPr algn="l"/>
            <a:r>
              <a:rPr lang="en-US" sz="2400" i="1" dirty="0" smtClean="0">
                <a:solidFill>
                  <a:schemeClr val="bg2"/>
                </a:solidFill>
                <a:latin typeface="Arial"/>
              </a:rPr>
              <a:t>USA-NPN</a:t>
            </a:r>
          </a:p>
        </p:txBody>
      </p:sp>
      <p:pic>
        <p:nvPicPr>
          <p:cNvPr id="6" name="Picture 5" descr="UA_Block A- AZ _200-281.eps"/>
          <p:cNvPicPr>
            <a:picLocks noChangeAspect="1"/>
          </p:cNvPicPr>
          <p:nvPr>
            <p:custDataLst>
              <p:tags r:id="rId2"/>
            </p:custDataLst>
          </p:nvPr>
        </p:nvPicPr>
        <p:blipFill>
          <a:blip r:embed="rId9" cstate="email">
            <a:extLst>
              <a:ext uri="{28A0092B-C50C-407E-A947-70E740481C1C}">
                <a14:useLocalDpi xmlns:a14="http://schemas.microsoft.com/office/drawing/2010/main"/>
              </a:ext>
            </a:extLst>
          </a:blip>
          <a:stretch>
            <a:fillRect/>
          </a:stretch>
        </p:blipFill>
        <p:spPr>
          <a:xfrm>
            <a:off x="2469885" y="5644485"/>
            <a:ext cx="935465" cy="942773"/>
          </a:xfrm>
          <a:prstGeom prst="rect">
            <a:avLst/>
          </a:prstGeom>
        </p:spPr>
      </p:pic>
      <p:pic>
        <p:nvPicPr>
          <p:cNvPr id="9" name="Picture 8" descr="usgs_logo-white.ai"/>
          <p:cNvPicPr>
            <a:picLocks noChangeAspect="1"/>
          </p:cNvPicPr>
          <p:nvPr>
            <p:custDataLst>
              <p:tags r:id="rId3"/>
            </p:custDataLst>
          </p:nvPr>
        </p:nvPicPr>
        <p:blipFill>
          <a:blip r:embed="rId10" cstate="email">
            <a:extLst>
              <a:ext uri="{28A0092B-C50C-407E-A947-70E740481C1C}">
                <a14:useLocalDpi xmlns:a14="http://schemas.microsoft.com/office/drawing/2010/main"/>
              </a:ext>
            </a:extLst>
          </a:blip>
          <a:stretch>
            <a:fillRect/>
          </a:stretch>
        </p:blipFill>
        <p:spPr>
          <a:xfrm>
            <a:off x="252248" y="5936663"/>
            <a:ext cx="1931628" cy="711405"/>
          </a:xfrm>
          <a:prstGeom prst="rect">
            <a:avLst/>
          </a:prstGeom>
        </p:spPr>
      </p:pic>
      <p:pic>
        <p:nvPicPr>
          <p:cNvPr id="11" name="Picture 10" descr="npn_LOGO_normal-white.eps"/>
          <p:cNvPicPr>
            <a:picLocks noChangeAspect="1"/>
          </p:cNvPicPr>
          <p:nvPr>
            <p:custDataLst>
              <p:tags r:id="rId4"/>
            </p:custDataLst>
          </p:nvPr>
        </p:nvPicPr>
        <p:blipFill>
          <a:blip r:embed="rId11" cstate="email">
            <a:extLst>
              <a:ext uri="{28A0092B-C50C-407E-A947-70E740481C1C}">
                <a14:useLocalDpi xmlns:a14="http://schemas.microsoft.com/office/drawing/2010/main"/>
              </a:ext>
            </a:extLst>
          </a:blip>
          <a:stretch>
            <a:fillRect/>
          </a:stretch>
        </p:blipFill>
        <p:spPr>
          <a:xfrm>
            <a:off x="252248" y="5217031"/>
            <a:ext cx="1931628" cy="598889"/>
          </a:xfrm>
          <a:prstGeom prst="rect">
            <a:avLst/>
          </a:prstGeom>
        </p:spPr>
      </p:pic>
      <p:sp>
        <p:nvSpPr>
          <p:cNvPr id="10" name="TextBox 9"/>
          <p:cNvSpPr txBox="1"/>
          <p:nvPr>
            <p:custDataLst>
              <p:tags r:id="rId5"/>
            </p:custDataLst>
          </p:nvPr>
        </p:nvSpPr>
        <p:spPr>
          <a:xfrm rot="10800000" flipV="1">
            <a:off x="1440212" y="2734715"/>
            <a:ext cx="6239712" cy="1815882"/>
          </a:xfrm>
          <a:prstGeom prst="rect">
            <a:avLst/>
          </a:prstGeom>
          <a:noFill/>
        </p:spPr>
        <p:txBody>
          <a:bodyPr wrap="square" rtlCol="0">
            <a:spAutoFit/>
          </a:bodyPr>
          <a:lstStyle/>
          <a:p>
            <a:pPr algn="ctr"/>
            <a:r>
              <a:rPr lang="en-US" sz="4000" dirty="0" smtClean="0">
                <a:solidFill>
                  <a:srgbClr val="73B63B"/>
                </a:solidFill>
                <a:latin typeface="+mj-lt"/>
              </a:rPr>
              <a:t>Basic Botany and </a:t>
            </a:r>
          </a:p>
          <a:p>
            <a:pPr algn="ctr"/>
            <a:r>
              <a:rPr lang="en-US" sz="4000" dirty="0" smtClean="0">
                <a:solidFill>
                  <a:srgbClr val="73B63B"/>
                </a:solidFill>
                <a:latin typeface="+mj-lt"/>
              </a:rPr>
              <a:t>Intensity Estimation</a:t>
            </a:r>
            <a:endParaRPr lang="en-US" sz="4000" dirty="0">
              <a:solidFill>
                <a:srgbClr val="73B63B"/>
              </a:solidFill>
              <a:latin typeface="+mj-lt"/>
            </a:endParaRPr>
          </a:p>
          <a:p>
            <a:pPr algn="ctr"/>
            <a:r>
              <a:rPr lang="en-US" sz="3200" dirty="0" smtClean="0">
                <a:solidFill>
                  <a:schemeClr val="bg1"/>
                </a:solidFill>
                <a:latin typeface="+mj-lt"/>
              </a:rPr>
              <a:t>Part 2: How many?</a:t>
            </a:r>
          </a:p>
        </p:txBody>
      </p:sp>
      <p:pic>
        <p:nvPicPr>
          <p:cNvPr id="13" name="Picture 12"/>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458050" y="0"/>
            <a:ext cx="5981085" cy="2767590"/>
          </a:xfrm>
          <a:prstGeom prst="rect">
            <a:avLst/>
          </a:prstGeom>
        </p:spPr>
      </p:pic>
    </p:spTree>
    <p:extLst>
      <p:ext uri="{BB962C8B-B14F-4D97-AF65-F5344CB8AC3E}">
        <p14:creationId xmlns:p14="http://schemas.microsoft.com/office/powerpoint/2010/main" val="20936916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Photos: Ellen G Denny</a:t>
            </a:r>
            <a:endParaRPr lang="en-US" dirty="0">
              <a:solidFill>
                <a:schemeClr val="bg1"/>
              </a:solidFill>
              <a:latin typeface="+mj-lt"/>
            </a:endParaRPr>
          </a:p>
        </p:txBody>
      </p:sp>
      <p:pic>
        <p:nvPicPr>
          <p:cNvPr id="11" name="Picture 10"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5" name="Picture 14"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6146" name="Picture 2" descr="C:\Users\Erin\Documents\Outreach and Partnerships\Webinars\Intensity\For Erin\Salix_discolor_EGDenny_flower_open_female_0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441009" y="1669380"/>
            <a:ext cx="3699728" cy="493251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1278412"/>
            <a:ext cx="4431172" cy="5632311"/>
          </a:xfrm>
          <a:prstGeom prst="rect">
            <a:avLst/>
          </a:prstGeom>
        </p:spPr>
        <p:txBody>
          <a:bodyPr wrap="square">
            <a:spAutoFit/>
          </a:bodyPr>
          <a:lstStyle/>
          <a:p>
            <a:r>
              <a:rPr lang="en-US" sz="2400" dirty="0">
                <a:solidFill>
                  <a:schemeClr val="bg1"/>
                </a:solidFill>
                <a:latin typeface="+mj-lt"/>
              </a:rPr>
              <a:t>For species in which individual flowers are clustered in flower heads, spikes or catkins (inflorescences), simply estimate the number of flower heads, spikes or catkins and not the number of individual flowers.</a:t>
            </a: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rgbClr val="FF0000"/>
                </a:solidFill>
                <a:latin typeface="+mj-lt"/>
              </a:rPr>
              <a:t>3 </a:t>
            </a:r>
            <a:r>
              <a:rPr lang="en-US" sz="2400" dirty="0">
                <a:solidFill>
                  <a:srgbClr val="FF0000"/>
                </a:solidFill>
                <a:latin typeface="+mj-lt"/>
              </a:rPr>
              <a:t>to </a:t>
            </a:r>
            <a:r>
              <a:rPr lang="en-US" sz="2400" dirty="0" smtClean="0">
                <a:solidFill>
                  <a:srgbClr val="FF0000"/>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16" name="Oval 15"/>
          <p:cNvSpPr/>
          <p:nvPr/>
        </p:nvSpPr>
        <p:spPr>
          <a:xfrm rot="20944490">
            <a:off x="5163266" y="4572679"/>
            <a:ext cx="684218" cy="182855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646177" y="3906372"/>
            <a:ext cx="684218" cy="182855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rot="1687869">
            <a:off x="6659893" y="3450646"/>
            <a:ext cx="684218" cy="182855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rot="19477193">
            <a:off x="5615123" y="2303323"/>
            <a:ext cx="868419" cy="19678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rot="20756229">
            <a:off x="6418044" y="2174372"/>
            <a:ext cx="608201" cy="17487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rot="1413315">
            <a:off x="7268150" y="1481194"/>
            <a:ext cx="868419" cy="19678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4"/>
          <p:cNvSpPr txBox="1">
            <a:spLocks/>
          </p:cNvSpPr>
          <p:nvPr/>
        </p:nvSpPr>
        <p:spPr>
          <a:xfrm>
            <a:off x="-13584" y="625882"/>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How many flowers/flower buds are present?</a:t>
            </a:r>
            <a:endParaRPr sz="3200" i="1" dirty="0" smtClean="0">
              <a:solidFill>
                <a:srgbClr val="73B63B"/>
              </a:solidFill>
              <a:latin typeface="+mj-lt"/>
            </a:endParaRPr>
          </a:p>
        </p:txBody>
      </p:sp>
      <p:sp>
        <p:nvSpPr>
          <p:cNvPr id="14" name="TextBox 13"/>
          <p:cNvSpPr txBox="1"/>
          <p:nvPr/>
        </p:nvSpPr>
        <p:spPr>
          <a:xfrm>
            <a:off x="4859447" y="6515965"/>
            <a:ext cx="2941896" cy="369332"/>
          </a:xfrm>
          <a:prstGeom prst="rect">
            <a:avLst/>
          </a:prstGeom>
          <a:noFill/>
        </p:spPr>
        <p:txBody>
          <a:bodyPr wrap="none" rtlCol="0">
            <a:spAutoFit/>
          </a:bodyPr>
          <a:lstStyle/>
          <a:p>
            <a:r>
              <a:rPr lang="en-US" dirty="0">
                <a:solidFill>
                  <a:schemeClr val="bg1"/>
                </a:solidFill>
                <a:latin typeface="+mj-lt"/>
              </a:rPr>
              <a:t>p</a:t>
            </a:r>
            <a:r>
              <a:rPr lang="en-US" dirty="0" smtClean="0">
                <a:solidFill>
                  <a:schemeClr val="bg1"/>
                </a:solidFill>
                <a:latin typeface="+mj-lt"/>
              </a:rPr>
              <a:t>ussy willow, </a:t>
            </a:r>
            <a:r>
              <a:rPr lang="en-US" i="1" dirty="0" smtClean="0">
                <a:solidFill>
                  <a:schemeClr val="bg1"/>
                </a:solidFill>
                <a:latin typeface="+mj-lt"/>
              </a:rPr>
              <a:t>Salix discolor</a:t>
            </a:r>
            <a:endParaRPr lang="en-US" i="1" dirty="0">
              <a:solidFill>
                <a:schemeClr val="bg1"/>
              </a:solidFill>
              <a:latin typeface="+mj-lt"/>
            </a:endParaRPr>
          </a:p>
        </p:txBody>
      </p:sp>
      <p:sp>
        <p:nvSpPr>
          <p:cNvPr id="23"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57060003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13584" y="625882"/>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How many flowers/flower buds are present?</a:t>
            </a:r>
            <a:endParaRPr sz="3200" i="1" dirty="0" smtClean="0">
              <a:solidFill>
                <a:srgbClr val="73B63B"/>
              </a:solidFill>
              <a:latin typeface="+mj-lt"/>
            </a:endParaRPr>
          </a:p>
        </p:txBody>
      </p:sp>
      <p:sp>
        <p:nvSpPr>
          <p:cNvPr id="4" name="TextBox 3"/>
          <p:cNvSpPr txBox="1"/>
          <p:nvPr/>
        </p:nvSpPr>
        <p:spPr>
          <a:xfrm rot="16200000">
            <a:off x="6095228" y="4058111"/>
            <a:ext cx="5230447" cy="369332"/>
          </a:xfrm>
          <a:prstGeom prst="rect">
            <a:avLst/>
          </a:prstGeom>
          <a:noFill/>
        </p:spPr>
        <p:txBody>
          <a:bodyPr wrap="square" rtlCol="0">
            <a:spAutoFit/>
          </a:bodyPr>
          <a:lstStyle/>
          <a:p>
            <a:r>
              <a:rPr lang="en-US" dirty="0" smtClean="0">
                <a:solidFill>
                  <a:schemeClr val="bg1"/>
                </a:solidFill>
                <a:latin typeface="+mj-lt"/>
              </a:rPr>
              <a:t>Photo: Kroton via Wikimedia Commons</a:t>
            </a:r>
            <a:endParaRPr lang="en-US" dirty="0">
              <a:solidFill>
                <a:schemeClr val="bg1"/>
              </a:solidFill>
              <a:latin typeface="+mj-lt"/>
            </a:endParaRPr>
          </a:p>
        </p:txBody>
      </p:sp>
      <p:pic>
        <p:nvPicPr>
          <p:cNvPr id="9218" name="Picture 2" descr="http://upload.wikimedia.org/wikipedia/commons/9/94/Magnolia_soulangeana_-_Lancut_-_Kroton_001.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210945" y="1352632"/>
            <a:ext cx="5936776" cy="5366570"/>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7189102" y="3708673"/>
            <a:ext cx="606879" cy="5504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296345" y="4298453"/>
            <a:ext cx="606879" cy="5504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566089" y="3786948"/>
            <a:ext cx="606879" cy="5504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689466" y="4349333"/>
            <a:ext cx="606879" cy="5504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082587" y="4238265"/>
            <a:ext cx="606879" cy="5504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6" name="Picture 15"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5" name="Rectangle 4"/>
          <p:cNvSpPr/>
          <p:nvPr/>
        </p:nvSpPr>
        <p:spPr>
          <a:xfrm>
            <a:off x="57115" y="1627554"/>
            <a:ext cx="2583857" cy="2308324"/>
          </a:xfrm>
          <a:prstGeom prst="rect">
            <a:avLst/>
          </a:prstGeom>
        </p:spPr>
        <p:txBody>
          <a:bodyPr wrap="square">
            <a:spAutoFit/>
          </a:bodyPr>
          <a:lstStyle/>
          <a:p>
            <a:r>
              <a:rPr lang="en-US" sz="2400" dirty="0">
                <a:solidFill>
                  <a:schemeClr val="bg1"/>
                </a:solidFill>
                <a:latin typeface="+mj-lt"/>
              </a:rPr>
              <a:t>Less 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14" name="TextBox 13"/>
          <p:cNvSpPr txBox="1"/>
          <p:nvPr/>
        </p:nvSpPr>
        <p:spPr>
          <a:xfrm>
            <a:off x="3516302" y="6349870"/>
            <a:ext cx="4525598" cy="369332"/>
          </a:xfrm>
          <a:prstGeom prst="rect">
            <a:avLst/>
          </a:prstGeom>
          <a:noFill/>
        </p:spPr>
        <p:txBody>
          <a:bodyPr wrap="none" rtlCol="0">
            <a:spAutoFit/>
          </a:bodyPr>
          <a:lstStyle/>
          <a:p>
            <a:r>
              <a:rPr lang="en-US" dirty="0">
                <a:solidFill>
                  <a:schemeClr val="bg1"/>
                </a:solidFill>
                <a:latin typeface="+mj-lt"/>
              </a:rPr>
              <a:t>saucer magnolia, </a:t>
            </a:r>
            <a:r>
              <a:rPr lang="en-US" i="1" dirty="0">
                <a:solidFill>
                  <a:schemeClr val="bg1"/>
                </a:solidFill>
                <a:latin typeface="+mj-lt"/>
              </a:rPr>
              <a:t>Magnolia × </a:t>
            </a:r>
            <a:r>
              <a:rPr lang="en-US" i="1" dirty="0" err="1">
                <a:solidFill>
                  <a:schemeClr val="bg1"/>
                </a:solidFill>
                <a:latin typeface="+mj-lt"/>
              </a:rPr>
              <a:t>soulangeana</a:t>
            </a:r>
            <a:endParaRPr lang="en-US" i="1" dirty="0">
              <a:solidFill>
                <a:schemeClr val="bg1"/>
              </a:solidFill>
              <a:latin typeface="+mj-lt"/>
            </a:endParaRPr>
          </a:p>
        </p:txBody>
      </p:sp>
      <p:sp>
        <p:nvSpPr>
          <p:cNvPr id="17"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360722818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13584" y="625882"/>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How many flowers/flower buds are present?</a:t>
            </a:r>
            <a:endParaRPr sz="3200" i="1" dirty="0" smtClean="0">
              <a:solidFill>
                <a:srgbClr val="73B63B"/>
              </a:solidFill>
              <a:latin typeface="+mj-lt"/>
            </a:endParaRPr>
          </a:p>
        </p:txBody>
      </p:sp>
      <p:sp>
        <p:nvSpPr>
          <p:cNvPr id="4" name="TextBox 3"/>
          <p:cNvSpPr txBox="1"/>
          <p:nvPr/>
        </p:nvSpPr>
        <p:spPr>
          <a:xfrm rot="16200000">
            <a:off x="6095228" y="4058111"/>
            <a:ext cx="5230447" cy="369332"/>
          </a:xfrm>
          <a:prstGeom prst="rect">
            <a:avLst/>
          </a:prstGeom>
          <a:noFill/>
        </p:spPr>
        <p:txBody>
          <a:bodyPr wrap="square" rtlCol="0">
            <a:spAutoFit/>
          </a:bodyPr>
          <a:lstStyle/>
          <a:p>
            <a:r>
              <a:rPr lang="en-US" dirty="0" smtClean="0">
                <a:solidFill>
                  <a:schemeClr val="bg1"/>
                </a:solidFill>
                <a:latin typeface="+mj-lt"/>
              </a:rPr>
              <a:t>Photo: Kroton via Wikimedia Commons</a:t>
            </a:r>
            <a:endParaRPr lang="en-US" dirty="0">
              <a:solidFill>
                <a:schemeClr val="bg1"/>
              </a:solidFill>
              <a:latin typeface="+mj-lt"/>
            </a:endParaRPr>
          </a:p>
        </p:txBody>
      </p:sp>
      <p:pic>
        <p:nvPicPr>
          <p:cNvPr id="9218" name="Picture 2" descr="http://upload.wikimedia.org/wikipedia/commons/9/94/Magnolia_soulangeana_-_Lancut_-_Kroton_001.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210945" y="1352632"/>
            <a:ext cx="5936776" cy="536657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6" name="Picture 15"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5" name="Rectangle 4"/>
          <p:cNvSpPr/>
          <p:nvPr/>
        </p:nvSpPr>
        <p:spPr>
          <a:xfrm>
            <a:off x="57115" y="1627554"/>
            <a:ext cx="2583857" cy="2308324"/>
          </a:xfrm>
          <a:prstGeom prst="rect">
            <a:avLst/>
          </a:prstGeom>
        </p:spPr>
        <p:txBody>
          <a:bodyPr wrap="square">
            <a:spAutoFit/>
          </a:bodyPr>
          <a:lstStyle/>
          <a:p>
            <a:r>
              <a:rPr lang="en-US" sz="2400" dirty="0">
                <a:solidFill>
                  <a:schemeClr val="bg1"/>
                </a:solidFill>
                <a:latin typeface="+mj-lt"/>
              </a:rPr>
              <a:t>Less 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rgbClr val="FF0000"/>
                </a:solidFill>
                <a:latin typeface="+mj-lt"/>
              </a:rPr>
              <a:t>101 </a:t>
            </a:r>
            <a:r>
              <a:rPr lang="en-US" sz="2400" dirty="0">
                <a:solidFill>
                  <a:srgbClr val="FF0000"/>
                </a:solidFill>
                <a:latin typeface="+mj-lt"/>
              </a:rPr>
              <a:t>to </a:t>
            </a:r>
            <a:r>
              <a:rPr lang="en-US" sz="2400" dirty="0" smtClean="0">
                <a:solidFill>
                  <a:srgbClr val="FF0000"/>
                </a:solidFill>
                <a:latin typeface="+mj-lt"/>
              </a:rPr>
              <a:t>1,000</a:t>
            </a:r>
          </a:p>
          <a:p>
            <a:r>
              <a:rPr lang="en-US" sz="2400" dirty="0" smtClean="0">
                <a:solidFill>
                  <a:srgbClr val="FF0000"/>
                </a:solidFill>
                <a:latin typeface="+mj-lt"/>
              </a:rPr>
              <a:t>1,001 </a:t>
            </a:r>
            <a:r>
              <a:rPr lang="en-US" sz="2400" dirty="0">
                <a:solidFill>
                  <a:srgbClr val="FF0000"/>
                </a:solidFill>
                <a:latin typeface="+mj-lt"/>
              </a:rPr>
              <a:t>to </a:t>
            </a:r>
            <a:r>
              <a:rPr lang="en-US" sz="2400" dirty="0" smtClean="0">
                <a:solidFill>
                  <a:srgbClr val="FF0000"/>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17"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
        <p:nvSpPr>
          <p:cNvPr id="10" name="TextBox 9"/>
          <p:cNvSpPr txBox="1"/>
          <p:nvPr/>
        </p:nvSpPr>
        <p:spPr>
          <a:xfrm>
            <a:off x="3516302" y="6349870"/>
            <a:ext cx="4525598" cy="369332"/>
          </a:xfrm>
          <a:prstGeom prst="rect">
            <a:avLst/>
          </a:prstGeom>
          <a:noFill/>
        </p:spPr>
        <p:txBody>
          <a:bodyPr wrap="none" rtlCol="0">
            <a:spAutoFit/>
          </a:bodyPr>
          <a:lstStyle/>
          <a:p>
            <a:r>
              <a:rPr lang="en-US" dirty="0">
                <a:solidFill>
                  <a:schemeClr val="bg1"/>
                </a:solidFill>
                <a:latin typeface="+mj-lt"/>
              </a:rPr>
              <a:t>saucer magnolia, </a:t>
            </a:r>
            <a:r>
              <a:rPr lang="en-US" i="1" dirty="0">
                <a:solidFill>
                  <a:schemeClr val="bg1"/>
                </a:solidFill>
                <a:latin typeface="+mj-lt"/>
              </a:rPr>
              <a:t>Magnolia × </a:t>
            </a:r>
            <a:r>
              <a:rPr lang="en-US" i="1" dirty="0" err="1">
                <a:solidFill>
                  <a:schemeClr val="bg1"/>
                </a:solidFill>
                <a:latin typeface="+mj-lt"/>
              </a:rPr>
              <a:t>soulangeana</a:t>
            </a:r>
            <a:endParaRPr lang="en-US" i="1" dirty="0">
              <a:solidFill>
                <a:schemeClr val="bg1"/>
              </a:solidFill>
              <a:latin typeface="+mj-lt"/>
            </a:endParaRPr>
          </a:p>
        </p:txBody>
      </p:sp>
    </p:spTree>
    <p:extLst>
      <p:ext uri="{BB962C8B-B14F-4D97-AF65-F5344CB8AC3E}">
        <p14:creationId xmlns:p14="http://schemas.microsoft.com/office/powerpoint/2010/main" val="340122825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3" y="67355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lang="en-US" sz="3200" dirty="0">
              <a:solidFill>
                <a:srgbClr val="73B63B"/>
              </a:solidFill>
              <a:latin typeface="+mj-lt"/>
            </a:endParaRPr>
          </a:p>
        </p:txBody>
      </p:sp>
      <p:sp>
        <p:nvSpPr>
          <p:cNvPr id="3" name="Rectangle 2"/>
          <p:cNvSpPr/>
          <p:nvPr/>
        </p:nvSpPr>
        <p:spPr>
          <a:xfrm>
            <a:off x="82203" y="1563148"/>
            <a:ext cx="8133316" cy="4524315"/>
          </a:xfrm>
          <a:prstGeom prst="rect">
            <a:avLst/>
          </a:prstGeom>
        </p:spPr>
        <p:txBody>
          <a:bodyPr wrap="square">
            <a:spAutoFit/>
          </a:bodyPr>
          <a:lstStyle/>
          <a:p>
            <a:r>
              <a:rPr lang="en-US" sz="2400" dirty="0">
                <a:solidFill>
                  <a:schemeClr val="bg1"/>
                </a:solidFill>
                <a:latin typeface="+mj-lt"/>
              </a:rPr>
              <a:t>How many flowers/flower buds are present</a:t>
            </a:r>
            <a:r>
              <a:rPr lang="en-US" sz="2400" dirty="0" smtClean="0">
                <a:solidFill>
                  <a:schemeClr val="bg1"/>
                </a:solidFill>
                <a:latin typeface="+mj-lt"/>
              </a:rPr>
              <a:t>? </a:t>
            </a:r>
            <a:r>
              <a:rPr lang="en-US" sz="2400" dirty="0">
                <a:solidFill>
                  <a:schemeClr val="bg1"/>
                </a:solidFill>
                <a:latin typeface="+mj-lt"/>
              </a:rPr>
              <a:t>For species in which individual flowers are clustered in flower heads, spikes or catkins (inflorescences), estimate the percentage of all individual flowers that are open.</a:t>
            </a:r>
          </a:p>
          <a:p>
            <a:endParaRPr lang="en-US" sz="2400" i="1" dirty="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9" name="TextBox 8"/>
          <p:cNvSpPr txBox="1"/>
          <p:nvPr/>
        </p:nvSpPr>
        <p:spPr>
          <a:xfrm rot="16200000">
            <a:off x="6566340" y="4529223"/>
            <a:ext cx="4288222" cy="369332"/>
          </a:xfrm>
          <a:prstGeom prst="rect">
            <a:avLst/>
          </a:prstGeom>
          <a:noFill/>
        </p:spPr>
        <p:txBody>
          <a:bodyPr wrap="square" rtlCol="0">
            <a:spAutoFit/>
          </a:bodyPr>
          <a:lstStyle/>
          <a:p>
            <a:r>
              <a:rPr lang="en-US" dirty="0" smtClean="0">
                <a:solidFill>
                  <a:schemeClr val="bg1"/>
                </a:solidFill>
                <a:latin typeface="+mj-lt"/>
              </a:rPr>
              <a:t>Photo: Ellen G Denny</a:t>
            </a:r>
            <a:endParaRPr lang="en-US" dirty="0">
              <a:solidFill>
                <a:schemeClr val="bg1"/>
              </a:solidFill>
              <a:latin typeface="+mj-lt"/>
            </a:endParaRPr>
          </a:p>
        </p:txBody>
      </p:sp>
      <p:pic>
        <p:nvPicPr>
          <p:cNvPr id="13314" name="Picture 2" descr="C:\Users\Erin\Documents\Outreach and Partnerships\Webinars\Intensity\For Erin\Kalmia_latifolia_EGDenny_flower_open_0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86757" y="3348416"/>
            <a:ext cx="4428762" cy="332187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786757" y="6543260"/>
            <a:ext cx="3390672" cy="369332"/>
          </a:xfrm>
          <a:prstGeom prst="rect">
            <a:avLst/>
          </a:prstGeom>
          <a:noFill/>
        </p:spPr>
        <p:txBody>
          <a:bodyPr wrap="none" rtlCol="0">
            <a:spAutoFit/>
          </a:bodyPr>
          <a:lstStyle/>
          <a:p>
            <a:r>
              <a:rPr lang="en-US" dirty="0" smtClean="0">
                <a:solidFill>
                  <a:schemeClr val="bg1"/>
                </a:solidFill>
                <a:latin typeface="+mj-lt"/>
              </a:rPr>
              <a:t>mountain-laurel, </a:t>
            </a:r>
            <a:r>
              <a:rPr lang="en-US" i="1" dirty="0" smtClean="0">
                <a:solidFill>
                  <a:schemeClr val="bg1"/>
                </a:solidFill>
                <a:latin typeface="+mj-lt"/>
              </a:rPr>
              <a:t>Kalmia </a:t>
            </a:r>
            <a:r>
              <a:rPr lang="en-US" i="1" dirty="0" err="1" smtClean="0">
                <a:solidFill>
                  <a:schemeClr val="bg1"/>
                </a:solidFill>
                <a:latin typeface="+mj-lt"/>
              </a:rPr>
              <a:t>latifolia</a:t>
            </a:r>
            <a:endParaRPr lang="en-US" i="1" dirty="0">
              <a:solidFill>
                <a:schemeClr val="bg1"/>
              </a:solidFill>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56013418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3" y="67355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lang="en-US" sz="3200" dirty="0">
              <a:solidFill>
                <a:srgbClr val="73B63B"/>
              </a:solidFill>
              <a:latin typeface="+mj-lt"/>
            </a:endParaRPr>
          </a:p>
        </p:txBody>
      </p:sp>
      <p:sp>
        <p:nvSpPr>
          <p:cNvPr id="3" name="Rectangle 2"/>
          <p:cNvSpPr/>
          <p:nvPr/>
        </p:nvSpPr>
        <p:spPr>
          <a:xfrm>
            <a:off x="82203" y="1563148"/>
            <a:ext cx="8133316" cy="4524315"/>
          </a:xfrm>
          <a:prstGeom prst="rect">
            <a:avLst/>
          </a:prstGeom>
        </p:spPr>
        <p:txBody>
          <a:bodyPr wrap="square">
            <a:spAutoFit/>
          </a:bodyPr>
          <a:lstStyle/>
          <a:p>
            <a:r>
              <a:rPr lang="en-US" sz="2400" dirty="0">
                <a:solidFill>
                  <a:schemeClr val="bg1"/>
                </a:solidFill>
                <a:latin typeface="+mj-lt"/>
              </a:rPr>
              <a:t>How many flowers/flower buds are present</a:t>
            </a:r>
            <a:r>
              <a:rPr lang="en-US" sz="2400" dirty="0" smtClean="0">
                <a:solidFill>
                  <a:schemeClr val="bg1"/>
                </a:solidFill>
                <a:latin typeface="+mj-lt"/>
              </a:rPr>
              <a:t>? </a:t>
            </a:r>
            <a:r>
              <a:rPr lang="en-US" sz="2400" dirty="0">
                <a:solidFill>
                  <a:schemeClr val="bg1"/>
                </a:solidFill>
                <a:latin typeface="+mj-lt"/>
              </a:rPr>
              <a:t>For species in which individual flowers are clustered in flower heads, spikes or catkins (inflorescences), estimate the percentage of all individual flowers that are open.</a:t>
            </a:r>
          </a:p>
          <a:p>
            <a:endParaRPr lang="en-US" sz="2400" i="1" dirty="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rgbClr val="FF0000"/>
                </a:solidFill>
                <a:latin typeface="+mj-lt"/>
              </a:rPr>
              <a:t>11 </a:t>
            </a:r>
            <a:r>
              <a:rPr lang="en-US" sz="2400" dirty="0">
                <a:solidFill>
                  <a:srgbClr val="FF0000"/>
                </a:solidFill>
                <a:latin typeface="+mj-lt"/>
              </a:rPr>
              <a:t>to </a:t>
            </a:r>
            <a:r>
              <a:rPr lang="en-US" sz="2400" dirty="0" smtClean="0">
                <a:solidFill>
                  <a:srgbClr val="FF0000"/>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9" name="TextBox 8"/>
          <p:cNvSpPr txBox="1"/>
          <p:nvPr/>
        </p:nvSpPr>
        <p:spPr>
          <a:xfrm rot="16200000">
            <a:off x="6566340" y="4529223"/>
            <a:ext cx="4288222" cy="369332"/>
          </a:xfrm>
          <a:prstGeom prst="rect">
            <a:avLst/>
          </a:prstGeom>
          <a:noFill/>
        </p:spPr>
        <p:txBody>
          <a:bodyPr wrap="square" rtlCol="0">
            <a:spAutoFit/>
          </a:bodyPr>
          <a:lstStyle/>
          <a:p>
            <a:r>
              <a:rPr lang="en-US" dirty="0" smtClean="0">
                <a:solidFill>
                  <a:schemeClr val="bg1"/>
                </a:solidFill>
                <a:latin typeface="+mj-lt"/>
              </a:rPr>
              <a:t>Photo: Ellen G Denny</a:t>
            </a:r>
            <a:endParaRPr lang="en-US" dirty="0">
              <a:solidFill>
                <a:schemeClr val="bg1"/>
              </a:solidFill>
              <a:latin typeface="+mj-lt"/>
            </a:endParaRPr>
          </a:p>
        </p:txBody>
      </p:sp>
      <p:pic>
        <p:nvPicPr>
          <p:cNvPr id="13314" name="Picture 2" descr="C:\Users\Erin\Documents\Outreach and Partnerships\Webinars\Intensity\For Erin\Kalmia_latifolia_EGDenny_flower_open_0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86757" y="3348416"/>
            <a:ext cx="4428762" cy="332187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786757" y="6543260"/>
            <a:ext cx="3390672" cy="369332"/>
          </a:xfrm>
          <a:prstGeom prst="rect">
            <a:avLst/>
          </a:prstGeom>
          <a:noFill/>
        </p:spPr>
        <p:txBody>
          <a:bodyPr wrap="none" rtlCol="0">
            <a:spAutoFit/>
          </a:bodyPr>
          <a:lstStyle/>
          <a:p>
            <a:r>
              <a:rPr lang="en-US" dirty="0" smtClean="0">
                <a:solidFill>
                  <a:schemeClr val="bg1"/>
                </a:solidFill>
                <a:latin typeface="+mj-lt"/>
              </a:rPr>
              <a:t>mountain-laurel, </a:t>
            </a:r>
            <a:r>
              <a:rPr lang="en-US" i="1" dirty="0" smtClean="0">
                <a:solidFill>
                  <a:schemeClr val="bg1"/>
                </a:solidFill>
                <a:latin typeface="+mj-lt"/>
              </a:rPr>
              <a:t>Kalmia </a:t>
            </a:r>
            <a:r>
              <a:rPr lang="en-US" i="1" dirty="0" err="1" smtClean="0">
                <a:solidFill>
                  <a:schemeClr val="bg1"/>
                </a:solidFill>
                <a:latin typeface="+mj-lt"/>
              </a:rPr>
              <a:t>latifolia</a:t>
            </a:r>
            <a:endParaRPr lang="en-US" i="1" dirty="0">
              <a:solidFill>
                <a:schemeClr val="bg1"/>
              </a:solidFill>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177568447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8" name="Picture 12" descr="http://www.meridian.k12.il.us/middle%20School/student_work/Brown_native_Trees/Wild%20Chery%20Fruit.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82535" y="3169983"/>
            <a:ext cx="3746729" cy="2793801"/>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4"/>
          <p:cNvSpPr txBox="1">
            <a:spLocks/>
          </p:cNvSpPr>
          <p:nvPr/>
        </p:nvSpPr>
        <p:spPr>
          <a:xfrm>
            <a:off x="82204" y="663546"/>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Fruit</a:t>
            </a:r>
            <a:endParaRPr sz="3200" i="1" dirty="0" smtClean="0">
              <a:solidFill>
                <a:srgbClr val="73B63B"/>
              </a:solidFill>
              <a:latin typeface="+mj-lt"/>
            </a:endParaRPr>
          </a:p>
        </p:txBody>
      </p:sp>
      <p:sp>
        <p:nvSpPr>
          <p:cNvPr id="3" name="Rectangle 2"/>
          <p:cNvSpPr/>
          <p:nvPr/>
        </p:nvSpPr>
        <p:spPr>
          <a:xfrm>
            <a:off x="82204" y="1356471"/>
            <a:ext cx="7771493" cy="461665"/>
          </a:xfrm>
          <a:prstGeom prst="rect">
            <a:avLst/>
          </a:prstGeom>
        </p:spPr>
        <p:txBody>
          <a:bodyPr wrap="square">
            <a:spAutoFit/>
          </a:bodyPr>
          <a:lstStyle/>
          <a:p>
            <a:r>
              <a:rPr lang="en-US" sz="2400" dirty="0">
                <a:solidFill>
                  <a:schemeClr val="bg1"/>
                </a:solidFill>
                <a:latin typeface="+mj-lt"/>
              </a:rPr>
              <a:t>One or more fruits are visible on the </a:t>
            </a:r>
            <a:r>
              <a:rPr lang="en-US" sz="2400" dirty="0" smtClean="0">
                <a:solidFill>
                  <a:schemeClr val="bg1"/>
                </a:solidFill>
                <a:latin typeface="+mj-lt"/>
              </a:rPr>
              <a:t>plant</a:t>
            </a:r>
            <a:r>
              <a:rPr lang="en-US" sz="2400" dirty="0">
                <a:solidFill>
                  <a:schemeClr val="bg1"/>
                </a:solidFill>
                <a:latin typeface="+mj-lt"/>
              </a:rPr>
              <a:t> </a:t>
            </a:r>
            <a:endParaRPr lang="en-US" sz="2400" b="1" dirty="0">
              <a:solidFill>
                <a:schemeClr val="bg1"/>
              </a:solidFill>
              <a:latin typeface="+mj-lt"/>
            </a:endParaRPr>
          </a:p>
        </p:txBody>
      </p:sp>
      <p:pic>
        <p:nvPicPr>
          <p:cNvPr id="4098" name="Picture 2" descr="https://encrypted-tbn3.gstatic.com/images?q=tbn:ANd9GcTYYWtb2whR9-Vc4eLVrowhhhlY7XSreulQ_kNFD5O1RdyAUco"/>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4022" y="1782308"/>
            <a:ext cx="2597149" cy="1743076"/>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oplin.org/tree/fact%20pages/oak_chestnut/fruit.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552827" y="1788468"/>
            <a:ext cx="1976507" cy="176845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upload.wikimedia.org/wikipedia/commons/8/88/PattsBlueberries.jp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5867015" y="1774061"/>
            <a:ext cx="2262249" cy="1751322"/>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http://www.biodiversitygardening.com/uploads/6/7/9/9/6799711/7743232_orig.jp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4204045" y="1782309"/>
            <a:ext cx="2223434" cy="1743076"/>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http://sites.ipfw.edu/native-trees/images/Birch,%20Gray,%20Fruit12.JPG"/>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2901614" y="3525383"/>
            <a:ext cx="2700417" cy="243840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fourdir.com/1292.jpeg"/>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14022" y="3525385"/>
            <a:ext cx="3390900" cy="24384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rot="16200000">
            <a:off x="5417783" y="3212344"/>
            <a:ext cx="6624452" cy="646331"/>
          </a:xfrm>
          <a:prstGeom prst="rect">
            <a:avLst/>
          </a:prstGeom>
          <a:noFill/>
        </p:spPr>
        <p:txBody>
          <a:bodyPr wrap="square" rtlCol="0">
            <a:spAutoFit/>
          </a:bodyPr>
          <a:lstStyle/>
          <a:p>
            <a:r>
              <a:rPr lang="en-US" dirty="0" smtClean="0">
                <a:solidFill>
                  <a:schemeClr val="bg1"/>
                </a:solidFill>
                <a:latin typeface="+mj-lt"/>
              </a:rPr>
              <a:t>Photos: Steven J. </a:t>
            </a:r>
            <a:r>
              <a:rPr lang="en-US" dirty="0" err="1" smtClean="0">
                <a:solidFill>
                  <a:schemeClr val="bg1"/>
                </a:solidFill>
                <a:latin typeface="+mj-lt"/>
              </a:rPr>
              <a:t>Baskauf</a:t>
            </a:r>
            <a:r>
              <a:rPr lang="en-US" dirty="0" smtClean="0">
                <a:solidFill>
                  <a:schemeClr val="bg1"/>
                </a:solidFill>
                <a:latin typeface="+mj-lt"/>
              </a:rPr>
              <a:t>,</a:t>
            </a:r>
            <a:r>
              <a:rPr lang="en-US" dirty="0">
                <a:solidFill>
                  <a:schemeClr val="bg1"/>
                </a:solidFill>
                <a:latin typeface="+mj-lt"/>
              </a:rPr>
              <a:t> </a:t>
            </a:r>
            <a:r>
              <a:rPr lang="en-US" dirty="0" smtClean="0">
                <a:solidFill>
                  <a:schemeClr val="bg1"/>
                </a:solidFill>
                <a:latin typeface="+mj-lt"/>
              </a:rPr>
              <a:t>Diana </a:t>
            </a:r>
            <a:r>
              <a:rPr lang="en-US" dirty="0" err="1" smtClean="0">
                <a:solidFill>
                  <a:schemeClr val="bg1"/>
                </a:solidFill>
                <a:latin typeface="+mj-lt"/>
              </a:rPr>
              <a:t>Olszowy</a:t>
            </a:r>
            <a:r>
              <a:rPr lang="en-US" dirty="0" smtClean="0">
                <a:solidFill>
                  <a:schemeClr val="bg1"/>
                </a:solidFill>
                <a:latin typeface="+mj-lt"/>
              </a:rPr>
              <a:t>, super-sad.info, PhreddieH3, </a:t>
            </a:r>
            <a:r>
              <a:rPr lang="en-US" dirty="0">
                <a:solidFill>
                  <a:schemeClr val="bg1"/>
                </a:solidFill>
                <a:latin typeface="+mj-lt"/>
              </a:rPr>
              <a:t>Robert </a:t>
            </a:r>
            <a:r>
              <a:rPr lang="en-US" dirty="0" err="1" smtClean="0">
                <a:solidFill>
                  <a:schemeClr val="bg1"/>
                </a:solidFill>
                <a:latin typeface="+mj-lt"/>
              </a:rPr>
              <a:t>Sivinski</a:t>
            </a:r>
            <a:r>
              <a:rPr lang="en-US" dirty="0" smtClean="0">
                <a:solidFill>
                  <a:schemeClr val="bg1"/>
                </a:solidFill>
                <a:latin typeface="+mj-lt"/>
              </a:rPr>
              <a:t>, IPFW, Mackenzie Younger</a:t>
            </a:r>
            <a:endParaRPr lang="en-US" dirty="0">
              <a:solidFill>
                <a:schemeClr val="bg1"/>
              </a:solidFill>
              <a:latin typeface="+mj-lt"/>
            </a:endParaRPr>
          </a:p>
        </p:txBody>
      </p:sp>
      <p:pic>
        <p:nvPicPr>
          <p:cNvPr id="12" name="Picture 11" descr="npn_LOGO_normal-white.eps"/>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3" name="Picture 12" descr="usgs_logo-white.ai"/>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396410628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encrypted-tbn3.gstatic.com/images?q=tbn:ANd9GcTYYWtb2whR9-Vc4eLVrowhhhlY7XSreulQ_kNFD5O1RdyAUc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43480" y="3933559"/>
            <a:ext cx="4339601" cy="291252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14658" y="1379014"/>
            <a:ext cx="7996649" cy="2554545"/>
          </a:xfrm>
          <a:prstGeom prst="rect">
            <a:avLst/>
          </a:prstGeom>
          <a:noFill/>
          <a:ln>
            <a:solidFill>
              <a:schemeClr val="bg1"/>
            </a:solidFill>
          </a:ln>
        </p:spPr>
        <p:txBody>
          <a:bodyPr wrap="square">
            <a:spAutoFit/>
          </a:bodyPr>
          <a:lstStyle/>
          <a:p>
            <a:pPr marL="0" lvl="1"/>
            <a:r>
              <a:rPr lang="en-US" sz="2000" b="1" dirty="0">
                <a:solidFill>
                  <a:schemeClr val="bg1"/>
                </a:solidFill>
                <a:latin typeface="+mj-lt"/>
              </a:rPr>
              <a:t>Fruit</a:t>
            </a:r>
            <a:r>
              <a:rPr lang="en-US" sz="2000" dirty="0">
                <a:solidFill>
                  <a:schemeClr val="bg1"/>
                </a:solidFill>
                <a:latin typeface="+mj-lt"/>
              </a:rPr>
              <a:t>: </a:t>
            </a:r>
            <a:r>
              <a:rPr lang="en-US" sz="2000" dirty="0" smtClean="0">
                <a:solidFill>
                  <a:schemeClr val="bg1"/>
                </a:solidFill>
                <a:latin typeface="+mj-lt"/>
              </a:rPr>
              <a:t>One or more fruits are visible on the plant. For</a:t>
            </a:r>
            <a:r>
              <a:rPr lang="en-US" sz="2000" dirty="0">
                <a:solidFill>
                  <a:schemeClr val="bg1"/>
                </a:solidFill>
                <a:latin typeface="+mj-lt"/>
              </a:rPr>
              <a:t> </a:t>
            </a:r>
            <a:r>
              <a:rPr lang="en-US" sz="2000" i="1" dirty="0">
                <a:solidFill>
                  <a:schemeClr val="bg1"/>
                </a:solidFill>
                <a:latin typeface="+mj-lt"/>
              </a:rPr>
              <a:t>Acer </a:t>
            </a:r>
            <a:r>
              <a:rPr lang="en-US" sz="2000" i="1" dirty="0" err="1">
                <a:solidFill>
                  <a:schemeClr val="bg1"/>
                </a:solidFill>
                <a:latin typeface="+mj-lt"/>
              </a:rPr>
              <a:t>rubrum</a:t>
            </a:r>
            <a:r>
              <a:rPr lang="en-US" sz="2000" dirty="0">
                <a:solidFill>
                  <a:schemeClr val="bg1"/>
                </a:solidFill>
                <a:latin typeface="+mj-lt"/>
              </a:rPr>
              <a:t>, the fruit is two joined seeds in a "V" shape, each seed having a wing, that changes from green or red to tan or brownish and drops from the </a:t>
            </a:r>
            <a:r>
              <a:rPr lang="en-US" sz="2000" dirty="0" smtClean="0">
                <a:solidFill>
                  <a:schemeClr val="bg1"/>
                </a:solidFill>
                <a:latin typeface="+mj-lt"/>
              </a:rPr>
              <a:t>plant</a:t>
            </a:r>
            <a:r>
              <a:rPr lang="en-US" sz="2000" dirty="0">
                <a:solidFill>
                  <a:schemeClr val="bg1"/>
                </a:solidFill>
                <a:latin typeface="+mj-lt"/>
              </a:rPr>
              <a:t>.</a:t>
            </a:r>
          </a:p>
          <a:p>
            <a:pPr lvl="1"/>
            <a:endParaRPr lang="en-US" sz="2000" dirty="0">
              <a:solidFill>
                <a:schemeClr val="bg1"/>
              </a:solidFill>
              <a:latin typeface="+mj-lt"/>
            </a:endParaRPr>
          </a:p>
          <a:p>
            <a:pPr marL="0" lvl="1"/>
            <a:r>
              <a:rPr lang="en-US" sz="2000" b="1" dirty="0">
                <a:solidFill>
                  <a:schemeClr val="bg1"/>
                </a:solidFill>
                <a:latin typeface="+mj-lt"/>
              </a:rPr>
              <a:t>Ripe Fruit</a:t>
            </a:r>
            <a:r>
              <a:rPr lang="en-US" sz="2000" dirty="0" smtClean="0">
                <a:solidFill>
                  <a:schemeClr val="bg1"/>
                </a:solidFill>
                <a:latin typeface="+mj-lt"/>
              </a:rPr>
              <a:t>: One or more ripe fruits are visible on the plant. For</a:t>
            </a:r>
            <a:r>
              <a:rPr lang="en-US" sz="2000" dirty="0">
                <a:solidFill>
                  <a:schemeClr val="bg1"/>
                </a:solidFill>
                <a:latin typeface="+mj-lt"/>
              </a:rPr>
              <a:t> </a:t>
            </a:r>
            <a:r>
              <a:rPr lang="en-US" sz="2000" i="1" dirty="0">
                <a:solidFill>
                  <a:schemeClr val="bg1"/>
                </a:solidFill>
                <a:latin typeface="+mj-lt"/>
              </a:rPr>
              <a:t>Acer </a:t>
            </a:r>
            <a:r>
              <a:rPr lang="en-US" sz="2000" i="1" dirty="0" err="1">
                <a:solidFill>
                  <a:schemeClr val="bg1"/>
                </a:solidFill>
                <a:latin typeface="+mj-lt"/>
              </a:rPr>
              <a:t>rubrum</a:t>
            </a:r>
            <a:r>
              <a:rPr lang="en-US" sz="2000" dirty="0">
                <a:solidFill>
                  <a:schemeClr val="bg1"/>
                </a:solidFill>
                <a:latin typeface="+mj-lt"/>
              </a:rPr>
              <a:t>, a fruit is considered ripe when it has turned </a:t>
            </a:r>
            <a:r>
              <a:rPr lang="en-US" sz="2000" b="1" dirty="0">
                <a:solidFill>
                  <a:srgbClr val="73B63B"/>
                </a:solidFill>
                <a:latin typeface="+mj-lt"/>
              </a:rPr>
              <a:t>tan or brownish</a:t>
            </a:r>
            <a:r>
              <a:rPr lang="en-US" sz="2000" dirty="0">
                <a:solidFill>
                  <a:srgbClr val="73B63B"/>
                </a:solidFill>
                <a:latin typeface="+mj-lt"/>
              </a:rPr>
              <a:t> </a:t>
            </a:r>
            <a:r>
              <a:rPr lang="en-US" sz="2000" dirty="0">
                <a:solidFill>
                  <a:schemeClr val="bg1"/>
                </a:solidFill>
                <a:latin typeface="+mj-lt"/>
              </a:rPr>
              <a:t>and readily drops from the plant when </a:t>
            </a:r>
            <a:r>
              <a:rPr lang="en-US" sz="2000" dirty="0" smtClean="0">
                <a:solidFill>
                  <a:schemeClr val="bg1"/>
                </a:solidFill>
                <a:latin typeface="+mj-lt"/>
              </a:rPr>
              <a:t>touched.</a:t>
            </a:r>
            <a:endParaRPr lang="en-US" sz="2000" dirty="0">
              <a:solidFill>
                <a:schemeClr val="bg1"/>
              </a:solidFill>
              <a:latin typeface="+mj-lt"/>
            </a:endParaRPr>
          </a:p>
        </p:txBody>
      </p:sp>
      <p:pic>
        <p:nvPicPr>
          <p:cNvPr id="18" name="Picture 17"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9" name="Picture 18"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22" name="Text Placeholder 4"/>
          <p:cNvSpPr txBox="1">
            <a:spLocks/>
          </p:cNvSpPr>
          <p:nvPr/>
        </p:nvSpPr>
        <p:spPr>
          <a:xfrm>
            <a:off x="82204" y="663546"/>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Fruit</a:t>
            </a:r>
            <a:endParaRPr sz="3200" i="1" dirty="0" smtClean="0">
              <a:solidFill>
                <a:srgbClr val="73B63B"/>
              </a:solidFill>
              <a:latin typeface="+mj-lt"/>
            </a:endParaRPr>
          </a:p>
        </p:txBody>
      </p:sp>
      <p:sp>
        <p:nvSpPr>
          <p:cNvPr id="20" name="TextBox 19"/>
          <p:cNvSpPr txBox="1"/>
          <p:nvPr/>
        </p:nvSpPr>
        <p:spPr>
          <a:xfrm rot="16200000">
            <a:off x="5417783" y="3350843"/>
            <a:ext cx="6624452" cy="369332"/>
          </a:xfrm>
          <a:prstGeom prst="rect">
            <a:avLst/>
          </a:prstGeom>
          <a:noFill/>
        </p:spPr>
        <p:txBody>
          <a:bodyPr wrap="square" rtlCol="0">
            <a:spAutoFit/>
          </a:bodyPr>
          <a:lstStyle/>
          <a:p>
            <a:r>
              <a:rPr lang="en-US" dirty="0" smtClean="0">
                <a:solidFill>
                  <a:schemeClr val="bg1"/>
                </a:solidFill>
                <a:latin typeface="+mj-lt"/>
              </a:rPr>
              <a:t>Photo: Steven J. </a:t>
            </a:r>
            <a:r>
              <a:rPr lang="en-US" dirty="0" err="1" smtClean="0">
                <a:solidFill>
                  <a:schemeClr val="bg1"/>
                </a:solidFill>
                <a:latin typeface="+mj-lt"/>
              </a:rPr>
              <a:t>Baskauf</a:t>
            </a:r>
            <a:endParaRPr lang="en-US" dirty="0">
              <a:solidFill>
                <a:schemeClr val="bg1"/>
              </a:solidFill>
              <a:latin typeface="+mj-lt"/>
            </a:endParaRPr>
          </a:p>
        </p:txBody>
      </p:sp>
      <p:sp>
        <p:nvSpPr>
          <p:cNvPr id="3" name="Rectangle 2"/>
          <p:cNvSpPr/>
          <p:nvPr/>
        </p:nvSpPr>
        <p:spPr>
          <a:xfrm>
            <a:off x="945305" y="6476749"/>
            <a:ext cx="2698175" cy="369332"/>
          </a:xfrm>
          <a:prstGeom prst="rect">
            <a:avLst/>
          </a:prstGeom>
        </p:spPr>
        <p:txBody>
          <a:bodyPr wrap="none">
            <a:spAutoFit/>
          </a:bodyPr>
          <a:lstStyle/>
          <a:p>
            <a:r>
              <a:rPr lang="en-US" dirty="0" smtClean="0">
                <a:solidFill>
                  <a:schemeClr val="bg1"/>
                </a:solidFill>
                <a:latin typeface="+mj-lt"/>
              </a:rPr>
              <a:t>Red maple, </a:t>
            </a:r>
            <a:r>
              <a:rPr lang="en-US" i="1" dirty="0" smtClean="0">
                <a:solidFill>
                  <a:schemeClr val="bg1"/>
                </a:solidFill>
                <a:latin typeface="+mj-lt"/>
              </a:rPr>
              <a:t>Acer </a:t>
            </a:r>
            <a:r>
              <a:rPr lang="en-US" i="1" dirty="0" err="1">
                <a:solidFill>
                  <a:schemeClr val="bg1"/>
                </a:solidFill>
                <a:latin typeface="+mj-lt"/>
              </a:rPr>
              <a:t>rubrum</a:t>
            </a:r>
            <a:endParaRPr lang="en-US" dirty="0">
              <a:solidFill>
                <a:schemeClr val="bg1"/>
              </a:solidFill>
              <a:latin typeface="+mj-lt"/>
            </a:endParaRPr>
          </a:p>
        </p:txBody>
      </p:sp>
      <p:sp>
        <p:nvSpPr>
          <p:cNvPr id="21" name="TextBox 20"/>
          <p:cNvSpPr txBox="1"/>
          <p:nvPr/>
        </p:nvSpPr>
        <p:spPr>
          <a:xfrm>
            <a:off x="1221053" y="4820314"/>
            <a:ext cx="2236510" cy="830997"/>
          </a:xfrm>
          <a:prstGeom prst="rect">
            <a:avLst/>
          </a:prstGeom>
          <a:noFill/>
        </p:spPr>
        <p:txBody>
          <a:bodyPr wrap="none" rtlCol="0">
            <a:spAutoFit/>
          </a:bodyPr>
          <a:lstStyle/>
          <a:p>
            <a:r>
              <a:rPr lang="en-US" sz="2400" b="1" dirty="0" smtClean="0">
                <a:solidFill>
                  <a:schemeClr val="bg1"/>
                </a:solidFill>
                <a:latin typeface="+mj-lt"/>
              </a:rPr>
              <a:t>Yes</a:t>
            </a:r>
            <a:r>
              <a:rPr lang="en-US" sz="2400" dirty="0" smtClean="0">
                <a:solidFill>
                  <a:schemeClr val="bg1"/>
                </a:solidFill>
                <a:latin typeface="+mj-lt"/>
              </a:rPr>
              <a:t> for fruit</a:t>
            </a:r>
          </a:p>
          <a:p>
            <a:r>
              <a:rPr lang="en-US" sz="2400" b="1" dirty="0" smtClean="0">
                <a:solidFill>
                  <a:schemeClr val="bg1"/>
                </a:solidFill>
                <a:latin typeface="+mj-lt"/>
              </a:rPr>
              <a:t>No</a:t>
            </a:r>
            <a:r>
              <a:rPr lang="en-US" sz="2400" dirty="0" smtClean="0">
                <a:solidFill>
                  <a:schemeClr val="bg1"/>
                </a:solidFill>
                <a:latin typeface="+mj-lt"/>
              </a:rPr>
              <a:t> for ripe fruit</a:t>
            </a:r>
            <a:endParaRPr lang="en-US" sz="2400" dirty="0">
              <a:solidFill>
                <a:schemeClr val="bg1"/>
              </a:solidFill>
              <a:latin typeface="+mj-lt"/>
            </a:endParaRPr>
          </a:p>
        </p:txBody>
      </p:sp>
    </p:spTree>
    <p:extLst>
      <p:ext uri="{BB962C8B-B14F-4D97-AF65-F5344CB8AC3E}">
        <p14:creationId xmlns:p14="http://schemas.microsoft.com/office/powerpoint/2010/main" val="120662904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Erin\Documents\Outreach and Partnerships\Webinars\Intensity\For Erin\Winterberry holly fruit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63656" y="1701205"/>
            <a:ext cx="3719425" cy="49587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4" y="663546"/>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a:solidFill>
                  <a:srgbClr val="73B63B"/>
                </a:solidFill>
                <a:latin typeface="+mj-lt"/>
              </a:rPr>
              <a:t>How many fruits are present?</a:t>
            </a:r>
          </a:p>
        </p:txBody>
      </p:sp>
      <p:sp>
        <p:nvSpPr>
          <p:cNvPr id="3" name="Rectangle 2"/>
          <p:cNvSpPr/>
          <p:nvPr/>
        </p:nvSpPr>
        <p:spPr>
          <a:xfrm>
            <a:off x="82204" y="1887258"/>
            <a:ext cx="4078503" cy="3046988"/>
          </a:xfrm>
          <a:prstGeom prst="rect">
            <a:avLst/>
          </a:prstGeom>
        </p:spPr>
        <p:txBody>
          <a:bodyPr wrap="square">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a:t>
            </a:r>
            <a:r>
              <a:rPr lang="en-US" sz="2400" dirty="0" smtClean="0">
                <a:solidFill>
                  <a:schemeClr val="bg1"/>
                </a:solidFill>
                <a:latin typeface="+mj-lt"/>
              </a:rPr>
              <a:t>10,000</a:t>
            </a:r>
            <a:endParaRPr lang="en-US" sz="2400" dirty="0">
              <a:solidFill>
                <a:schemeClr val="bg1"/>
              </a:solidFill>
              <a:latin typeface="+mj-lt"/>
            </a:endParaRPr>
          </a:p>
          <a:p>
            <a:endParaRPr lang="en-US" sz="2400" dirty="0" smtClean="0">
              <a:solidFill>
                <a:schemeClr val="bg1"/>
              </a:solidFill>
              <a:latin typeface="+mj-lt"/>
            </a:endParaRPr>
          </a:p>
        </p:txBody>
      </p:sp>
      <p:sp>
        <p:nvSpPr>
          <p:cNvPr id="10" name="Oval 9"/>
          <p:cNvSpPr/>
          <p:nvPr/>
        </p:nvSpPr>
        <p:spPr>
          <a:xfrm>
            <a:off x="5128436" y="5790868"/>
            <a:ext cx="994932" cy="1067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783370" y="4723736"/>
            <a:ext cx="994932" cy="1067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662864" y="3646757"/>
            <a:ext cx="994932" cy="1067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624917" y="2158954"/>
            <a:ext cx="994932" cy="1067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4173699" y="1331873"/>
            <a:ext cx="3899337" cy="369332"/>
          </a:xfrm>
          <a:prstGeom prst="rect">
            <a:avLst/>
          </a:prstGeom>
        </p:spPr>
        <p:txBody>
          <a:bodyPr wrap="none">
            <a:spAutoFit/>
          </a:bodyPr>
          <a:lstStyle/>
          <a:p>
            <a:r>
              <a:rPr lang="en-US" dirty="0">
                <a:solidFill>
                  <a:schemeClr val="bg1"/>
                </a:solidFill>
                <a:latin typeface="+mj-lt"/>
              </a:rPr>
              <a:t>c</a:t>
            </a:r>
            <a:r>
              <a:rPr lang="en-US" dirty="0" smtClean="0">
                <a:solidFill>
                  <a:schemeClr val="bg1"/>
                </a:solidFill>
                <a:latin typeface="+mj-lt"/>
              </a:rPr>
              <a:t>ommon winterberry, </a:t>
            </a:r>
            <a:r>
              <a:rPr lang="en-US" i="1" dirty="0" smtClean="0">
                <a:solidFill>
                  <a:schemeClr val="bg1"/>
                </a:solidFill>
                <a:latin typeface="+mj-lt"/>
              </a:rPr>
              <a:t>Ilex </a:t>
            </a:r>
            <a:r>
              <a:rPr lang="en-US" i="1" dirty="0" err="1">
                <a:solidFill>
                  <a:schemeClr val="bg1"/>
                </a:solidFill>
                <a:latin typeface="+mj-lt"/>
              </a:rPr>
              <a:t>verticillata</a:t>
            </a:r>
            <a:endParaRPr lang="en-US" i="1" dirty="0">
              <a:solidFill>
                <a:schemeClr val="bg1"/>
              </a:solidFill>
              <a:latin typeface="+mj-lt"/>
            </a:endParaRPr>
          </a:p>
        </p:txBody>
      </p:sp>
      <p:sp>
        <p:nvSpPr>
          <p:cNvPr id="14" name="TextBox 13"/>
          <p:cNvSpPr txBox="1"/>
          <p:nvPr/>
        </p:nvSpPr>
        <p:spPr>
          <a:xfrm rot="16200000">
            <a:off x="6566340" y="4529223"/>
            <a:ext cx="4288222" cy="369332"/>
          </a:xfrm>
          <a:prstGeom prst="rect">
            <a:avLst/>
          </a:prstGeom>
          <a:noFill/>
        </p:spPr>
        <p:txBody>
          <a:bodyPr wrap="square" rtlCol="0">
            <a:spAutoFit/>
          </a:bodyPr>
          <a:lstStyle/>
          <a:p>
            <a:r>
              <a:rPr lang="en-US" dirty="0" smtClean="0">
                <a:solidFill>
                  <a:schemeClr val="bg1"/>
                </a:solidFill>
                <a:latin typeface="+mj-lt"/>
              </a:rPr>
              <a:t>Photo: Ellen G Denny</a:t>
            </a:r>
            <a:endParaRPr lang="en-US" dirty="0">
              <a:solidFill>
                <a:schemeClr val="bg1"/>
              </a:solidFill>
              <a:latin typeface="+mj-lt"/>
            </a:endParaRPr>
          </a:p>
        </p:txBody>
      </p:sp>
      <p:sp>
        <p:nvSpPr>
          <p:cNvPr id="15"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341578786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Erin\Documents\Outreach and Partnerships\Webinars\Intensity\For Erin\Winterberry holly fruit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63656" y="1701205"/>
            <a:ext cx="3719425" cy="49587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4" y="663546"/>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a:solidFill>
                  <a:srgbClr val="73B63B"/>
                </a:solidFill>
                <a:latin typeface="+mj-lt"/>
              </a:rPr>
              <a:t>How many fruits are present?</a:t>
            </a:r>
          </a:p>
        </p:txBody>
      </p:sp>
      <p:sp>
        <p:nvSpPr>
          <p:cNvPr id="3" name="Rectangle 2"/>
          <p:cNvSpPr/>
          <p:nvPr/>
        </p:nvSpPr>
        <p:spPr>
          <a:xfrm>
            <a:off x="82204" y="1887258"/>
            <a:ext cx="4078503" cy="3046988"/>
          </a:xfrm>
          <a:prstGeom prst="rect">
            <a:avLst/>
          </a:prstGeom>
        </p:spPr>
        <p:txBody>
          <a:bodyPr wrap="square">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rgbClr val="FF0000"/>
                </a:solidFill>
                <a:latin typeface="+mj-lt"/>
              </a:rPr>
              <a:t>11 </a:t>
            </a:r>
            <a:r>
              <a:rPr lang="en-US" sz="2400" dirty="0">
                <a:solidFill>
                  <a:srgbClr val="FF0000"/>
                </a:solidFill>
                <a:latin typeface="+mj-lt"/>
              </a:rPr>
              <a:t>to </a:t>
            </a:r>
            <a:r>
              <a:rPr lang="en-US" sz="2400" dirty="0" smtClean="0">
                <a:solidFill>
                  <a:srgbClr val="FF0000"/>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a:t>
            </a:r>
            <a:r>
              <a:rPr lang="en-US" sz="2400" dirty="0" smtClean="0">
                <a:solidFill>
                  <a:schemeClr val="bg1"/>
                </a:solidFill>
                <a:latin typeface="+mj-lt"/>
              </a:rPr>
              <a:t>10,000</a:t>
            </a:r>
            <a:endParaRPr lang="en-US" sz="2400" dirty="0">
              <a:solidFill>
                <a:schemeClr val="bg1"/>
              </a:solidFill>
              <a:latin typeface="+mj-lt"/>
            </a:endParaRPr>
          </a:p>
          <a:p>
            <a:endParaRPr lang="en-US" sz="2400" dirty="0" smtClean="0">
              <a:solidFill>
                <a:schemeClr val="bg1"/>
              </a:solidFill>
              <a:latin typeface="+mj-lt"/>
            </a:endParaRPr>
          </a:p>
        </p:txBody>
      </p:sp>
      <p:sp>
        <p:nvSpPr>
          <p:cNvPr id="10" name="Oval 9"/>
          <p:cNvSpPr/>
          <p:nvPr/>
        </p:nvSpPr>
        <p:spPr>
          <a:xfrm>
            <a:off x="5128436" y="5790868"/>
            <a:ext cx="994932" cy="1067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783370" y="4723736"/>
            <a:ext cx="994932" cy="1067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624917" y="2158954"/>
            <a:ext cx="994932" cy="1067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173699" y="1331873"/>
            <a:ext cx="3899337" cy="369332"/>
          </a:xfrm>
          <a:prstGeom prst="rect">
            <a:avLst/>
          </a:prstGeom>
        </p:spPr>
        <p:txBody>
          <a:bodyPr wrap="none">
            <a:spAutoFit/>
          </a:bodyPr>
          <a:lstStyle/>
          <a:p>
            <a:r>
              <a:rPr lang="en-US" dirty="0">
                <a:solidFill>
                  <a:schemeClr val="bg1"/>
                </a:solidFill>
                <a:latin typeface="+mj-lt"/>
              </a:rPr>
              <a:t>c</a:t>
            </a:r>
            <a:r>
              <a:rPr lang="en-US" dirty="0" smtClean="0">
                <a:solidFill>
                  <a:schemeClr val="bg1"/>
                </a:solidFill>
                <a:latin typeface="+mj-lt"/>
              </a:rPr>
              <a:t>ommon winterberry, </a:t>
            </a:r>
            <a:r>
              <a:rPr lang="en-US" i="1" dirty="0" smtClean="0">
                <a:solidFill>
                  <a:schemeClr val="bg1"/>
                </a:solidFill>
                <a:latin typeface="+mj-lt"/>
              </a:rPr>
              <a:t>Ilex </a:t>
            </a:r>
            <a:r>
              <a:rPr lang="en-US" i="1" dirty="0" err="1">
                <a:solidFill>
                  <a:schemeClr val="bg1"/>
                </a:solidFill>
                <a:latin typeface="+mj-lt"/>
              </a:rPr>
              <a:t>verticillata</a:t>
            </a:r>
            <a:endParaRPr lang="en-US" i="1" dirty="0">
              <a:solidFill>
                <a:schemeClr val="bg1"/>
              </a:solidFill>
              <a:latin typeface="+mj-lt"/>
            </a:endParaRPr>
          </a:p>
        </p:txBody>
      </p:sp>
      <p:sp>
        <p:nvSpPr>
          <p:cNvPr id="14" name="TextBox 13"/>
          <p:cNvSpPr txBox="1"/>
          <p:nvPr/>
        </p:nvSpPr>
        <p:spPr>
          <a:xfrm rot="16200000">
            <a:off x="6566340" y="4529223"/>
            <a:ext cx="4288222" cy="369332"/>
          </a:xfrm>
          <a:prstGeom prst="rect">
            <a:avLst/>
          </a:prstGeom>
          <a:noFill/>
        </p:spPr>
        <p:txBody>
          <a:bodyPr wrap="square" rtlCol="0">
            <a:spAutoFit/>
          </a:bodyPr>
          <a:lstStyle/>
          <a:p>
            <a:r>
              <a:rPr lang="en-US" dirty="0" smtClean="0">
                <a:solidFill>
                  <a:schemeClr val="bg1"/>
                </a:solidFill>
                <a:latin typeface="+mj-lt"/>
              </a:rPr>
              <a:t>Photo: Ellen G Denny</a:t>
            </a:r>
            <a:endParaRPr lang="en-US" dirty="0">
              <a:solidFill>
                <a:schemeClr val="bg1"/>
              </a:solidFill>
              <a:latin typeface="+mj-lt"/>
            </a:endParaRPr>
          </a:p>
        </p:txBody>
      </p:sp>
      <p:sp>
        <p:nvSpPr>
          <p:cNvPr id="16" name="Oval 15"/>
          <p:cNvSpPr/>
          <p:nvPr/>
        </p:nvSpPr>
        <p:spPr>
          <a:xfrm>
            <a:off x="5662864" y="3646757"/>
            <a:ext cx="994932" cy="10671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42241408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3" name="Rectangle 2"/>
          <p:cNvSpPr/>
          <p:nvPr/>
        </p:nvSpPr>
        <p:spPr>
          <a:xfrm>
            <a:off x="82204" y="1342431"/>
            <a:ext cx="7548307" cy="4154984"/>
          </a:xfrm>
          <a:prstGeom prst="rect">
            <a:avLst/>
          </a:prstGeom>
        </p:spPr>
        <p:txBody>
          <a:bodyPr wrap="square">
            <a:spAutoFit/>
          </a:bodyPr>
          <a:lstStyle/>
          <a:p>
            <a:r>
              <a:rPr lang="en-US" sz="2400" dirty="0">
                <a:solidFill>
                  <a:schemeClr val="bg1"/>
                </a:solidFill>
                <a:latin typeface="+mj-lt"/>
              </a:rPr>
              <a:t>Like flowers, may also be clustered, </a:t>
            </a:r>
            <a:r>
              <a:rPr lang="en-US" sz="2400" dirty="0" smtClean="0">
                <a:solidFill>
                  <a:schemeClr val="bg1"/>
                </a:solidFill>
                <a:latin typeface="+mj-lt"/>
              </a:rPr>
              <a:t>e.g. in pods</a:t>
            </a:r>
            <a:endParaRPr lang="en-US" sz="2400" dirty="0">
              <a:solidFill>
                <a:schemeClr val="bg1"/>
              </a:solidFill>
              <a:latin typeface="+mj-lt"/>
            </a:endParaRPr>
          </a:p>
          <a:p>
            <a:r>
              <a:rPr lang="en-US" sz="2400" i="1" dirty="0" smtClean="0">
                <a:solidFill>
                  <a:schemeClr val="bg1"/>
                </a:solidFill>
                <a:latin typeface="+mj-lt"/>
              </a:rPr>
              <a:t>For</a:t>
            </a:r>
            <a:r>
              <a:rPr lang="en-US" sz="2400" i="1" dirty="0">
                <a:solidFill>
                  <a:schemeClr val="bg1"/>
                </a:solidFill>
                <a:latin typeface="+mj-lt"/>
              </a:rPr>
              <a:t> </a:t>
            </a:r>
            <a:r>
              <a:rPr lang="en-US" sz="2400" i="1" dirty="0" err="1">
                <a:solidFill>
                  <a:schemeClr val="bg1"/>
                </a:solidFill>
                <a:latin typeface="+mj-lt"/>
              </a:rPr>
              <a:t>Prosopis</a:t>
            </a:r>
            <a:r>
              <a:rPr lang="en-US" sz="2400" i="1" dirty="0">
                <a:solidFill>
                  <a:schemeClr val="bg1"/>
                </a:solidFill>
                <a:latin typeface="+mj-lt"/>
              </a:rPr>
              <a:t> </a:t>
            </a:r>
            <a:r>
              <a:rPr lang="en-US" sz="2400" i="1" dirty="0" err="1">
                <a:solidFill>
                  <a:schemeClr val="bg1"/>
                </a:solidFill>
                <a:latin typeface="+mj-lt"/>
              </a:rPr>
              <a:t>velutina</a:t>
            </a:r>
            <a:r>
              <a:rPr lang="en-US" sz="2400" i="1" dirty="0">
                <a:solidFill>
                  <a:schemeClr val="bg1"/>
                </a:solidFill>
                <a:latin typeface="+mj-lt"/>
              </a:rPr>
              <a:t>, the fruit is a pod that changes from green to tan, often mottled or flecked with </a:t>
            </a:r>
            <a:r>
              <a:rPr lang="en-US" sz="2400" i="1" dirty="0" smtClean="0">
                <a:solidFill>
                  <a:schemeClr val="bg1"/>
                </a:solidFill>
                <a:latin typeface="+mj-lt"/>
              </a:rPr>
              <a:t>maroon</a:t>
            </a:r>
            <a:endParaRPr lang="en-US" sz="2400" i="1" dirty="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9" name="TextBox 8"/>
          <p:cNvSpPr txBox="1"/>
          <p:nvPr/>
        </p:nvSpPr>
        <p:spPr>
          <a:xfrm rot="16200000">
            <a:off x="6566340" y="4529223"/>
            <a:ext cx="4288222" cy="369332"/>
          </a:xfrm>
          <a:prstGeom prst="rect">
            <a:avLst/>
          </a:prstGeom>
          <a:noFill/>
        </p:spPr>
        <p:txBody>
          <a:bodyPr wrap="square" rtlCol="0">
            <a:spAutoFit/>
          </a:bodyPr>
          <a:lstStyle/>
          <a:p>
            <a:r>
              <a:rPr lang="en-US" dirty="0" smtClean="0">
                <a:solidFill>
                  <a:schemeClr val="bg1"/>
                </a:solidFill>
                <a:latin typeface="+mj-lt"/>
              </a:rPr>
              <a:t>Photo: </a:t>
            </a:r>
            <a:r>
              <a:rPr lang="en-US" dirty="0">
                <a:solidFill>
                  <a:schemeClr val="bg1"/>
                </a:solidFill>
                <a:latin typeface="+mj-lt"/>
              </a:rPr>
              <a:t>Robert </a:t>
            </a:r>
            <a:r>
              <a:rPr lang="en-US" dirty="0" err="1" smtClean="0">
                <a:solidFill>
                  <a:schemeClr val="bg1"/>
                </a:solidFill>
                <a:latin typeface="+mj-lt"/>
              </a:rPr>
              <a:t>Sivinski</a:t>
            </a:r>
            <a:r>
              <a:rPr lang="en-US" dirty="0" smtClean="0">
                <a:solidFill>
                  <a:schemeClr val="bg1"/>
                </a:solidFill>
                <a:latin typeface="+mj-lt"/>
              </a:rPr>
              <a:t> </a:t>
            </a:r>
            <a:endParaRPr lang="en-US" dirty="0">
              <a:solidFill>
                <a:schemeClr val="bg1"/>
              </a:solidFill>
              <a:latin typeface="+mj-lt"/>
            </a:endParaRPr>
          </a:p>
        </p:txBody>
      </p:sp>
      <p:pic>
        <p:nvPicPr>
          <p:cNvPr id="10" name="Picture 4" descr="http://www.fourdir.com/1292.jpe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784820" y="2867114"/>
            <a:ext cx="5136343" cy="3693550"/>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4"/>
          <p:cNvSpPr txBox="1">
            <a:spLocks/>
          </p:cNvSpPr>
          <p:nvPr/>
        </p:nvSpPr>
        <p:spPr>
          <a:xfrm>
            <a:off x="82204" y="663546"/>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a:solidFill>
                  <a:srgbClr val="73B63B"/>
                </a:solidFill>
                <a:latin typeface="+mj-lt"/>
              </a:rPr>
              <a:t>How many fruits are present?</a:t>
            </a:r>
          </a:p>
        </p:txBody>
      </p:sp>
      <p:sp>
        <p:nvSpPr>
          <p:cNvPr id="2" name="Rectangle 1"/>
          <p:cNvSpPr/>
          <p:nvPr/>
        </p:nvSpPr>
        <p:spPr>
          <a:xfrm>
            <a:off x="3781867" y="6507373"/>
            <a:ext cx="3672800" cy="369332"/>
          </a:xfrm>
          <a:prstGeom prst="rect">
            <a:avLst/>
          </a:prstGeom>
        </p:spPr>
        <p:txBody>
          <a:bodyPr wrap="none">
            <a:spAutoFit/>
          </a:bodyPr>
          <a:lstStyle/>
          <a:p>
            <a:r>
              <a:rPr lang="en-US" dirty="0" smtClean="0">
                <a:solidFill>
                  <a:schemeClr val="bg1"/>
                </a:solidFill>
                <a:latin typeface="+mj-lt"/>
              </a:rPr>
              <a:t>velvet mesquite</a:t>
            </a:r>
            <a:r>
              <a:rPr lang="en-US" i="1" dirty="0" smtClean="0">
                <a:solidFill>
                  <a:schemeClr val="bg1"/>
                </a:solidFill>
                <a:latin typeface="+mj-lt"/>
              </a:rPr>
              <a:t>, </a:t>
            </a:r>
            <a:r>
              <a:rPr lang="en-US" i="1" dirty="0" err="1" smtClean="0">
                <a:solidFill>
                  <a:schemeClr val="bg1"/>
                </a:solidFill>
                <a:latin typeface="+mj-lt"/>
              </a:rPr>
              <a:t>Prosopis</a:t>
            </a:r>
            <a:r>
              <a:rPr lang="en-US" i="1" dirty="0" smtClean="0">
                <a:solidFill>
                  <a:schemeClr val="bg1"/>
                </a:solidFill>
                <a:latin typeface="+mj-lt"/>
              </a:rPr>
              <a:t> </a:t>
            </a:r>
            <a:r>
              <a:rPr lang="en-US" i="1" dirty="0" err="1">
                <a:solidFill>
                  <a:schemeClr val="bg1"/>
                </a:solidFill>
                <a:latin typeface="+mj-lt"/>
              </a:rPr>
              <a:t>velutina</a:t>
            </a:r>
            <a:endParaRPr lang="en-US" dirty="0">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13694744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127789" y="592262"/>
            <a:ext cx="6017139" cy="91475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How many --- are present?</a:t>
            </a:r>
            <a:endParaRPr sz="3200" i="1" dirty="0" smtClean="0">
              <a:solidFill>
                <a:srgbClr val="73B63B"/>
              </a:solidFill>
              <a:latin typeface="+mj-lt"/>
            </a:endParaRPr>
          </a:p>
        </p:txBody>
      </p:sp>
      <p:sp>
        <p:nvSpPr>
          <p:cNvPr id="15" name="Rectangle 14"/>
          <p:cNvSpPr/>
          <p:nvPr/>
        </p:nvSpPr>
        <p:spPr>
          <a:xfrm>
            <a:off x="2248158" y="3470139"/>
            <a:ext cx="3977555" cy="2308324"/>
          </a:xfrm>
          <a:prstGeom prst="rect">
            <a:avLst/>
          </a:prstGeom>
        </p:spPr>
        <p:txBody>
          <a:bodyPr wrap="square">
            <a:spAutoFit/>
          </a:bodyPr>
          <a:lstStyle/>
          <a:p>
            <a:pPr marL="912813" indent="-285750">
              <a:buFont typeface="Arial" panose="020B0604020202020204" pitchFamily="34" charset="0"/>
              <a:buChar char="•"/>
            </a:pPr>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pPr marL="912813" indent="-285750">
              <a:buFont typeface="Arial" panose="020B0604020202020204" pitchFamily="34" charset="0"/>
              <a:buChar char="•"/>
            </a:pPr>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pPr marL="912813" indent="-285750">
              <a:buFont typeface="Arial" panose="020B0604020202020204" pitchFamily="34" charset="0"/>
              <a:buChar char="•"/>
            </a:pPr>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pPr marL="912813" indent="-285750">
              <a:buFont typeface="Arial" panose="020B0604020202020204" pitchFamily="34" charset="0"/>
              <a:buChar char="•"/>
            </a:pPr>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pPr marL="912813" indent="-285750">
              <a:buFont typeface="Arial" panose="020B0604020202020204" pitchFamily="34" charset="0"/>
              <a:buChar char="•"/>
            </a:pPr>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pPr marL="912813" indent="-285750">
              <a:buFont typeface="Arial" panose="020B0604020202020204" pitchFamily="34" charset="0"/>
              <a:buChar char="•"/>
            </a:pPr>
            <a:r>
              <a:rPr lang="en-US" sz="2400" dirty="0" smtClean="0">
                <a:solidFill>
                  <a:schemeClr val="bg1"/>
                </a:solidFill>
                <a:latin typeface="+mj-lt"/>
              </a:rPr>
              <a:t>More </a:t>
            </a:r>
            <a:r>
              <a:rPr lang="en-US" sz="2400" dirty="0">
                <a:solidFill>
                  <a:schemeClr val="bg1"/>
                </a:solidFill>
                <a:latin typeface="+mj-lt"/>
              </a:rPr>
              <a:t>than 10,000</a:t>
            </a:r>
          </a:p>
        </p:txBody>
      </p:sp>
      <p:sp>
        <p:nvSpPr>
          <p:cNvPr id="4" name="TextBox 3"/>
          <p:cNvSpPr txBox="1"/>
          <p:nvPr/>
        </p:nvSpPr>
        <p:spPr>
          <a:xfrm>
            <a:off x="308373" y="1605248"/>
            <a:ext cx="7730001" cy="1569660"/>
          </a:xfrm>
          <a:prstGeom prst="rect">
            <a:avLst/>
          </a:prstGeom>
          <a:noFill/>
        </p:spPr>
        <p:txBody>
          <a:bodyPr wrap="none" rtlCol="0">
            <a:spAutoFit/>
          </a:bodyPr>
          <a:lstStyle/>
          <a:p>
            <a:r>
              <a:rPr lang="en-US" sz="2400" dirty="0" smtClean="0">
                <a:solidFill>
                  <a:schemeClr val="bg1"/>
                </a:solidFill>
                <a:latin typeface="+mj-lt"/>
              </a:rPr>
              <a:t>How many buds are breaking</a:t>
            </a:r>
          </a:p>
          <a:p>
            <a:r>
              <a:rPr lang="en-US" sz="2400" dirty="0" smtClean="0">
                <a:solidFill>
                  <a:schemeClr val="bg1"/>
                </a:solidFill>
                <a:latin typeface="+mj-lt"/>
              </a:rPr>
              <a:t>How many flowers or flower buds (or number of catkins)</a:t>
            </a:r>
          </a:p>
          <a:p>
            <a:r>
              <a:rPr lang="en-US" sz="2400" dirty="0" smtClean="0">
                <a:solidFill>
                  <a:schemeClr val="bg1"/>
                </a:solidFill>
                <a:latin typeface="+mj-lt"/>
              </a:rPr>
              <a:t>How many fruits</a:t>
            </a:r>
          </a:p>
          <a:p>
            <a:r>
              <a:rPr lang="en-US" sz="2400" dirty="0" smtClean="0">
                <a:solidFill>
                  <a:schemeClr val="bg1"/>
                </a:solidFill>
                <a:latin typeface="+mj-lt"/>
              </a:rPr>
              <a:t>How many ripe fruits recently dropped </a:t>
            </a:r>
            <a:endParaRPr lang="en-US" sz="2400" dirty="0">
              <a:solidFill>
                <a:schemeClr val="bg1"/>
              </a:solidFill>
              <a:latin typeface="+mj-lt"/>
            </a:endParaRPr>
          </a:p>
        </p:txBody>
      </p:sp>
      <p:pic>
        <p:nvPicPr>
          <p:cNvPr id="7" name="Picture 6"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8" name="Picture 7"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9"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237809198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3" name="Rectangle 2"/>
          <p:cNvSpPr/>
          <p:nvPr/>
        </p:nvSpPr>
        <p:spPr>
          <a:xfrm>
            <a:off x="114056" y="1564352"/>
            <a:ext cx="7548307" cy="3046988"/>
          </a:xfrm>
          <a:prstGeom prst="rect">
            <a:avLst/>
          </a:prstGeom>
        </p:spPr>
        <p:txBody>
          <a:bodyPr wrap="square">
            <a:spAutoFit/>
          </a:bodyPr>
          <a:lstStyle/>
          <a:p>
            <a:r>
              <a:rPr lang="en-US" sz="2400" dirty="0" smtClean="0">
                <a:solidFill>
                  <a:schemeClr val="bg1"/>
                </a:solidFill>
                <a:latin typeface="+mj-lt"/>
              </a:rPr>
              <a:t>How many fruits are present?</a:t>
            </a:r>
            <a:endParaRPr lang="en-US" sz="2400" i="1" dirty="0" smtClean="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9" name="TextBox 8"/>
          <p:cNvSpPr txBox="1"/>
          <p:nvPr/>
        </p:nvSpPr>
        <p:spPr>
          <a:xfrm rot="16200000">
            <a:off x="6566340" y="4529223"/>
            <a:ext cx="4288222" cy="369332"/>
          </a:xfrm>
          <a:prstGeom prst="rect">
            <a:avLst/>
          </a:prstGeom>
          <a:noFill/>
        </p:spPr>
        <p:txBody>
          <a:bodyPr wrap="square" rtlCol="0">
            <a:spAutoFit/>
          </a:bodyPr>
          <a:lstStyle/>
          <a:p>
            <a:r>
              <a:rPr lang="en-US" dirty="0" smtClean="0">
                <a:solidFill>
                  <a:schemeClr val="bg1"/>
                </a:solidFill>
                <a:latin typeface="+mj-lt"/>
              </a:rPr>
              <a:t>Photo: </a:t>
            </a:r>
            <a:r>
              <a:rPr lang="en-US" dirty="0">
                <a:solidFill>
                  <a:schemeClr val="bg1"/>
                </a:solidFill>
                <a:latin typeface="+mj-lt"/>
              </a:rPr>
              <a:t>Robert </a:t>
            </a:r>
            <a:r>
              <a:rPr lang="en-US" dirty="0" err="1" smtClean="0">
                <a:solidFill>
                  <a:schemeClr val="bg1"/>
                </a:solidFill>
                <a:latin typeface="+mj-lt"/>
              </a:rPr>
              <a:t>Sivinski</a:t>
            </a:r>
            <a:r>
              <a:rPr lang="en-US" dirty="0" smtClean="0">
                <a:solidFill>
                  <a:schemeClr val="bg1"/>
                </a:solidFill>
                <a:latin typeface="+mj-lt"/>
              </a:rPr>
              <a:t> </a:t>
            </a:r>
            <a:endParaRPr lang="en-US" dirty="0">
              <a:solidFill>
                <a:schemeClr val="bg1"/>
              </a:solidFill>
              <a:latin typeface="+mj-lt"/>
            </a:endParaRPr>
          </a:p>
        </p:txBody>
      </p:sp>
      <p:sp>
        <p:nvSpPr>
          <p:cNvPr id="8" name="Text Placeholder 4"/>
          <p:cNvSpPr txBox="1">
            <a:spLocks/>
          </p:cNvSpPr>
          <p:nvPr/>
        </p:nvSpPr>
        <p:spPr>
          <a:xfrm>
            <a:off x="0" y="76378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lang="en-US" sz="3200" dirty="0">
              <a:solidFill>
                <a:srgbClr val="73B63B"/>
              </a:solidFill>
              <a:latin typeface="+mj-lt"/>
            </a:endParaRPr>
          </a:p>
        </p:txBody>
      </p:sp>
      <p:pic>
        <p:nvPicPr>
          <p:cNvPr id="14" name="Picture 4" descr="http://www.fourdir.com/1292.jpe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784820" y="2867114"/>
            <a:ext cx="5136343" cy="369355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3781867" y="6507373"/>
            <a:ext cx="3672800" cy="369332"/>
          </a:xfrm>
          <a:prstGeom prst="rect">
            <a:avLst/>
          </a:prstGeom>
        </p:spPr>
        <p:txBody>
          <a:bodyPr wrap="none">
            <a:spAutoFit/>
          </a:bodyPr>
          <a:lstStyle/>
          <a:p>
            <a:r>
              <a:rPr lang="en-US" dirty="0" smtClean="0">
                <a:solidFill>
                  <a:schemeClr val="bg1"/>
                </a:solidFill>
                <a:latin typeface="+mj-lt"/>
              </a:rPr>
              <a:t>velvet mesquite</a:t>
            </a:r>
            <a:r>
              <a:rPr lang="en-US" i="1" dirty="0" smtClean="0">
                <a:solidFill>
                  <a:schemeClr val="bg1"/>
                </a:solidFill>
                <a:latin typeface="+mj-lt"/>
              </a:rPr>
              <a:t>, </a:t>
            </a:r>
            <a:r>
              <a:rPr lang="en-US" i="1" dirty="0" err="1" smtClean="0">
                <a:solidFill>
                  <a:schemeClr val="bg1"/>
                </a:solidFill>
                <a:latin typeface="+mj-lt"/>
              </a:rPr>
              <a:t>Prosopis</a:t>
            </a:r>
            <a:r>
              <a:rPr lang="en-US" i="1" dirty="0" smtClean="0">
                <a:solidFill>
                  <a:schemeClr val="bg1"/>
                </a:solidFill>
                <a:latin typeface="+mj-lt"/>
              </a:rPr>
              <a:t> </a:t>
            </a:r>
            <a:r>
              <a:rPr lang="en-US" i="1" dirty="0" err="1">
                <a:solidFill>
                  <a:schemeClr val="bg1"/>
                </a:solidFill>
                <a:latin typeface="+mj-lt"/>
              </a:rPr>
              <a:t>velutina</a:t>
            </a:r>
            <a:endParaRPr lang="en-US" dirty="0">
              <a:latin typeface="+mj-lt"/>
            </a:endParaRPr>
          </a:p>
        </p:txBody>
      </p:sp>
      <p:sp>
        <p:nvSpPr>
          <p:cNvPr id="10"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87039985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3" name="Rectangle 2"/>
          <p:cNvSpPr/>
          <p:nvPr/>
        </p:nvSpPr>
        <p:spPr>
          <a:xfrm>
            <a:off x="114056" y="1564352"/>
            <a:ext cx="7548307" cy="3046988"/>
          </a:xfrm>
          <a:prstGeom prst="rect">
            <a:avLst/>
          </a:prstGeom>
        </p:spPr>
        <p:txBody>
          <a:bodyPr wrap="square">
            <a:spAutoFit/>
          </a:bodyPr>
          <a:lstStyle/>
          <a:p>
            <a:r>
              <a:rPr lang="en-US" sz="2400" dirty="0" smtClean="0">
                <a:solidFill>
                  <a:schemeClr val="bg1"/>
                </a:solidFill>
                <a:latin typeface="+mj-lt"/>
              </a:rPr>
              <a:t>How many fruits are present?</a:t>
            </a:r>
            <a:endParaRPr lang="en-US" sz="2400" i="1" dirty="0" smtClean="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rgbClr val="FF0000"/>
                </a:solidFill>
                <a:latin typeface="+mj-lt"/>
              </a:rPr>
              <a:t>3 </a:t>
            </a:r>
            <a:r>
              <a:rPr lang="en-US" sz="2400" dirty="0">
                <a:solidFill>
                  <a:srgbClr val="FF0000"/>
                </a:solidFill>
                <a:latin typeface="+mj-lt"/>
              </a:rPr>
              <a:t>to </a:t>
            </a:r>
            <a:r>
              <a:rPr lang="en-US" sz="2400" dirty="0" smtClean="0">
                <a:solidFill>
                  <a:srgbClr val="FF0000"/>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9" name="TextBox 8"/>
          <p:cNvSpPr txBox="1"/>
          <p:nvPr/>
        </p:nvSpPr>
        <p:spPr>
          <a:xfrm rot="16200000">
            <a:off x="6566340" y="4529223"/>
            <a:ext cx="4288222" cy="369332"/>
          </a:xfrm>
          <a:prstGeom prst="rect">
            <a:avLst/>
          </a:prstGeom>
          <a:noFill/>
        </p:spPr>
        <p:txBody>
          <a:bodyPr wrap="square" rtlCol="0">
            <a:spAutoFit/>
          </a:bodyPr>
          <a:lstStyle/>
          <a:p>
            <a:r>
              <a:rPr lang="en-US" dirty="0" smtClean="0">
                <a:solidFill>
                  <a:schemeClr val="bg1"/>
                </a:solidFill>
                <a:latin typeface="+mj-lt"/>
              </a:rPr>
              <a:t>Photo: </a:t>
            </a:r>
            <a:r>
              <a:rPr lang="en-US" dirty="0">
                <a:solidFill>
                  <a:schemeClr val="bg1"/>
                </a:solidFill>
                <a:latin typeface="+mj-lt"/>
              </a:rPr>
              <a:t>Robert </a:t>
            </a:r>
            <a:r>
              <a:rPr lang="en-US" dirty="0" err="1" smtClean="0">
                <a:solidFill>
                  <a:schemeClr val="bg1"/>
                </a:solidFill>
                <a:latin typeface="+mj-lt"/>
              </a:rPr>
              <a:t>Sivinski</a:t>
            </a:r>
            <a:r>
              <a:rPr lang="en-US" dirty="0" smtClean="0">
                <a:solidFill>
                  <a:schemeClr val="bg1"/>
                </a:solidFill>
                <a:latin typeface="+mj-lt"/>
              </a:rPr>
              <a:t> </a:t>
            </a:r>
            <a:endParaRPr lang="en-US" dirty="0">
              <a:solidFill>
                <a:schemeClr val="bg1"/>
              </a:solidFill>
              <a:latin typeface="+mj-lt"/>
            </a:endParaRPr>
          </a:p>
        </p:txBody>
      </p:sp>
      <p:sp>
        <p:nvSpPr>
          <p:cNvPr id="8" name="Text Placeholder 4"/>
          <p:cNvSpPr txBox="1">
            <a:spLocks/>
          </p:cNvSpPr>
          <p:nvPr/>
        </p:nvSpPr>
        <p:spPr>
          <a:xfrm>
            <a:off x="0" y="76378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lang="en-US" sz="3200" dirty="0">
              <a:solidFill>
                <a:srgbClr val="73B63B"/>
              </a:solidFill>
              <a:latin typeface="+mj-lt"/>
            </a:endParaRPr>
          </a:p>
        </p:txBody>
      </p:sp>
      <p:pic>
        <p:nvPicPr>
          <p:cNvPr id="12" name="Picture 4" descr="http://www.fourdir.com/1292.jpe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784820" y="2867114"/>
            <a:ext cx="5136343" cy="369355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3781867" y="6507373"/>
            <a:ext cx="3672800" cy="369332"/>
          </a:xfrm>
          <a:prstGeom prst="rect">
            <a:avLst/>
          </a:prstGeom>
        </p:spPr>
        <p:txBody>
          <a:bodyPr wrap="none">
            <a:spAutoFit/>
          </a:bodyPr>
          <a:lstStyle/>
          <a:p>
            <a:r>
              <a:rPr lang="en-US" dirty="0" smtClean="0">
                <a:solidFill>
                  <a:schemeClr val="bg1"/>
                </a:solidFill>
                <a:latin typeface="+mj-lt"/>
              </a:rPr>
              <a:t>velvet mesquite</a:t>
            </a:r>
            <a:r>
              <a:rPr lang="en-US" i="1" dirty="0" smtClean="0">
                <a:solidFill>
                  <a:schemeClr val="bg1"/>
                </a:solidFill>
                <a:latin typeface="+mj-lt"/>
              </a:rPr>
              <a:t>, </a:t>
            </a:r>
            <a:r>
              <a:rPr lang="en-US" i="1" dirty="0" err="1" smtClean="0">
                <a:solidFill>
                  <a:schemeClr val="bg1"/>
                </a:solidFill>
                <a:latin typeface="+mj-lt"/>
              </a:rPr>
              <a:t>Prosopis</a:t>
            </a:r>
            <a:r>
              <a:rPr lang="en-US" i="1" dirty="0" smtClean="0">
                <a:solidFill>
                  <a:schemeClr val="bg1"/>
                </a:solidFill>
                <a:latin typeface="+mj-lt"/>
              </a:rPr>
              <a:t> </a:t>
            </a:r>
            <a:r>
              <a:rPr lang="en-US" i="1" dirty="0" err="1">
                <a:solidFill>
                  <a:schemeClr val="bg1"/>
                </a:solidFill>
                <a:latin typeface="+mj-lt"/>
              </a:rPr>
              <a:t>velutina</a:t>
            </a:r>
            <a:endParaRPr lang="en-US" dirty="0">
              <a:latin typeface="+mj-lt"/>
            </a:endParaRPr>
          </a:p>
        </p:txBody>
      </p:sp>
      <p:sp>
        <p:nvSpPr>
          <p:cNvPr id="10"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332078226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txBox="1">
            <a:spLocks/>
          </p:cNvSpPr>
          <p:nvPr/>
        </p:nvSpPr>
        <p:spPr>
          <a:xfrm>
            <a:off x="108419" y="771437"/>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Recent fruit drop</a:t>
            </a:r>
            <a:endParaRPr sz="3200" i="1" dirty="0" smtClean="0">
              <a:solidFill>
                <a:srgbClr val="73B63B"/>
              </a:solidFill>
              <a:latin typeface="+mj-lt"/>
            </a:endParaRPr>
          </a:p>
        </p:txBody>
      </p:sp>
      <p:pic>
        <p:nvPicPr>
          <p:cNvPr id="4100" name="Picture 4" descr="http://freshpickedwhimsy.typepad.com/.a/6a00e5503379c6883401539224b6c6970b-pi"/>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8754" y="3488253"/>
            <a:ext cx="4086206" cy="306465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454960" y="3510292"/>
            <a:ext cx="3944761" cy="3170099"/>
          </a:xfrm>
          <a:prstGeom prst="rect">
            <a:avLst/>
          </a:prstGeom>
          <a:noFill/>
        </p:spPr>
        <p:txBody>
          <a:bodyPr wrap="square" rtlCol="0">
            <a:spAutoFit/>
          </a:bodyPr>
          <a:lstStyle/>
          <a:p>
            <a:pPr marL="342900" indent="-342900">
              <a:buFont typeface="Wingdings" panose="05000000000000000000" pitchFamily="2" charset="2"/>
              <a:buChar char="Ø"/>
            </a:pPr>
            <a:r>
              <a:rPr lang="en-US" sz="2000" b="1" dirty="0" smtClean="0">
                <a:solidFill>
                  <a:schemeClr val="bg1"/>
                </a:solidFill>
                <a:latin typeface="+mj-lt"/>
              </a:rPr>
              <a:t>Yes,  i</a:t>
            </a:r>
            <a:r>
              <a:rPr lang="en-US" sz="2000" dirty="0" smtClean="0">
                <a:solidFill>
                  <a:schemeClr val="bg1"/>
                </a:solidFill>
                <a:latin typeface="+mj-lt"/>
              </a:rPr>
              <a:t>f a lot of unripe fruit from your last visit appears to have ripened and fallen.</a:t>
            </a:r>
          </a:p>
          <a:p>
            <a:pPr marL="342900" indent="-342900">
              <a:buFont typeface="Wingdings" panose="05000000000000000000" pitchFamily="2" charset="2"/>
              <a:buChar char="Ø"/>
            </a:pPr>
            <a:endParaRPr lang="en-US" sz="2000" dirty="0">
              <a:solidFill>
                <a:schemeClr val="bg1"/>
              </a:solidFill>
              <a:latin typeface="+mj-lt"/>
            </a:endParaRPr>
          </a:p>
          <a:p>
            <a:pPr marL="342900" indent="-342900">
              <a:buFont typeface="Wingdings" panose="05000000000000000000" pitchFamily="2" charset="2"/>
              <a:buChar char="Ø"/>
            </a:pPr>
            <a:r>
              <a:rPr lang="en-US" sz="2000" b="1" dirty="0" smtClean="0">
                <a:solidFill>
                  <a:schemeClr val="bg1"/>
                </a:solidFill>
                <a:latin typeface="+mj-lt"/>
              </a:rPr>
              <a:t>Yes</a:t>
            </a:r>
            <a:r>
              <a:rPr lang="en-US" sz="2000" dirty="0" smtClean="0">
                <a:solidFill>
                  <a:schemeClr val="bg1"/>
                </a:solidFill>
                <a:latin typeface="+mj-lt"/>
              </a:rPr>
              <a:t>, if a storm seems to have brought a lot of ripe or almost ripe fruit down</a:t>
            </a:r>
          </a:p>
          <a:p>
            <a:pPr marL="342900" indent="-342900">
              <a:buFont typeface="Wingdings" panose="05000000000000000000" pitchFamily="2" charset="2"/>
              <a:buChar char="Ø"/>
            </a:pPr>
            <a:endParaRPr lang="en-US" sz="2000" dirty="0">
              <a:solidFill>
                <a:schemeClr val="bg1"/>
              </a:solidFill>
              <a:latin typeface="+mj-lt"/>
            </a:endParaRPr>
          </a:p>
          <a:p>
            <a:pPr marL="342900" indent="-342900">
              <a:buFont typeface="Wingdings" panose="05000000000000000000" pitchFamily="2" charset="2"/>
              <a:buChar char="Ø"/>
            </a:pPr>
            <a:r>
              <a:rPr lang="en-US" sz="2000" b="1" dirty="0" smtClean="0">
                <a:solidFill>
                  <a:schemeClr val="bg1"/>
                </a:solidFill>
                <a:latin typeface="+mj-lt"/>
              </a:rPr>
              <a:t>?</a:t>
            </a:r>
            <a:r>
              <a:rPr lang="en-US" sz="2000" dirty="0" smtClean="0">
                <a:solidFill>
                  <a:schemeClr val="bg1"/>
                </a:solidFill>
                <a:latin typeface="+mj-lt"/>
              </a:rPr>
              <a:t>, if you cannot determine if the fruit is old or recent.</a:t>
            </a:r>
            <a:endParaRPr lang="en-US" sz="2000" dirty="0">
              <a:solidFill>
                <a:schemeClr val="bg1"/>
              </a:solidFill>
              <a:latin typeface="+mj-lt"/>
            </a:endParaRPr>
          </a:p>
        </p:txBody>
      </p:sp>
      <p:sp>
        <p:nvSpPr>
          <p:cNvPr id="6" name="TextBox 5"/>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Matt Oden</a:t>
            </a:r>
            <a:endParaRPr lang="en-US" dirty="0">
              <a:solidFill>
                <a:schemeClr val="bg1"/>
              </a:solidFill>
              <a:latin typeface="+mj-lt"/>
            </a:endParaRPr>
          </a:p>
        </p:txBody>
      </p:sp>
      <p:sp>
        <p:nvSpPr>
          <p:cNvPr id="2" name="Rectangle 1"/>
          <p:cNvSpPr/>
          <p:nvPr/>
        </p:nvSpPr>
        <p:spPr>
          <a:xfrm>
            <a:off x="108419" y="1609637"/>
            <a:ext cx="8172419" cy="1631216"/>
          </a:xfrm>
          <a:prstGeom prst="rect">
            <a:avLst/>
          </a:prstGeom>
          <a:ln>
            <a:solidFill>
              <a:schemeClr val="bg1"/>
            </a:solidFill>
          </a:ln>
        </p:spPr>
        <p:txBody>
          <a:bodyPr wrap="square">
            <a:spAutoFit/>
          </a:bodyPr>
          <a:lstStyle/>
          <a:p>
            <a:r>
              <a:rPr lang="en-US" sz="2000" dirty="0" smtClean="0">
                <a:solidFill>
                  <a:schemeClr val="bg1"/>
                </a:solidFill>
                <a:latin typeface="+mj-lt"/>
              </a:rPr>
              <a:t>One </a:t>
            </a:r>
            <a:r>
              <a:rPr lang="en-US" sz="2000" dirty="0">
                <a:solidFill>
                  <a:schemeClr val="bg1"/>
                </a:solidFill>
                <a:latin typeface="+mj-lt"/>
              </a:rPr>
              <a:t>or more mature fruits or seeds have dropped or been removed from the plant </a:t>
            </a:r>
            <a:r>
              <a:rPr lang="en-US" sz="2000" b="1" dirty="0">
                <a:solidFill>
                  <a:srgbClr val="73B63B"/>
                </a:solidFill>
                <a:latin typeface="+mj-lt"/>
              </a:rPr>
              <a:t>since your last visit</a:t>
            </a:r>
            <a:r>
              <a:rPr lang="en-US" sz="2000" dirty="0">
                <a:solidFill>
                  <a:schemeClr val="bg1"/>
                </a:solidFill>
                <a:latin typeface="+mj-lt"/>
              </a:rPr>
              <a:t>. Do not include obviously immature fruits that have dropped before ripening, such as in a heavy rain or wind, or empty fruits that had long ago dropped all of their seeds but remained on the plant.</a:t>
            </a:r>
          </a:p>
        </p:txBody>
      </p:sp>
      <p:pic>
        <p:nvPicPr>
          <p:cNvPr id="7" name="Picture 6"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0" name="Rectangle 9"/>
          <p:cNvSpPr/>
          <p:nvPr/>
        </p:nvSpPr>
        <p:spPr>
          <a:xfrm>
            <a:off x="462188" y="6495725"/>
            <a:ext cx="2954655" cy="369332"/>
          </a:xfrm>
          <a:prstGeom prst="rect">
            <a:avLst/>
          </a:prstGeom>
        </p:spPr>
        <p:txBody>
          <a:bodyPr wrap="none">
            <a:spAutoFit/>
          </a:bodyPr>
          <a:lstStyle/>
          <a:p>
            <a:r>
              <a:rPr lang="en-US" dirty="0" smtClean="0">
                <a:solidFill>
                  <a:schemeClr val="bg1"/>
                </a:solidFill>
                <a:latin typeface="+mj-lt"/>
              </a:rPr>
              <a:t>black walnut, </a:t>
            </a:r>
            <a:r>
              <a:rPr lang="en-US" i="1" dirty="0" err="1" smtClean="0">
                <a:solidFill>
                  <a:schemeClr val="bg1"/>
                </a:solidFill>
                <a:latin typeface="+mj-lt"/>
              </a:rPr>
              <a:t>Juglans</a:t>
            </a:r>
            <a:r>
              <a:rPr lang="en-US" i="1" dirty="0" smtClean="0">
                <a:solidFill>
                  <a:schemeClr val="bg1"/>
                </a:solidFill>
                <a:latin typeface="+mj-lt"/>
              </a:rPr>
              <a:t> </a:t>
            </a:r>
            <a:r>
              <a:rPr lang="en-US" i="1" dirty="0" err="1" smtClean="0">
                <a:solidFill>
                  <a:schemeClr val="bg1"/>
                </a:solidFill>
                <a:latin typeface="+mj-lt"/>
              </a:rPr>
              <a:t>nigra</a:t>
            </a:r>
            <a:endParaRPr lang="en-US" i="1" dirty="0">
              <a:solidFill>
                <a:schemeClr val="bg1"/>
              </a:solidFill>
              <a:latin typeface="+mj-lt"/>
            </a:endParaRPr>
          </a:p>
        </p:txBody>
      </p:sp>
    </p:spTree>
    <p:extLst>
      <p:ext uri="{BB962C8B-B14F-4D97-AF65-F5344CB8AC3E}">
        <p14:creationId xmlns:p14="http://schemas.microsoft.com/office/powerpoint/2010/main" val="65557317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descr="http://freshpickedwhimsy.typepad.com/.a/6a00e5503379c6883401539224b6c6970b-pi"/>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13141" y="2338603"/>
            <a:ext cx="5169940" cy="38774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4" y="1282105"/>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a:solidFill>
                  <a:srgbClr val="73B63B"/>
                </a:solidFill>
                <a:latin typeface="+mj-lt"/>
              </a:rPr>
              <a:t>How many mature fruits have dropped seeds or have completely dropped or been removed from the plant since your last visit?</a:t>
            </a:r>
          </a:p>
        </p:txBody>
      </p:sp>
      <p:sp>
        <p:nvSpPr>
          <p:cNvPr id="3" name="Rectangle 2"/>
          <p:cNvSpPr/>
          <p:nvPr/>
        </p:nvSpPr>
        <p:spPr>
          <a:xfrm>
            <a:off x="233915" y="2493314"/>
            <a:ext cx="4572000" cy="2677656"/>
          </a:xfrm>
          <a:prstGeom prst="rect">
            <a:avLst/>
          </a:prstGeom>
        </p:spPr>
        <p:txBody>
          <a:bodyPr>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9" name="Rectangle 8"/>
          <p:cNvSpPr/>
          <p:nvPr/>
        </p:nvSpPr>
        <p:spPr>
          <a:xfrm>
            <a:off x="3920783" y="6126393"/>
            <a:ext cx="2954655" cy="369332"/>
          </a:xfrm>
          <a:prstGeom prst="rect">
            <a:avLst/>
          </a:prstGeom>
        </p:spPr>
        <p:txBody>
          <a:bodyPr wrap="none">
            <a:spAutoFit/>
          </a:bodyPr>
          <a:lstStyle/>
          <a:p>
            <a:r>
              <a:rPr lang="en-US" dirty="0" smtClean="0">
                <a:solidFill>
                  <a:schemeClr val="bg1"/>
                </a:solidFill>
                <a:latin typeface="+mj-lt"/>
              </a:rPr>
              <a:t>black walnut, </a:t>
            </a:r>
            <a:r>
              <a:rPr lang="en-US" i="1" dirty="0" err="1" smtClean="0">
                <a:solidFill>
                  <a:schemeClr val="bg1"/>
                </a:solidFill>
                <a:latin typeface="+mj-lt"/>
              </a:rPr>
              <a:t>Juglans</a:t>
            </a:r>
            <a:r>
              <a:rPr lang="en-US" i="1" dirty="0" smtClean="0">
                <a:solidFill>
                  <a:schemeClr val="bg1"/>
                </a:solidFill>
                <a:latin typeface="+mj-lt"/>
              </a:rPr>
              <a:t> </a:t>
            </a:r>
            <a:r>
              <a:rPr lang="en-US" i="1" dirty="0" err="1" smtClean="0">
                <a:solidFill>
                  <a:schemeClr val="bg1"/>
                </a:solidFill>
                <a:latin typeface="+mj-lt"/>
              </a:rPr>
              <a:t>nigra</a:t>
            </a:r>
            <a:endParaRPr lang="en-US" i="1" dirty="0">
              <a:solidFill>
                <a:schemeClr val="bg1"/>
              </a:solidFill>
              <a:latin typeface="+mj-lt"/>
            </a:endParaRPr>
          </a:p>
        </p:txBody>
      </p:sp>
      <p:sp>
        <p:nvSpPr>
          <p:cNvPr id="10" name="TextBox 9"/>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Matt Oden</a:t>
            </a:r>
            <a:endParaRPr lang="en-US" dirty="0">
              <a:solidFill>
                <a:schemeClr val="bg1"/>
              </a:solidFill>
              <a:latin typeface="+mj-lt"/>
            </a:endParaRPr>
          </a:p>
        </p:txBody>
      </p:sp>
    </p:spTree>
    <p:extLst>
      <p:ext uri="{BB962C8B-B14F-4D97-AF65-F5344CB8AC3E}">
        <p14:creationId xmlns:p14="http://schemas.microsoft.com/office/powerpoint/2010/main" val="139762344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descr="http://freshpickedwhimsy.typepad.com/.a/6a00e5503379c6883401539224b6c6970b-pi"/>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13141" y="2338603"/>
            <a:ext cx="5169940" cy="38774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4" y="1282105"/>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a:solidFill>
                  <a:srgbClr val="73B63B"/>
                </a:solidFill>
                <a:latin typeface="+mj-lt"/>
              </a:rPr>
              <a:t>How many mature fruits have dropped seeds or have completely dropped or been removed from the plant since your last visit?</a:t>
            </a:r>
          </a:p>
        </p:txBody>
      </p:sp>
      <p:sp>
        <p:nvSpPr>
          <p:cNvPr id="3" name="Rectangle 2"/>
          <p:cNvSpPr/>
          <p:nvPr/>
        </p:nvSpPr>
        <p:spPr>
          <a:xfrm>
            <a:off x="233915" y="2493314"/>
            <a:ext cx="4572000" cy="2677656"/>
          </a:xfrm>
          <a:prstGeom prst="rect">
            <a:avLst/>
          </a:prstGeom>
        </p:spPr>
        <p:txBody>
          <a:bodyPr>
            <a:spAutoFit/>
          </a:bodyPr>
          <a:lstStyle/>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rgbClr val="FF0000"/>
                </a:solidFill>
                <a:latin typeface="+mj-lt"/>
              </a:rPr>
              <a:t>11 </a:t>
            </a:r>
            <a:r>
              <a:rPr lang="en-US" sz="2400" dirty="0">
                <a:solidFill>
                  <a:srgbClr val="FF0000"/>
                </a:solidFill>
                <a:latin typeface="+mj-lt"/>
              </a:rPr>
              <a:t>to </a:t>
            </a:r>
            <a:r>
              <a:rPr lang="en-US" sz="2400" dirty="0" smtClean="0">
                <a:solidFill>
                  <a:srgbClr val="FF0000"/>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9" name="Rectangle 8"/>
          <p:cNvSpPr/>
          <p:nvPr/>
        </p:nvSpPr>
        <p:spPr>
          <a:xfrm>
            <a:off x="3920783" y="6126393"/>
            <a:ext cx="2954655" cy="369332"/>
          </a:xfrm>
          <a:prstGeom prst="rect">
            <a:avLst/>
          </a:prstGeom>
        </p:spPr>
        <p:txBody>
          <a:bodyPr wrap="none">
            <a:spAutoFit/>
          </a:bodyPr>
          <a:lstStyle/>
          <a:p>
            <a:r>
              <a:rPr lang="en-US" dirty="0" smtClean="0">
                <a:solidFill>
                  <a:schemeClr val="bg1"/>
                </a:solidFill>
                <a:latin typeface="+mj-lt"/>
              </a:rPr>
              <a:t>black walnut, </a:t>
            </a:r>
            <a:r>
              <a:rPr lang="en-US" i="1" dirty="0" err="1" smtClean="0">
                <a:solidFill>
                  <a:schemeClr val="bg1"/>
                </a:solidFill>
                <a:latin typeface="+mj-lt"/>
              </a:rPr>
              <a:t>Juglans</a:t>
            </a:r>
            <a:r>
              <a:rPr lang="en-US" i="1" dirty="0" smtClean="0">
                <a:solidFill>
                  <a:schemeClr val="bg1"/>
                </a:solidFill>
                <a:latin typeface="+mj-lt"/>
              </a:rPr>
              <a:t> </a:t>
            </a:r>
            <a:r>
              <a:rPr lang="en-US" i="1" dirty="0" err="1" smtClean="0">
                <a:solidFill>
                  <a:schemeClr val="bg1"/>
                </a:solidFill>
                <a:latin typeface="+mj-lt"/>
              </a:rPr>
              <a:t>nigra</a:t>
            </a:r>
            <a:endParaRPr lang="en-US" i="1" dirty="0">
              <a:solidFill>
                <a:schemeClr val="bg1"/>
              </a:solidFill>
              <a:latin typeface="+mj-lt"/>
            </a:endParaRPr>
          </a:p>
        </p:txBody>
      </p:sp>
      <p:sp>
        <p:nvSpPr>
          <p:cNvPr id="10" name="TextBox 9"/>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 Matt Oden</a:t>
            </a:r>
            <a:endParaRPr lang="en-US" dirty="0">
              <a:solidFill>
                <a:schemeClr val="bg1"/>
              </a:solidFill>
              <a:latin typeface="+mj-lt"/>
            </a:endParaRPr>
          </a:p>
        </p:txBody>
      </p:sp>
      <p:sp>
        <p:nvSpPr>
          <p:cNvPr id="11"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2277276526"/>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Erin\Documents\Education and Trainings\Memory Card Game\Tucson Version\Creosote and Saguaro Cards.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519915" y="3029518"/>
            <a:ext cx="5667233" cy="33417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3" y="67355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lang="en-US" sz="3200" dirty="0">
              <a:solidFill>
                <a:srgbClr val="73B63B"/>
              </a:solidFill>
              <a:latin typeface="+mj-lt"/>
            </a:endParaRPr>
          </a:p>
        </p:txBody>
      </p:sp>
      <p:sp>
        <p:nvSpPr>
          <p:cNvPr id="3" name="Rectangle 2"/>
          <p:cNvSpPr/>
          <p:nvPr/>
        </p:nvSpPr>
        <p:spPr>
          <a:xfrm>
            <a:off x="82203" y="1563148"/>
            <a:ext cx="6019051" cy="4154984"/>
          </a:xfrm>
          <a:prstGeom prst="rect">
            <a:avLst/>
          </a:prstGeom>
        </p:spPr>
        <p:txBody>
          <a:bodyPr wrap="square">
            <a:spAutoFit/>
          </a:bodyPr>
          <a:lstStyle/>
          <a:p>
            <a:r>
              <a:rPr lang="en-US" sz="2400" dirty="0">
                <a:solidFill>
                  <a:schemeClr val="bg1"/>
                </a:solidFill>
                <a:latin typeface="+mj-lt"/>
              </a:rPr>
              <a:t>How many mature fruits have dropped seeds or have completely dropped or been removed from the plant since your last visit?</a:t>
            </a: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9" name="TextBox 8"/>
          <p:cNvSpPr txBox="1"/>
          <p:nvPr/>
        </p:nvSpPr>
        <p:spPr>
          <a:xfrm rot="16200000">
            <a:off x="6195853" y="4020234"/>
            <a:ext cx="5029201" cy="646331"/>
          </a:xfrm>
          <a:prstGeom prst="rect">
            <a:avLst/>
          </a:prstGeom>
          <a:noFill/>
        </p:spPr>
        <p:txBody>
          <a:bodyPr wrap="square" rtlCol="0">
            <a:spAutoFit/>
          </a:bodyPr>
          <a:lstStyle/>
          <a:p>
            <a:r>
              <a:rPr lang="en-US" dirty="0" smtClean="0">
                <a:solidFill>
                  <a:schemeClr val="bg1"/>
                </a:solidFill>
                <a:latin typeface="+mj-lt"/>
              </a:rPr>
              <a:t>Photos: Brian Haggerty</a:t>
            </a:r>
            <a:r>
              <a:rPr lang="en-US" dirty="0">
                <a:solidFill>
                  <a:schemeClr val="bg1"/>
                </a:solidFill>
                <a:latin typeface="+mj-lt"/>
              </a:rPr>
              <a:t>, Matt </a:t>
            </a:r>
            <a:r>
              <a:rPr lang="en-US" dirty="0" smtClean="0">
                <a:solidFill>
                  <a:schemeClr val="bg1"/>
                </a:solidFill>
                <a:latin typeface="+mj-lt"/>
              </a:rPr>
              <a:t>Harding, California Phenology Project</a:t>
            </a:r>
            <a:endParaRPr lang="en-US" dirty="0">
              <a:solidFill>
                <a:schemeClr val="bg1"/>
              </a:solidFill>
              <a:latin typeface="+mj-lt"/>
            </a:endParaRPr>
          </a:p>
        </p:txBody>
      </p:sp>
      <p:pic>
        <p:nvPicPr>
          <p:cNvPr id="4098" name="Picture 2"/>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5987615" y="1405025"/>
            <a:ext cx="2028776" cy="1164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919731" y="6354359"/>
            <a:ext cx="3506088" cy="369332"/>
          </a:xfrm>
          <a:prstGeom prst="rect">
            <a:avLst/>
          </a:prstGeom>
          <a:noFill/>
        </p:spPr>
        <p:txBody>
          <a:bodyPr wrap="none" rtlCol="0">
            <a:spAutoFit/>
          </a:bodyPr>
          <a:lstStyle/>
          <a:p>
            <a:r>
              <a:rPr lang="en-US" dirty="0" smtClean="0">
                <a:solidFill>
                  <a:schemeClr val="bg1"/>
                </a:solidFill>
                <a:latin typeface="+mj-lt"/>
              </a:rPr>
              <a:t>Creosote bush, </a:t>
            </a:r>
            <a:r>
              <a:rPr lang="en-US" i="1" dirty="0" err="1">
                <a:solidFill>
                  <a:schemeClr val="bg1"/>
                </a:solidFill>
                <a:latin typeface="+mj-lt"/>
              </a:rPr>
              <a:t>Larrea</a:t>
            </a:r>
            <a:r>
              <a:rPr lang="en-US" i="1" dirty="0">
                <a:solidFill>
                  <a:schemeClr val="bg1"/>
                </a:solidFill>
                <a:latin typeface="+mj-lt"/>
              </a:rPr>
              <a:t> </a:t>
            </a:r>
            <a:r>
              <a:rPr lang="en-US" i="1" dirty="0" err="1" smtClean="0">
                <a:solidFill>
                  <a:schemeClr val="bg1"/>
                </a:solidFill>
                <a:latin typeface="+mj-lt"/>
              </a:rPr>
              <a:t>tridentata</a:t>
            </a:r>
            <a:endParaRPr lang="en-US" i="1" dirty="0">
              <a:solidFill>
                <a:schemeClr val="bg1"/>
              </a:solidFill>
              <a:latin typeface="+mj-lt"/>
            </a:endParaRPr>
          </a:p>
        </p:txBody>
      </p:sp>
      <p:sp>
        <p:nvSpPr>
          <p:cNvPr id="12"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3879201731"/>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Erin\Documents\Education and Trainings\Memory Card Game\Tucson Version\Creosote and Saguaro Cards.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519915" y="3029518"/>
            <a:ext cx="5667233" cy="33417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3" y="67355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lang="en-US" sz="3200" dirty="0">
              <a:solidFill>
                <a:srgbClr val="73B63B"/>
              </a:solidFill>
              <a:latin typeface="+mj-lt"/>
            </a:endParaRPr>
          </a:p>
        </p:txBody>
      </p:sp>
      <p:sp>
        <p:nvSpPr>
          <p:cNvPr id="3" name="Rectangle 2"/>
          <p:cNvSpPr/>
          <p:nvPr/>
        </p:nvSpPr>
        <p:spPr>
          <a:xfrm>
            <a:off x="82203" y="1563148"/>
            <a:ext cx="6019051" cy="4154984"/>
          </a:xfrm>
          <a:prstGeom prst="rect">
            <a:avLst/>
          </a:prstGeom>
        </p:spPr>
        <p:txBody>
          <a:bodyPr wrap="square">
            <a:spAutoFit/>
          </a:bodyPr>
          <a:lstStyle/>
          <a:p>
            <a:r>
              <a:rPr lang="en-US" sz="2400" dirty="0">
                <a:solidFill>
                  <a:schemeClr val="bg1"/>
                </a:solidFill>
                <a:latin typeface="+mj-lt"/>
              </a:rPr>
              <a:t>How many mature fruits have dropped seeds or have completely dropped or been removed from the plant since your last visit?</a:t>
            </a: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rgbClr val="FF0000"/>
                </a:solidFill>
                <a:latin typeface="+mj-lt"/>
              </a:rPr>
              <a:t>11 </a:t>
            </a:r>
            <a:r>
              <a:rPr lang="en-US" sz="2400" dirty="0">
                <a:solidFill>
                  <a:srgbClr val="FF0000"/>
                </a:solidFill>
                <a:latin typeface="+mj-lt"/>
              </a:rPr>
              <a:t>to </a:t>
            </a:r>
            <a:r>
              <a:rPr lang="en-US" sz="2400" dirty="0" smtClean="0">
                <a:solidFill>
                  <a:srgbClr val="FF0000"/>
                </a:solidFill>
                <a:latin typeface="+mj-lt"/>
              </a:rPr>
              <a:t>100</a:t>
            </a:r>
          </a:p>
          <a:p>
            <a:r>
              <a:rPr lang="en-US" sz="2400" dirty="0" smtClean="0">
                <a:solidFill>
                  <a:srgbClr val="FF0000"/>
                </a:solidFill>
                <a:latin typeface="+mj-lt"/>
              </a:rPr>
              <a:t>101 </a:t>
            </a:r>
            <a:r>
              <a:rPr lang="en-US" sz="2400" dirty="0">
                <a:solidFill>
                  <a:srgbClr val="FF0000"/>
                </a:solidFill>
                <a:latin typeface="+mj-lt"/>
              </a:rPr>
              <a:t>to </a:t>
            </a:r>
            <a:r>
              <a:rPr lang="en-US" sz="2400" dirty="0" smtClean="0">
                <a:solidFill>
                  <a:srgbClr val="FF0000"/>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9" name="TextBox 8"/>
          <p:cNvSpPr txBox="1"/>
          <p:nvPr/>
        </p:nvSpPr>
        <p:spPr>
          <a:xfrm rot="16200000">
            <a:off x="6566340" y="4529223"/>
            <a:ext cx="4288222" cy="369332"/>
          </a:xfrm>
          <a:prstGeom prst="rect">
            <a:avLst/>
          </a:prstGeom>
          <a:noFill/>
        </p:spPr>
        <p:txBody>
          <a:bodyPr wrap="square" rtlCol="0">
            <a:spAutoFit/>
          </a:bodyPr>
          <a:lstStyle/>
          <a:p>
            <a:r>
              <a:rPr lang="en-US" dirty="0" smtClean="0">
                <a:solidFill>
                  <a:schemeClr val="bg1"/>
                </a:solidFill>
                <a:latin typeface="+mj-lt"/>
              </a:rPr>
              <a:t>Photos: California Phenology Project</a:t>
            </a:r>
            <a:endParaRPr lang="en-US" dirty="0">
              <a:solidFill>
                <a:schemeClr val="bg1"/>
              </a:solidFill>
              <a:latin typeface="+mj-lt"/>
            </a:endParaRPr>
          </a:p>
        </p:txBody>
      </p:sp>
      <p:sp>
        <p:nvSpPr>
          <p:cNvPr id="10" name="TextBox 9"/>
          <p:cNvSpPr txBox="1"/>
          <p:nvPr/>
        </p:nvSpPr>
        <p:spPr>
          <a:xfrm>
            <a:off x="3919731" y="6354359"/>
            <a:ext cx="3506088" cy="369332"/>
          </a:xfrm>
          <a:prstGeom prst="rect">
            <a:avLst/>
          </a:prstGeom>
          <a:noFill/>
        </p:spPr>
        <p:txBody>
          <a:bodyPr wrap="none" rtlCol="0">
            <a:spAutoFit/>
          </a:bodyPr>
          <a:lstStyle/>
          <a:p>
            <a:r>
              <a:rPr lang="en-US" dirty="0" smtClean="0">
                <a:solidFill>
                  <a:schemeClr val="bg1"/>
                </a:solidFill>
                <a:latin typeface="+mj-lt"/>
              </a:rPr>
              <a:t>Creosote bush, </a:t>
            </a:r>
            <a:r>
              <a:rPr lang="en-US" i="1" dirty="0" err="1">
                <a:solidFill>
                  <a:schemeClr val="bg1"/>
                </a:solidFill>
                <a:latin typeface="+mj-lt"/>
              </a:rPr>
              <a:t>Larrea</a:t>
            </a:r>
            <a:r>
              <a:rPr lang="en-US" i="1" dirty="0">
                <a:solidFill>
                  <a:schemeClr val="bg1"/>
                </a:solidFill>
                <a:latin typeface="+mj-lt"/>
              </a:rPr>
              <a:t> </a:t>
            </a:r>
            <a:r>
              <a:rPr lang="en-US" i="1" dirty="0" err="1" smtClean="0">
                <a:solidFill>
                  <a:schemeClr val="bg1"/>
                </a:solidFill>
                <a:latin typeface="+mj-lt"/>
              </a:rPr>
              <a:t>tridentata</a:t>
            </a:r>
            <a:endParaRPr lang="en-US" i="1" dirty="0">
              <a:solidFill>
                <a:schemeClr val="bg1"/>
              </a:solidFill>
              <a:latin typeface="+mj-lt"/>
            </a:endParaRPr>
          </a:p>
        </p:txBody>
      </p:sp>
      <p:sp>
        <p:nvSpPr>
          <p:cNvPr id="12"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296436883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UA_Block A- AZ _200-281.eps"/>
          <p:cNvPicPr>
            <a:picLocks noChangeAspect="1"/>
          </p:cNvPicPr>
          <p:nvPr>
            <p:custDataLst>
              <p:tags r:id="rId1"/>
            </p:custDataLst>
          </p:nvPr>
        </p:nvPicPr>
        <p:blipFill>
          <a:blip r:embed="rId6" cstate="email">
            <a:extLst>
              <a:ext uri="{28A0092B-C50C-407E-A947-70E740481C1C}">
                <a14:useLocalDpi xmlns:a14="http://schemas.microsoft.com/office/drawing/2010/main"/>
              </a:ext>
            </a:extLst>
          </a:blip>
          <a:stretch>
            <a:fillRect/>
          </a:stretch>
        </p:blipFill>
        <p:spPr>
          <a:xfrm>
            <a:off x="7236901" y="5456135"/>
            <a:ext cx="935465" cy="942773"/>
          </a:xfrm>
          <a:prstGeom prst="rect">
            <a:avLst/>
          </a:prstGeom>
        </p:spPr>
      </p:pic>
      <p:pic>
        <p:nvPicPr>
          <p:cNvPr id="9" name="Picture 8" descr="usgs_logo-white.ai"/>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492236" y="5500210"/>
            <a:ext cx="1931628" cy="711405"/>
          </a:xfrm>
          <a:prstGeom prst="rect">
            <a:avLst/>
          </a:prstGeom>
        </p:spPr>
      </p:pic>
      <p:pic>
        <p:nvPicPr>
          <p:cNvPr id="11" name="Picture 10" descr="npn_LOGO_normal-white.eps"/>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tretch>
            <a:fillRect/>
          </a:stretch>
        </p:blipFill>
        <p:spPr>
          <a:xfrm>
            <a:off x="3482778" y="5500209"/>
            <a:ext cx="2412838" cy="748085"/>
          </a:xfrm>
          <a:prstGeom prst="rect">
            <a:avLst/>
          </a:prstGeom>
        </p:spPr>
      </p:pic>
      <p:pic>
        <p:nvPicPr>
          <p:cNvPr id="12" name="Picture 1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58050" y="1152891"/>
            <a:ext cx="5981085" cy="2767590"/>
          </a:xfrm>
          <a:prstGeom prst="rect">
            <a:avLst/>
          </a:prstGeom>
        </p:spPr>
      </p:pic>
    </p:spTree>
    <p:extLst>
      <p:ext uri="{BB962C8B-B14F-4D97-AF65-F5344CB8AC3E}">
        <p14:creationId xmlns:p14="http://schemas.microsoft.com/office/powerpoint/2010/main" val="129373336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115929" y="2169398"/>
            <a:ext cx="2637904" cy="133533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latin typeface="+mj-lt"/>
              </a:rPr>
              <a:t>Do you see… open flowers?</a:t>
            </a:r>
            <a:endParaRPr sz="2400" i="1" dirty="0" smtClean="0">
              <a:latin typeface="+mj-lt"/>
            </a:endParaRPr>
          </a:p>
        </p:txBody>
      </p:sp>
      <p:pic>
        <p:nvPicPr>
          <p:cNvPr id="8" name="Picture 3" descr="C:\Users\Erin\Pictures\Spring Campaign photos-full resolution\dogwoods\Flowering_Dogwood_Cornus_florida_Flower_Derek Ramsey Wikimedia Common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21761" y="1443322"/>
            <a:ext cx="4751596" cy="356369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08353" y="5354863"/>
            <a:ext cx="6765004" cy="923330"/>
          </a:xfrm>
          <a:prstGeom prst="rect">
            <a:avLst/>
          </a:prstGeom>
          <a:ln>
            <a:solidFill>
              <a:schemeClr val="bg1"/>
            </a:solidFill>
          </a:ln>
        </p:spPr>
        <p:txBody>
          <a:bodyPr wrap="square">
            <a:spAutoFit/>
          </a:bodyPr>
          <a:lstStyle/>
          <a:p>
            <a:r>
              <a:rPr lang="en-US" b="1" dirty="0">
                <a:solidFill>
                  <a:schemeClr val="bg1"/>
                </a:solidFill>
                <a:latin typeface="+mj-lt"/>
              </a:rPr>
              <a:t>Open flowers </a:t>
            </a:r>
            <a:r>
              <a:rPr lang="en-US" b="1" dirty="0" smtClean="0">
                <a:solidFill>
                  <a:schemeClr val="bg1"/>
                </a:solidFill>
                <a:latin typeface="+mj-lt"/>
              </a:rPr>
              <a:t>: For</a:t>
            </a:r>
            <a:r>
              <a:rPr lang="en-US" b="1" dirty="0">
                <a:solidFill>
                  <a:schemeClr val="bg1"/>
                </a:solidFill>
                <a:latin typeface="+mj-lt"/>
              </a:rPr>
              <a:t> </a:t>
            </a:r>
            <a:r>
              <a:rPr lang="en-US" b="1" i="1" dirty="0" err="1">
                <a:solidFill>
                  <a:schemeClr val="bg1"/>
                </a:solidFill>
                <a:latin typeface="+mj-lt"/>
              </a:rPr>
              <a:t>Cornus</a:t>
            </a:r>
            <a:r>
              <a:rPr lang="en-US" b="1" i="1" dirty="0">
                <a:solidFill>
                  <a:schemeClr val="bg1"/>
                </a:solidFill>
                <a:latin typeface="+mj-lt"/>
              </a:rPr>
              <a:t> </a:t>
            </a:r>
            <a:r>
              <a:rPr lang="en-US" b="1" i="1" dirty="0" err="1">
                <a:solidFill>
                  <a:schemeClr val="bg1"/>
                </a:solidFill>
                <a:latin typeface="+mj-lt"/>
              </a:rPr>
              <a:t>florida</a:t>
            </a:r>
            <a:r>
              <a:rPr lang="en-US" b="1" dirty="0">
                <a:solidFill>
                  <a:schemeClr val="bg1"/>
                </a:solidFill>
                <a:latin typeface="+mj-lt"/>
              </a:rPr>
              <a:t>, ignore the four large, white bracts and watch for the opening of the small flowers in the center of the </a:t>
            </a:r>
            <a:r>
              <a:rPr lang="en-US" b="1" dirty="0" smtClean="0">
                <a:solidFill>
                  <a:schemeClr val="bg1"/>
                </a:solidFill>
                <a:latin typeface="+mj-lt"/>
              </a:rPr>
              <a:t>bracts.</a:t>
            </a:r>
            <a:endParaRPr lang="en-US" b="1" dirty="0">
              <a:solidFill>
                <a:schemeClr val="bg1"/>
              </a:solidFill>
              <a:latin typeface="+mj-lt"/>
            </a:endParaRPr>
          </a:p>
        </p:txBody>
      </p:sp>
      <p:sp>
        <p:nvSpPr>
          <p:cNvPr id="5" name="Text Placeholder 4"/>
          <p:cNvSpPr txBox="1">
            <a:spLocks/>
          </p:cNvSpPr>
          <p:nvPr/>
        </p:nvSpPr>
        <p:spPr>
          <a:xfrm>
            <a:off x="-56019" y="605122"/>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The definitions are there to help</a:t>
            </a:r>
            <a:endParaRPr sz="3200" i="1" dirty="0" smtClean="0">
              <a:solidFill>
                <a:srgbClr val="73B63B"/>
              </a:solidFill>
              <a:latin typeface="+mj-lt"/>
            </a:endParaRPr>
          </a:p>
        </p:txBody>
      </p:sp>
      <p:sp>
        <p:nvSpPr>
          <p:cNvPr id="6" name="TextBox 5"/>
          <p:cNvSpPr txBox="1"/>
          <p:nvPr/>
        </p:nvSpPr>
        <p:spPr>
          <a:xfrm rot="16200000">
            <a:off x="6859472" y="4683854"/>
            <a:ext cx="3701957" cy="646331"/>
          </a:xfrm>
          <a:prstGeom prst="rect">
            <a:avLst/>
          </a:prstGeom>
          <a:noFill/>
        </p:spPr>
        <p:txBody>
          <a:bodyPr wrap="square" rtlCol="0">
            <a:spAutoFit/>
          </a:bodyPr>
          <a:lstStyle/>
          <a:p>
            <a:r>
              <a:rPr lang="en-US" dirty="0" smtClean="0">
                <a:solidFill>
                  <a:schemeClr val="bg1"/>
                </a:solidFill>
                <a:latin typeface="+mj-lt"/>
              </a:rPr>
              <a:t>Photo: Derek Ramsey via Wikimedia Commons</a:t>
            </a:r>
            <a:endParaRPr lang="en-US" dirty="0">
              <a:solidFill>
                <a:schemeClr val="bg1"/>
              </a:solidFill>
              <a:latin typeface="+mj-lt"/>
            </a:endParaRPr>
          </a:p>
        </p:txBody>
      </p:sp>
      <p:pic>
        <p:nvPicPr>
          <p:cNvPr id="7" name="Picture 6"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3" name="Left Arrow 2"/>
          <p:cNvSpPr/>
          <p:nvPr/>
        </p:nvSpPr>
        <p:spPr>
          <a:xfrm>
            <a:off x="5397559" y="2961986"/>
            <a:ext cx="1105700" cy="388107"/>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69649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txBox="1">
            <a:spLocks/>
          </p:cNvSpPr>
          <p:nvPr/>
        </p:nvSpPr>
        <p:spPr>
          <a:xfrm>
            <a:off x="0" y="551454"/>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Breaking leaf buds</a:t>
            </a:r>
            <a:endParaRPr sz="3200" i="1" dirty="0" smtClean="0">
              <a:solidFill>
                <a:srgbClr val="73B63B"/>
              </a:solidFill>
              <a:latin typeface="+mj-lt"/>
            </a:endParaRPr>
          </a:p>
        </p:txBody>
      </p:sp>
      <p:sp>
        <p:nvSpPr>
          <p:cNvPr id="4" name="Rectangle 3"/>
          <p:cNvSpPr/>
          <p:nvPr/>
        </p:nvSpPr>
        <p:spPr>
          <a:xfrm>
            <a:off x="282052" y="1389654"/>
            <a:ext cx="7579058" cy="1323439"/>
          </a:xfrm>
          <a:prstGeom prst="rect">
            <a:avLst/>
          </a:prstGeom>
          <a:ln>
            <a:solidFill>
              <a:schemeClr val="bg1"/>
            </a:solidFill>
          </a:ln>
        </p:spPr>
        <p:txBody>
          <a:bodyPr wrap="square">
            <a:spAutoFit/>
          </a:bodyPr>
          <a:lstStyle/>
          <a:p>
            <a:r>
              <a:rPr lang="en-US" sz="2000" b="1" dirty="0" smtClean="0">
                <a:solidFill>
                  <a:srgbClr val="73B63B"/>
                </a:solidFill>
                <a:latin typeface="+mj-lt"/>
              </a:rPr>
              <a:t>One </a:t>
            </a:r>
            <a:r>
              <a:rPr lang="en-US" sz="2000" b="1" dirty="0">
                <a:solidFill>
                  <a:srgbClr val="73B63B"/>
                </a:solidFill>
                <a:latin typeface="+mj-lt"/>
              </a:rPr>
              <a:t>or more </a:t>
            </a:r>
            <a:r>
              <a:rPr lang="en-US" sz="2000" dirty="0">
                <a:solidFill>
                  <a:schemeClr val="bg1"/>
                </a:solidFill>
                <a:latin typeface="+mj-lt"/>
              </a:rPr>
              <a:t>breaking leaf buds are visible on the plant. A leaf bud is considered "breaking" once a green leaf tip is visible at the end of the bud, but before the first leaf from the bud has unfolded to expose the </a:t>
            </a:r>
            <a:r>
              <a:rPr lang="en-US" sz="2000" b="1" dirty="0">
                <a:solidFill>
                  <a:srgbClr val="73B63B"/>
                </a:solidFill>
                <a:latin typeface="+mj-lt"/>
              </a:rPr>
              <a:t>leaf stalk </a:t>
            </a:r>
            <a:r>
              <a:rPr lang="en-US" sz="2000" dirty="0">
                <a:solidFill>
                  <a:schemeClr val="bg1"/>
                </a:solidFill>
                <a:latin typeface="+mj-lt"/>
              </a:rPr>
              <a:t>(petiole) or leaf base.</a:t>
            </a: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239846" y="4346676"/>
            <a:ext cx="2688166" cy="1467697"/>
          </a:xfrm>
          <a:prstGeom prst="rect">
            <a:avLst/>
          </a:prstGeom>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0800000">
            <a:off x="2328488" y="3669677"/>
            <a:ext cx="2402141" cy="2643365"/>
          </a:xfrm>
          <a:prstGeom prst="rect">
            <a:avLst/>
          </a:prstGeom>
        </p:spPr>
      </p:pic>
      <p:pic>
        <p:nvPicPr>
          <p:cNvPr id="6" name="Pictur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362228" y="3809938"/>
            <a:ext cx="2695904" cy="2166243"/>
          </a:xfrm>
          <a:prstGeom prst="rect">
            <a:avLst/>
          </a:prstGeom>
        </p:spPr>
      </p:pic>
      <p:sp>
        <p:nvSpPr>
          <p:cNvPr id="7" name="TextBox 6"/>
          <p:cNvSpPr txBox="1"/>
          <p:nvPr/>
        </p:nvSpPr>
        <p:spPr>
          <a:xfrm>
            <a:off x="758798" y="3182200"/>
            <a:ext cx="579005" cy="461665"/>
          </a:xfrm>
          <a:prstGeom prst="rect">
            <a:avLst/>
          </a:prstGeom>
          <a:noFill/>
        </p:spPr>
        <p:txBody>
          <a:bodyPr wrap="none" rtlCol="0">
            <a:spAutoFit/>
          </a:bodyPr>
          <a:lstStyle/>
          <a:p>
            <a:r>
              <a:rPr lang="en-US" sz="2400" dirty="0" smtClean="0">
                <a:solidFill>
                  <a:schemeClr val="bg1"/>
                </a:solidFill>
                <a:latin typeface="+mj-lt"/>
              </a:rPr>
              <a:t>No</a:t>
            </a:r>
            <a:endParaRPr lang="en-US" sz="2400" dirty="0">
              <a:solidFill>
                <a:schemeClr val="bg1"/>
              </a:solidFill>
              <a:latin typeface="+mj-lt"/>
            </a:endParaRPr>
          </a:p>
        </p:txBody>
      </p:sp>
      <p:sp>
        <p:nvSpPr>
          <p:cNvPr id="8" name="TextBox 7"/>
          <p:cNvSpPr txBox="1"/>
          <p:nvPr/>
        </p:nvSpPr>
        <p:spPr>
          <a:xfrm>
            <a:off x="3225478" y="3182200"/>
            <a:ext cx="686983" cy="461665"/>
          </a:xfrm>
          <a:prstGeom prst="rect">
            <a:avLst/>
          </a:prstGeom>
          <a:noFill/>
        </p:spPr>
        <p:txBody>
          <a:bodyPr wrap="none" rtlCol="0">
            <a:spAutoFit/>
          </a:bodyPr>
          <a:lstStyle/>
          <a:p>
            <a:r>
              <a:rPr lang="en-US" sz="2400" dirty="0" smtClean="0">
                <a:solidFill>
                  <a:schemeClr val="bg1"/>
                </a:solidFill>
                <a:latin typeface="+mj-lt"/>
              </a:rPr>
              <a:t>Yes</a:t>
            </a:r>
            <a:endParaRPr lang="en-US" sz="2400" dirty="0">
              <a:solidFill>
                <a:schemeClr val="bg1"/>
              </a:solidFill>
              <a:latin typeface="+mj-lt"/>
            </a:endParaRPr>
          </a:p>
        </p:txBody>
      </p:sp>
      <p:sp>
        <p:nvSpPr>
          <p:cNvPr id="9" name="TextBox 8"/>
          <p:cNvSpPr txBox="1"/>
          <p:nvPr/>
        </p:nvSpPr>
        <p:spPr>
          <a:xfrm>
            <a:off x="6297320" y="3177264"/>
            <a:ext cx="579005" cy="461665"/>
          </a:xfrm>
          <a:prstGeom prst="rect">
            <a:avLst/>
          </a:prstGeom>
          <a:noFill/>
        </p:spPr>
        <p:txBody>
          <a:bodyPr wrap="none" rtlCol="0">
            <a:spAutoFit/>
          </a:bodyPr>
          <a:lstStyle/>
          <a:p>
            <a:r>
              <a:rPr lang="en-US" sz="2400" dirty="0" smtClean="0">
                <a:solidFill>
                  <a:schemeClr val="bg1"/>
                </a:solidFill>
                <a:latin typeface="+mj-lt"/>
              </a:rPr>
              <a:t>No</a:t>
            </a:r>
            <a:endParaRPr lang="en-US" sz="2400" dirty="0">
              <a:solidFill>
                <a:schemeClr val="bg1"/>
              </a:solidFill>
              <a:latin typeface="+mj-lt"/>
            </a:endParaRPr>
          </a:p>
        </p:txBody>
      </p:sp>
      <p:sp>
        <p:nvSpPr>
          <p:cNvPr id="10" name="Oval 9"/>
          <p:cNvSpPr/>
          <p:nvPr/>
        </p:nvSpPr>
        <p:spPr>
          <a:xfrm>
            <a:off x="6360912" y="4705594"/>
            <a:ext cx="963500" cy="610827"/>
          </a:xfrm>
          <a:prstGeom prst="ellipse">
            <a:avLst/>
          </a:prstGeom>
          <a:noFill/>
          <a:ln w="444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mj-lt"/>
            </a:endParaRPr>
          </a:p>
        </p:txBody>
      </p:sp>
      <p:sp>
        <p:nvSpPr>
          <p:cNvPr id="11" name="TextBox 10"/>
          <p:cNvSpPr txBox="1"/>
          <p:nvPr/>
        </p:nvSpPr>
        <p:spPr>
          <a:xfrm>
            <a:off x="5357792" y="6014057"/>
            <a:ext cx="2605139" cy="646331"/>
          </a:xfrm>
          <a:prstGeom prst="rect">
            <a:avLst/>
          </a:prstGeom>
          <a:noFill/>
        </p:spPr>
        <p:txBody>
          <a:bodyPr wrap="square" rtlCol="0">
            <a:spAutoFit/>
          </a:bodyPr>
          <a:lstStyle/>
          <a:p>
            <a:r>
              <a:rPr lang="en-US" b="1" dirty="0" smtClean="0">
                <a:solidFill>
                  <a:schemeClr val="bg1"/>
                </a:solidFill>
                <a:latin typeface="+mj-lt"/>
              </a:rPr>
              <a:t>Leaf stalk or petiole is visible.</a:t>
            </a:r>
            <a:endParaRPr lang="en-US" b="1" dirty="0">
              <a:solidFill>
                <a:schemeClr val="bg1"/>
              </a:solidFill>
              <a:latin typeface="+mj-lt"/>
            </a:endParaRPr>
          </a:p>
        </p:txBody>
      </p:sp>
      <p:sp>
        <p:nvSpPr>
          <p:cNvPr id="12" name="TextBox 11"/>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Photos: Ellen G Denny</a:t>
            </a:r>
            <a:endParaRPr lang="en-US" dirty="0">
              <a:solidFill>
                <a:schemeClr val="bg1"/>
              </a:solidFill>
              <a:latin typeface="+mj-lt"/>
            </a:endParaRPr>
          </a:p>
        </p:txBody>
      </p:sp>
      <p:pic>
        <p:nvPicPr>
          <p:cNvPr id="13" name="Picture 12" descr="npn_LOGO_normal-white.eps"/>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4" name="Picture 13" descr="usgs_logo-white.ai"/>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195782373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txBox="1">
            <a:spLocks/>
          </p:cNvSpPr>
          <p:nvPr/>
        </p:nvSpPr>
        <p:spPr>
          <a:xfrm>
            <a:off x="-13584" y="625882"/>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How many breaking leaf buds are present?</a:t>
            </a:r>
            <a:endParaRPr sz="3200" i="1" dirty="0" smtClean="0">
              <a:solidFill>
                <a:srgbClr val="73B63B"/>
              </a:solidFill>
              <a:latin typeface="+mj-lt"/>
            </a:endParaRPr>
          </a:p>
        </p:txBody>
      </p:sp>
      <p:pic>
        <p:nvPicPr>
          <p:cNvPr id="15" name="Picture 14"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6" name="Picture 15"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5" name="Rectangle 4"/>
          <p:cNvSpPr/>
          <p:nvPr/>
        </p:nvSpPr>
        <p:spPr>
          <a:xfrm>
            <a:off x="57115" y="1627554"/>
            <a:ext cx="2583857" cy="2308324"/>
          </a:xfrm>
          <a:prstGeom prst="rect">
            <a:avLst/>
          </a:prstGeom>
        </p:spPr>
        <p:txBody>
          <a:bodyPr wrap="square">
            <a:spAutoFit/>
          </a:bodyPr>
          <a:lstStyle/>
          <a:p>
            <a:r>
              <a:rPr lang="en-US" sz="2400" dirty="0">
                <a:solidFill>
                  <a:schemeClr val="bg1"/>
                </a:solidFill>
                <a:latin typeface="+mj-lt"/>
              </a:rPr>
              <a:t>Less 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pic>
        <p:nvPicPr>
          <p:cNvPr id="7" name="Picture 6" descr="File:Bud Bursting (3508883894).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2760827" y="1730358"/>
            <a:ext cx="5428647" cy="3392904"/>
          </a:xfrm>
          <a:prstGeom prst="rect">
            <a:avLst/>
          </a:prstGeom>
          <a:noFill/>
          <a:ln>
            <a:noFill/>
          </a:ln>
        </p:spPr>
      </p:pic>
      <p:sp>
        <p:nvSpPr>
          <p:cNvPr id="6" name="Rectangle 5"/>
          <p:cNvSpPr/>
          <p:nvPr/>
        </p:nvSpPr>
        <p:spPr>
          <a:xfrm rot="16200000">
            <a:off x="6309764" y="4226061"/>
            <a:ext cx="4801379" cy="369332"/>
          </a:xfrm>
          <a:prstGeom prst="rect">
            <a:avLst/>
          </a:prstGeom>
        </p:spPr>
        <p:txBody>
          <a:bodyPr wrap="none">
            <a:spAutoFit/>
          </a:bodyPr>
          <a:lstStyle/>
          <a:p>
            <a:r>
              <a:rPr lang="en-US" dirty="0" smtClean="0">
                <a:solidFill>
                  <a:schemeClr val="bg1"/>
                </a:solidFill>
                <a:latin typeface="+mj-lt"/>
              </a:rPr>
              <a:t>Photo: Axel </a:t>
            </a:r>
            <a:r>
              <a:rPr lang="en-US" dirty="0" err="1">
                <a:solidFill>
                  <a:schemeClr val="bg1"/>
                </a:solidFill>
                <a:latin typeface="+mj-lt"/>
              </a:rPr>
              <a:t>Kristinsson</a:t>
            </a:r>
            <a:r>
              <a:rPr lang="en-US" dirty="0">
                <a:solidFill>
                  <a:schemeClr val="bg1"/>
                </a:solidFill>
                <a:latin typeface="+mj-lt"/>
              </a:rPr>
              <a:t>, Wikimedia commons</a:t>
            </a:r>
          </a:p>
        </p:txBody>
      </p:sp>
      <p:sp>
        <p:nvSpPr>
          <p:cNvPr id="11" name="Oval 10"/>
          <p:cNvSpPr/>
          <p:nvPr/>
        </p:nvSpPr>
        <p:spPr>
          <a:xfrm>
            <a:off x="3865151" y="2159876"/>
            <a:ext cx="868419" cy="22508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330612296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3" y="67355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lang="en-US" sz="3200" dirty="0">
              <a:solidFill>
                <a:srgbClr val="73B63B"/>
              </a:solidFill>
              <a:latin typeface="+mj-lt"/>
            </a:endParaRPr>
          </a:p>
        </p:txBody>
      </p:sp>
      <p:sp>
        <p:nvSpPr>
          <p:cNvPr id="3" name="Rectangle 2"/>
          <p:cNvSpPr/>
          <p:nvPr/>
        </p:nvSpPr>
        <p:spPr>
          <a:xfrm>
            <a:off x="82203" y="1563148"/>
            <a:ext cx="6019051" cy="3046988"/>
          </a:xfrm>
          <a:prstGeom prst="rect">
            <a:avLst/>
          </a:prstGeom>
        </p:spPr>
        <p:txBody>
          <a:bodyPr wrap="square">
            <a:spAutoFit/>
          </a:bodyPr>
          <a:lstStyle/>
          <a:p>
            <a:r>
              <a:rPr lang="en-US" sz="2400" dirty="0">
                <a:solidFill>
                  <a:schemeClr val="bg1"/>
                </a:solidFill>
                <a:latin typeface="+mj-lt"/>
              </a:rPr>
              <a:t>How many </a:t>
            </a:r>
            <a:r>
              <a:rPr lang="en-US" sz="2400" dirty="0" smtClean="0">
                <a:solidFill>
                  <a:schemeClr val="bg1"/>
                </a:solidFill>
                <a:latin typeface="+mj-lt"/>
              </a:rPr>
              <a:t>breaking leaf buds are </a:t>
            </a:r>
            <a:r>
              <a:rPr lang="en-US" sz="2400" dirty="0">
                <a:solidFill>
                  <a:schemeClr val="bg1"/>
                </a:solidFill>
                <a:latin typeface="+mj-lt"/>
              </a:rPr>
              <a:t>present?</a:t>
            </a:r>
            <a:endParaRPr lang="en-US" sz="2400" i="1" dirty="0">
              <a:solidFill>
                <a:schemeClr val="bg1"/>
              </a:solidFill>
              <a:latin typeface="+mj-lt"/>
            </a:endParaRP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pic>
        <p:nvPicPr>
          <p:cNvPr id="2050"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3091728" y="2140712"/>
            <a:ext cx="4463703" cy="421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346575" y="6320241"/>
            <a:ext cx="4147289" cy="369332"/>
          </a:xfrm>
          <a:prstGeom prst="rect">
            <a:avLst/>
          </a:prstGeom>
          <a:noFill/>
        </p:spPr>
        <p:txBody>
          <a:bodyPr wrap="none" rtlCol="0">
            <a:spAutoFit/>
          </a:bodyPr>
          <a:lstStyle/>
          <a:p>
            <a:r>
              <a:rPr lang="en-US" dirty="0" smtClean="0">
                <a:solidFill>
                  <a:schemeClr val="bg1"/>
                </a:solidFill>
                <a:latin typeface="+mj-lt"/>
              </a:rPr>
              <a:t>eastern cottonwood, </a:t>
            </a:r>
            <a:r>
              <a:rPr lang="en-US" i="1" dirty="0" err="1" smtClean="0">
                <a:solidFill>
                  <a:schemeClr val="bg1"/>
                </a:solidFill>
                <a:latin typeface="+mj-lt"/>
              </a:rPr>
              <a:t>Populus</a:t>
            </a:r>
            <a:r>
              <a:rPr lang="en-US" i="1" dirty="0" smtClean="0">
                <a:solidFill>
                  <a:schemeClr val="bg1"/>
                </a:solidFill>
                <a:latin typeface="+mj-lt"/>
              </a:rPr>
              <a:t> </a:t>
            </a:r>
            <a:r>
              <a:rPr lang="en-US" i="1" dirty="0" err="1" smtClean="0">
                <a:solidFill>
                  <a:schemeClr val="bg1"/>
                </a:solidFill>
                <a:latin typeface="+mj-lt"/>
              </a:rPr>
              <a:t>deltoides</a:t>
            </a:r>
            <a:endParaRPr lang="en-US" i="1" dirty="0">
              <a:solidFill>
                <a:schemeClr val="bg1"/>
              </a:solidFill>
              <a:latin typeface="+mj-lt"/>
            </a:endParaRPr>
          </a:p>
        </p:txBody>
      </p:sp>
      <p:sp>
        <p:nvSpPr>
          <p:cNvPr id="10"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272010637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8" name="Text Placeholder 4"/>
          <p:cNvSpPr txBox="1">
            <a:spLocks/>
          </p:cNvSpPr>
          <p:nvPr/>
        </p:nvSpPr>
        <p:spPr>
          <a:xfrm>
            <a:off x="82203" y="673553"/>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Pop Quiz!</a:t>
            </a:r>
            <a:endParaRPr lang="en-US" sz="3200" dirty="0">
              <a:solidFill>
                <a:srgbClr val="73B63B"/>
              </a:solidFill>
              <a:latin typeface="+mj-lt"/>
            </a:endParaRPr>
          </a:p>
        </p:txBody>
      </p:sp>
      <p:sp>
        <p:nvSpPr>
          <p:cNvPr id="3" name="Rectangle 2"/>
          <p:cNvSpPr/>
          <p:nvPr/>
        </p:nvSpPr>
        <p:spPr>
          <a:xfrm>
            <a:off x="82203" y="1563148"/>
            <a:ext cx="6019051" cy="3046988"/>
          </a:xfrm>
          <a:prstGeom prst="rect">
            <a:avLst/>
          </a:prstGeom>
        </p:spPr>
        <p:txBody>
          <a:bodyPr wrap="square">
            <a:spAutoFit/>
          </a:bodyPr>
          <a:lstStyle/>
          <a:p>
            <a:r>
              <a:rPr lang="en-US" sz="2400" dirty="0">
                <a:solidFill>
                  <a:schemeClr val="bg1"/>
                </a:solidFill>
                <a:latin typeface="+mj-lt"/>
              </a:rPr>
              <a:t>How many </a:t>
            </a:r>
            <a:r>
              <a:rPr lang="en-US" sz="2400" dirty="0" smtClean="0">
                <a:solidFill>
                  <a:schemeClr val="bg1"/>
                </a:solidFill>
                <a:latin typeface="+mj-lt"/>
              </a:rPr>
              <a:t>breaking leaf buds are </a:t>
            </a:r>
            <a:r>
              <a:rPr lang="en-US" sz="2400" dirty="0">
                <a:solidFill>
                  <a:schemeClr val="bg1"/>
                </a:solidFill>
                <a:latin typeface="+mj-lt"/>
              </a:rPr>
              <a:t>present?</a:t>
            </a:r>
            <a:endParaRPr lang="en-US" sz="2400" i="1" dirty="0">
              <a:solidFill>
                <a:schemeClr val="bg1"/>
              </a:solidFill>
              <a:latin typeface="+mj-lt"/>
            </a:endParaRPr>
          </a:p>
          <a:p>
            <a:endParaRPr lang="en-US" sz="2400" dirty="0" smtClean="0">
              <a:solidFill>
                <a:schemeClr val="bg1"/>
              </a:solidFill>
              <a:latin typeface="+mj-lt"/>
            </a:endParaRPr>
          </a:p>
          <a:p>
            <a:r>
              <a:rPr lang="en-US" sz="2400" dirty="0" smtClean="0">
                <a:solidFill>
                  <a:srgbClr val="FF0000"/>
                </a:solidFill>
                <a:latin typeface="+mj-lt"/>
              </a:rPr>
              <a:t>Less </a:t>
            </a:r>
            <a:r>
              <a:rPr lang="en-US" sz="2400" dirty="0">
                <a:solidFill>
                  <a:srgbClr val="FF0000"/>
                </a:solidFill>
                <a:latin typeface="+mj-lt"/>
              </a:rPr>
              <a:t>than </a:t>
            </a:r>
            <a:r>
              <a:rPr lang="en-US" sz="2400" dirty="0" smtClean="0">
                <a:solidFill>
                  <a:srgbClr val="FF0000"/>
                </a:solidFill>
                <a:latin typeface="+mj-lt"/>
              </a:rPr>
              <a:t>3</a:t>
            </a:r>
          </a:p>
          <a:p>
            <a:r>
              <a:rPr lang="en-US" sz="2400" dirty="0" smtClean="0">
                <a:solidFill>
                  <a:srgbClr val="FF0000"/>
                </a:solidFill>
                <a:latin typeface="+mj-lt"/>
              </a:rPr>
              <a:t>3 </a:t>
            </a:r>
            <a:r>
              <a:rPr lang="en-US" sz="2400" dirty="0">
                <a:solidFill>
                  <a:srgbClr val="FF0000"/>
                </a:solidFill>
                <a:latin typeface="+mj-lt"/>
              </a:rPr>
              <a:t>to </a:t>
            </a:r>
            <a:r>
              <a:rPr lang="en-US" sz="2400" dirty="0" smtClean="0">
                <a:solidFill>
                  <a:srgbClr val="FF0000"/>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9" name="TextBox 8"/>
          <p:cNvSpPr txBox="1"/>
          <p:nvPr/>
        </p:nvSpPr>
        <p:spPr>
          <a:xfrm>
            <a:off x="3346575" y="6320241"/>
            <a:ext cx="4147289" cy="369332"/>
          </a:xfrm>
          <a:prstGeom prst="rect">
            <a:avLst/>
          </a:prstGeom>
          <a:noFill/>
        </p:spPr>
        <p:txBody>
          <a:bodyPr wrap="none" rtlCol="0">
            <a:spAutoFit/>
          </a:bodyPr>
          <a:lstStyle/>
          <a:p>
            <a:r>
              <a:rPr lang="en-US" dirty="0" smtClean="0">
                <a:solidFill>
                  <a:schemeClr val="bg1"/>
                </a:solidFill>
                <a:latin typeface="+mj-lt"/>
              </a:rPr>
              <a:t>eastern cottonwood, </a:t>
            </a:r>
            <a:r>
              <a:rPr lang="en-US" i="1" dirty="0" err="1" smtClean="0">
                <a:solidFill>
                  <a:schemeClr val="bg1"/>
                </a:solidFill>
                <a:latin typeface="+mj-lt"/>
              </a:rPr>
              <a:t>Populus</a:t>
            </a:r>
            <a:r>
              <a:rPr lang="en-US" i="1" dirty="0" smtClean="0">
                <a:solidFill>
                  <a:schemeClr val="bg1"/>
                </a:solidFill>
                <a:latin typeface="+mj-lt"/>
              </a:rPr>
              <a:t> </a:t>
            </a:r>
            <a:r>
              <a:rPr lang="en-US" i="1" dirty="0" err="1" smtClean="0">
                <a:solidFill>
                  <a:schemeClr val="bg1"/>
                </a:solidFill>
                <a:latin typeface="+mj-lt"/>
              </a:rPr>
              <a:t>deltoides</a:t>
            </a:r>
            <a:endParaRPr lang="en-US" i="1" dirty="0">
              <a:solidFill>
                <a:schemeClr val="bg1"/>
              </a:solidFill>
              <a:latin typeface="+mj-lt"/>
            </a:endParaRPr>
          </a:p>
        </p:txBody>
      </p:sp>
      <p:sp>
        <p:nvSpPr>
          <p:cNvPr id="10"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pic>
        <p:nvPicPr>
          <p:cNvPr id="11" name="Picture 2"/>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3091728" y="2140712"/>
            <a:ext cx="4463703" cy="421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256452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7628" y="1312725"/>
            <a:ext cx="8001690" cy="1631216"/>
          </a:xfrm>
          <a:prstGeom prst="rect">
            <a:avLst/>
          </a:prstGeom>
          <a:ln>
            <a:solidFill>
              <a:schemeClr val="bg1"/>
            </a:solidFill>
          </a:ln>
        </p:spPr>
        <p:txBody>
          <a:bodyPr wrap="square">
            <a:spAutoFit/>
          </a:bodyPr>
          <a:lstStyle/>
          <a:p>
            <a:r>
              <a:rPr lang="en-US" sz="2000" dirty="0" smtClean="0">
                <a:solidFill>
                  <a:schemeClr val="bg1"/>
                </a:solidFill>
                <a:latin typeface="+mj-lt"/>
              </a:rPr>
              <a:t>One </a:t>
            </a:r>
            <a:r>
              <a:rPr lang="en-US" sz="2000" dirty="0">
                <a:solidFill>
                  <a:schemeClr val="bg1"/>
                </a:solidFill>
                <a:latin typeface="+mj-lt"/>
              </a:rPr>
              <a:t>or more fresh </a:t>
            </a:r>
            <a:r>
              <a:rPr lang="en-US" sz="2000" b="1" dirty="0">
                <a:solidFill>
                  <a:srgbClr val="73B63B"/>
                </a:solidFill>
                <a:latin typeface="+mj-lt"/>
              </a:rPr>
              <a:t>open or unopened flowers or flower buds </a:t>
            </a:r>
            <a:r>
              <a:rPr lang="en-US" sz="2000" dirty="0">
                <a:solidFill>
                  <a:schemeClr val="bg1"/>
                </a:solidFill>
                <a:latin typeface="+mj-lt"/>
              </a:rPr>
              <a:t>are visible on the plant</a:t>
            </a:r>
            <a:r>
              <a:rPr lang="en-US" sz="2000" dirty="0" smtClean="0">
                <a:solidFill>
                  <a:schemeClr val="bg1"/>
                </a:solidFill>
                <a:latin typeface="+mj-lt"/>
              </a:rPr>
              <a:t>.</a:t>
            </a:r>
            <a:r>
              <a:rPr lang="en-US" sz="2000" dirty="0">
                <a:solidFill>
                  <a:schemeClr val="bg1"/>
                </a:solidFill>
                <a:latin typeface="+mj-lt"/>
              </a:rPr>
              <a:t> Include flower buds or inflorescences that are swelling or expanding, but do not include those that are tightly closed and not actively growing (dormant). Also do not include wilted or dried flowers.</a:t>
            </a:r>
          </a:p>
        </p:txBody>
      </p:sp>
      <p:sp>
        <p:nvSpPr>
          <p:cNvPr id="12" name="TextBox 11"/>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Photos: Ellen G Denny</a:t>
            </a:r>
            <a:endParaRPr lang="en-US" dirty="0">
              <a:solidFill>
                <a:schemeClr val="bg1"/>
              </a:solidFill>
              <a:latin typeface="+mj-lt"/>
            </a:endParaRPr>
          </a:p>
        </p:txBody>
      </p:sp>
      <p:pic>
        <p:nvPicPr>
          <p:cNvPr id="13" name="Picture 2" descr="C:\Users\Erin\Documents\Webinars\Botany 101\photos for Erin\forsythia-flower-bud-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87196" y="3313831"/>
            <a:ext cx="2551277" cy="340139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descr="C:\Users\Erin\Documents\Webinars\Botany 101\photos for Erin\forsythia-flower.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97253" y="3313831"/>
            <a:ext cx="2551044" cy="340139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2538411" y="2934055"/>
            <a:ext cx="928521" cy="461665"/>
          </a:xfrm>
          <a:prstGeom prst="rect">
            <a:avLst/>
          </a:prstGeom>
          <a:noFill/>
        </p:spPr>
        <p:txBody>
          <a:bodyPr wrap="square" rtlCol="0">
            <a:spAutoFit/>
          </a:bodyPr>
          <a:lstStyle/>
          <a:p>
            <a:r>
              <a:rPr lang="en-US" sz="2400" dirty="0" smtClean="0">
                <a:solidFill>
                  <a:schemeClr val="bg1"/>
                </a:solidFill>
                <a:latin typeface="+mj-lt"/>
              </a:rPr>
              <a:t>Yes</a:t>
            </a:r>
            <a:endParaRPr lang="en-US" sz="2400" dirty="0">
              <a:solidFill>
                <a:schemeClr val="bg1"/>
              </a:solidFill>
              <a:latin typeface="+mj-lt"/>
            </a:endParaRPr>
          </a:p>
        </p:txBody>
      </p:sp>
      <p:sp>
        <p:nvSpPr>
          <p:cNvPr id="10" name="TextBox 9"/>
          <p:cNvSpPr txBox="1"/>
          <p:nvPr/>
        </p:nvSpPr>
        <p:spPr>
          <a:xfrm>
            <a:off x="5360940" y="2917047"/>
            <a:ext cx="820199" cy="461665"/>
          </a:xfrm>
          <a:prstGeom prst="rect">
            <a:avLst/>
          </a:prstGeom>
          <a:noFill/>
        </p:spPr>
        <p:txBody>
          <a:bodyPr wrap="square" rtlCol="0">
            <a:spAutoFit/>
          </a:bodyPr>
          <a:lstStyle/>
          <a:p>
            <a:r>
              <a:rPr lang="en-US" sz="2400" dirty="0" smtClean="0">
                <a:solidFill>
                  <a:schemeClr val="bg1"/>
                </a:solidFill>
                <a:latin typeface="+mj-lt"/>
              </a:rPr>
              <a:t>Yes</a:t>
            </a:r>
            <a:endParaRPr lang="en-US" sz="2400" dirty="0">
              <a:solidFill>
                <a:schemeClr val="bg1"/>
              </a:solidFill>
              <a:latin typeface="+mj-lt"/>
            </a:endParaRPr>
          </a:p>
        </p:txBody>
      </p:sp>
      <p:pic>
        <p:nvPicPr>
          <p:cNvPr id="11" name="Picture 10" descr="npn_LOGO_normal-white.eps"/>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5" name="Picture 14" descr="usgs_logo-white.ai"/>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16" name="Text Placeholder 4"/>
          <p:cNvSpPr txBox="1">
            <a:spLocks/>
          </p:cNvSpPr>
          <p:nvPr/>
        </p:nvSpPr>
        <p:spPr>
          <a:xfrm>
            <a:off x="52547" y="635415"/>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Flowers or flower buds</a:t>
            </a:r>
            <a:endParaRPr sz="3200" i="1" dirty="0" smtClean="0">
              <a:solidFill>
                <a:srgbClr val="73B63B"/>
              </a:solidFill>
              <a:latin typeface="+mj-lt"/>
            </a:endParaRPr>
          </a:p>
        </p:txBody>
      </p:sp>
      <p:sp>
        <p:nvSpPr>
          <p:cNvPr id="17" name="TextBox 16"/>
          <p:cNvSpPr txBox="1"/>
          <p:nvPr/>
        </p:nvSpPr>
        <p:spPr>
          <a:xfrm>
            <a:off x="3225502" y="6488668"/>
            <a:ext cx="2710999" cy="369332"/>
          </a:xfrm>
          <a:prstGeom prst="rect">
            <a:avLst/>
          </a:prstGeom>
          <a:noFill/>
        </p:spPr>
        <p:txBody>
          <a:bodyPr wrap="none" rtlCol="0">
            <a:spAutoFit/>
          </a:bodyPr>
          <a:lstStyle/>
          <a:p>
            <a:r>
              <a:rPr lang="en-US" dirty="0" smtClean="0">
                <a:solidFill>
                  <a:schemeClr val="bg1"/>
                </a:solidFill>
                <a:latin typeface="+mj-lt"/>
              </a:rPr>
              <a:t>forsythia, </a:t>
            </a:r>
            <a:r>
              <a:rPr lang="en-US" i="1" dirty="0" smtClean="0">
                <a:solidFill>
                  <a:schemeClr val="bg1"/>
                </a:solidFill>
                <a:latin typeface="+mj-lt"/>
              </a:rPr>
              <a:t>Forsythia spp</a:t>
            </a:r>
            <a:r>
              <a:rPr lang="en-US" dirty="0" smtClean="0">
                <a:solidFill>
                  <a:schemeClr val="bg1"/>
                </a:solidFill>
                <a:latin typeface="+mj-lt"/>
              </a:rPr>
              <a:t>.</a:t>
            </a:r>
            <a:endParaRPr lang="en-US" dirty="0">
              <a:solidFill>
                <a:schemeClr val="bg1"/>
              </a:solidFill>
              <a:latin typeface="+mj-lt"/>
            </a:endParaRPr>
          </a:p>
        </p:txBody>
      </p:sp>
    </p:spTree>
    <p:extLst>
      <p:ext uri="{BB962C8B-B14F-4D97-AF65-F5344CB8AC3E}">
        <p14:creationId xmlns:p14="http://schemas.microsoft.com/office/powerpoint/2010/main" val="222111392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rot="16200000">
            <a:off x="7346733" y="5309617"/>
            <a:ext cx="2727434" cy="369332"/>
          </a:xfrm>
          <a:prstGeom prst="rect">
            <a:avLst/>
          </a:prstGeom>
          <a:noFill/>
        </p:spPr>
        <p:txBody>
          <a:bodyPr wrap="square" rtlCol="0">
            <a:spAutoFit/>
          </a:bodyPr>
          <a:lstStyle/>
          <a:p>
            <a:r>
              <a:rPr lang="en-US" dirty="0" smtClean="0">
                <a:solidFill>
                  <a:schemeClr val="bg1"/>
                </a:solidFill>
                <a:latin typeface="+mj-lt"/>
              </a:rPr>
              <a:t>Photos: Ellen G Denny</a:t>
            </a:r>
            <a:endParaRPr lang="en-US" dirty="0">
              <a:solidFill>
                <a:schemeClr val="bg1"/>
              </a:solidFill>
              <a:latin typeface="+mj-lt"/>
            </a:endParaRPr>
          </a:p>
        </p:txBody>
      </p:sp>
      <p:pic>
        <p:nvPicPr>
          <p:cNvPr id="11" name="Picture 10"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5" name="Picture 14"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6146" name="Picture 2" descr="C:\Users\Erin\Documents\Outreach and Partnerships\Webinars\Intensity\For Erin\Salix_discolor_EGDenny_flower_open_female_0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441009" y="1669380"/>
            <a:ext cx="3699728" cy="493251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1278412"/>
            <a:ext cx="4431172" cy="5632311"/>
          </a:xfrm>
          <a:prstGeom prst="rect">
            <a:avLst/>
          </a:prstGeom>
        </p:spPr>
        <p:txBody>
          <a:bodyPr wrap="square">
            <a:spAutoFit/>
          </a:bodyPr>
          <a:lstStyle/>
          <a:p>
            <a:r>
              <a:rPr lang="en-US" sz="2400" dirty="0">
                <a:solidFill>
                  <a:schemeClr val="bg1"/>
                </a:solidFill>
                <a:latin typeface="+mj-lt"/>
              </a:rPr>
              <a:t>For species in which individual flowers are clustered in flower heads, spikes or catkins (inflorescences), simply estimate the number of flower heads, spikes or catkins and not the number of individual flowers.</a:t>
            </a:r>
          </a:p>
          <a:p>
            <a:endParaRPr lang="en-US" sz="2400" dirty="0" smtClean="0">
              <a:solidFill>
                <a:schemeClr val="bg1"/>
              </a:solidFill>
              <a:latin typeface="+mj-lt"/>
            </a:endParaRPr>
          </a:p>
          <a:p>
            <a:r>
              <a:rPr lang="en-US" sz="2400" dirty="0" smtClean="0">
                <a:solidFill>
                  <a:schemeClr val="bg1"/>
                </a:solidFill>
                <a:latin typeface="+mj-lt"/>
              </a:rPr>
              <a:t>Less </a:t>
            </a:r>
            <a:r>
              <a:rPr lang="en-US" sz="2400" dirty="0">
                <a:solidFill>
                  <a:schemeClr val="bg1"/>
                </a:solidFill>
                <a:latin typeface="+mj-lt"/>
              </a:rPr>
              <a:t>than </a:t>
            </a:r>
            <a:r>
              <a:rPr lang="en-US" sz="2400" dirty="0" smtClean="0">
                <a:solidFill>
                  <a:schemeClr val="bg1"/>
                </a:solidFill>
                <a:latin typeface="+mj-lt"/>
              </a:rPr>
              <a:t>3</a:t>
            </a:r>
          </a:p>
          <a:p>
            <a:r>
              <a:rPr lang="en-US" sz="2400" dirty="0" smtClean="0">
                <a:solidFill>
                  <a:schemeClr val="bg1"/>
                </a:solidFill>
                <a:latin typeface="+mj-lt"/>
              </a:rPr>
              <a:t>3 </a:t>
            </a:r>
            <a:r>
              <a:rPr lang="en-US" sz="2400" dirty="0">
                <a:solidFill>
                  <a:schemeClr val="bg1"/>
                </a:solidFill>
                <a:latin typeface="+mj-lt"/>
              </a:rPr>
              <a:t>to </a:t>
            </a:r>
            <a:r>
              <a:rPr lang="en-US" sz="2400" dirty="0" smtClean="0">
                <a:solidFill>
                  <a:schemeClr val="bg1"/>
                </a:solidFill>
                <a:latin typeface="+mj-lt"/>
              </a:rPr>
              <a:t>10</a:t>
            </a:r>
          </a:p>
          <a:p>
            <a:r>
              <a:rPr lang="en-US" sz="2400" dirty="0" smtClean="0">
                <a:solidFill>
                  <a:schemeClr val="bg1"/>
                </a:solidFill>
                <a:latin typeface="+mj-lt"/>
              </a:rPr>
              <a:t>11 </a:t>
            </a:r>
            <a:r>
              <a:rPr lang="en-US" sz="2400" dirty="0">
                <a:solidFill>
                  <a:schemeClr val="bg1"/>
                </a:solidFill>
                <a:latin typeface="+mj-lt"/>
              </a:rPr>
              <a:t>to </a:t>
            </a:r>
            <a:r>
              <a:rPr lang="en-US" sz="2400" dirty="0" smtClean="0">
                <a:solidFill>
                  <a:schemeClr val="bg1"/>
                </a:solidFill>
                <a:latin typeface="+mj-lt"/>
              </a:rPr>
              <a:t>100</a:t>
            </a:r>
          </a:p>
          <a:p>
            <a:r>
              <a:rPr lang="en-US" sz="2400" dirty="0" smtClean="0">
                <a:solidFill>
                  <a:schemeClr val="bg1"/>
                </a:solidFill>
                <a:latin typeface="+mj-lt"/>
              </a:rPr>
              <a:t>101 </a:t>
            </a:r>
            <a:r>
              <a:rPr lang="en-US" sz="2400" dirty="0">
                <a:solidFill>
                  <a:schemeClr val="bg1"/>
                </a:solidFill>
                <a:latin typeface="+mj-lt"/>
              </a:rPr>
              <a:t>to </a:t>
            </a:r>
            <a:r>
              <a:rPr lang="en-US" sz="2400" dirty="0" smtClean="0">
                <a:solidFill>
                  <a:schemeClr val="bg1"/>
                </a:solidFill>
                <a:latin typeface="+mj-lt"/>
              </a:rPr>
              <a:t>1,000</a:t>
            </a:r>
          </a:p>
          <a:p>
            <a:r>
              <a:rPr lang="en-US" sz="2400" dirty="0" smtClean="0">
                <a:solidFill>
                  <a:schemeClr val="bg1"/>
                </a:solidFill>
                <a:latin typeface="+mj-lt"/>
              </a:rPr>
              <a:t>1,001 </a:t>
            </a:r>
            <a:r>
              <a:rPr lang="en-US" sz="2400" dirty="0">
                <a:solidFill>
                  <a:schemeClr val="bg1"/>
                </a:solidFill>
                <a:latin typeface="+mj-lt"/>
              </a:rPr>
              <a:t>to </a:t>
            </a:r>
            <a:r>
              <a:rPr lang="en-US" sz="2400" dirty="0" smtClean="0">
                <a:solidFill>
                  <a:schemeClr val="bg1"/>
                </a:solidFill>
                <a:latin typeface="+mj-lt"/>
              </a:rPr>
              <a:t>10,000</a:t>
            </a:r>
          </a:p>
          <a:p>
            <a:r>
              <a:rPr lang="en-US" sz="2400" dirty="0" smtClean="0">
                <a:solidFill>
                  <a:schemeClr val="bg1"/>
                </a:solidFill>
                <a:latin typeface="+mj-lt"/>
              </a:rPr>
              <a:t>More </a:t>
            </a:r>
            <a:r>
              <a:rPr lang="en-US" sz="2400" dirty="0">
                <a:solidFill>
                  <a:schemeClr val="bg1"/>
                </a:solidFill>
                <a:latin typeface="+mj-lt"/>
              </a:rPr>
              <a:t>than 10,000</a:t>
            </a:r>
          </a:p>
        </p:txBody>
      </p:sp>
      <p:sp>
        <p:nvSpPr>
          <p:cNvPr id="16" name="Oval 15"/>
          <p:cNvSpPr/>
          <p:nvPr/>
        </p:nvSpPr>
        <p:spPr>
          <a:xfrm rot="20944490">
            <a:off x="5163266" y="4572679"/>
            <a:ext cx="684218" cy="182855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646177" y="3906372"/>
            <a:ext cx="684218" cy="182855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rot="1687869">
            <a:off x="6659893" y="3450646"/>
            <a:ext cx="684218" cy="182855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rot="19477193">
            <a:off x="5615123" y="2303323"/>
            <a:ext cx="868419" cy="19678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rot="20756229">
            <a:off x="6418044" y="2174372"/>
            <a:ext cx="608201" cy="17487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rot="1413315">
            <a:off x="7268150" y="1481194"/>
            <a:ext cx="868419" cy="19678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4"/>
          <p:cNvSpPr txBox="1">
            <a:spLocks/>
          </p:cNvSpPr>
          <p:nvPr/>
        </p:nvSpPr>
        <p:spPr>
          <a:xfrm>
            <a:off x="-13584" y="625882"/>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How many flowers/flower buds are present?</a:t>
            </a:r>
            <a:endParaRPr sz="3200" i="1" dirty="0" smtClean="0">
              <a:solidFill>
                <a:srgbClr val="73B63B"/>
              </a:solidFill>
              <a:latin typeface="+mj-lt"/>
            </a:endParaRPr>
          </a:p>
        </p:txBody>
      </p:sp>
      <p:sp>
        <p:nvSpPr>
          <p:cNvPr id="3" name="TextBox 2"/>
          <p:cNvSpPr txBox="1"/>
          <p:nvPr/>
        </p:nvSpPr>
        <p:spPr>
          <a:xfrm>
            <a:off x="4859447" y="6515965"/>
            <a:ext cx="2941896" cy="369332"/>
          </a:xfrm>
          <a:prstGeom prst="rect">
            <a:avLst/>
          </a:prstGeom>
          <a:noFill/>
        </p:spPr>
        <p:txBody>
          <a:bodyPr wrap="none" rtlCol="0">
            <a:spAutoFit/>
          </a:bodyPr>
          <a:lstStyle/>
          <a:p>
            <a:r>
              <a:rPr lang="en-US" dirty="0">
                <a:solidFill>
                  <a:schemeClr val="bg1"/>
                </a:solidFill>
                <a:latin typeface="+mj-lt"/>
              </a:rPr>
              <a:t>p</a:t>
            </a:r>
            <a:r>
              <a:rPr lang="en-US" dirty="0" smtClean="0">
                <a:solidFill>
                  <a:schemeClr val="bg1"/>
                </a:solidFill>
                <a:latin typeface="+mj-lt"/>
              </a:rPr>
              <a:t>ussy willow, </a:t>
            </a:r>
            <a:r>
              <a:rPr lang="en-US" i="1" dirty="0" smtClean="0">
                <a:solidFill>
                  <a:schemeClr val="bg1"/>
                </a:solidFill>
                <a:latin typeface="+mj-lt"/>
              </a:rPr>
              <a:t>Salix discolor</a:t>
            </a:r>
            <a:endParaRPr lang="en-US" i="1" dirty="0">
              <a:solidFill>
                <a:schemeClr val="bg1"/>
              </a:solidFill>
              <a:latin typeface="+mj-lt"/>
            </a:endParaRPr>
          </a:p>
        </p:txBody>
      </p:sp>
      <p:sp>
        <p:nvSpPr>
          <p:cNvPr id="23" name="Text Placeholder 4"/>
          <p:cNvSpPr txBox="1">
            <a:spLocks/>
          </p:cNvSpPr>
          <p:nvPr/>
        </p:nvSpPr>
        <p:spPr>
          <a:xfrm>
            <a:off x="0" y="-48308"/>
            <a:ext cx="8908702"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2400" dirty="0" smtClean="0">
                <a:solidFill>
                  <a:srgbClr val="73B63B"/>
                </a:solidFill>
                <a:latin typeface="+mj-lt"/>
              </a:rPr>
              <a:t>INTENSITY</a:t>
            </a:r>
            <a:endParaRPr sz="2400" i="1" dirty="0" smtClean="0">
              <a:solidFill>
                <a:srgbClr val="73B63B"/>
              </a:solidFill>
              <a:latin typeface="+mj-lt"/>
            </a:endParaRPr>
          </a:p>
        </p:txBody>
      </p:sp>
    </p:spTree>
    <p:extLst>
      <p:ext uri="{BB962C8B-B14F-4D97-AF65-F5344CB8AC3E}">
        <p14:creationId xmlns:p14="http://schemas.microsoft.com/office/powerpoint/2010/main" val="1079109867"/>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4.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5.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6.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7.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8.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35636</TotalTime>
  <Words>2397</Words>
  <Application>Microsoft Office PowerPoint</Application>
  <PresentationFormat>On-screen Show (4:3)</PresentationFormat>
  <Paragraphs>317</Paragraphs>
  <Slides>27</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Terry Moody</dc:creator>
  <cp:lastModifiedBy>erinposthumus</cp:lastModifiedBy>
  <cp:revision>326</cp:revision>
  <dcterms:created xsi:type="dcterms:W3CDTF">2014-06-19T20:57:20Z</dcterms:created>
  <dcterms:modified xsi:type="dcterms:W3CDTF">2016-09-30T18:40:23Z</dcterms:modified>
</cp:coreProperties>
</file>