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8" r:id="rId2"/>
    <p:sldId id="385" r:id="rId3"/>
    <p:sldId id="528" r:id="rId4"/>
    <p:sldId id="518" r:id="rId5"/>
    <p:sldId id="520" r:id="rId6"/>
    <p:sldId id="386" r:id="rId7"/>
    <p:sldId id="388" r:id="rId8"/>
    <p:sldId id="502" r:id="rId9"/>
    <p:sldId id="499" r:id="rId10"/>
    <p:sldId id="501" r:id="rId11"/>
    <p:sldId id="500" r:id="rId12"/>
    <p:sldId id="391" r:id="rId13"/>
    <p:sldId id="396" r:id="rId14"/>
    <p:sldId id="390" r:id="rId15"/>
    <p:sldId id="523" r:id="rId16"/>
    <p:sldId id="524" r:id="rId17"/>
    <p:sldId id="525" r:id="rId18"/>
    <p:sldId id="512" r:id="rId19"/>
    <p:sldId id="513" r:id="rId20"/>
    <p:sldId id="514" r:id="rId21"/>
    <p:sldId id="515" r:id="rId22"/>
    <p:sldId id="526" r:id="rId23"/>
    <p:sldId id="516" r:id="rId24"/>
    <p:sldId id="387" r:id="rId25"/>
    <p:sldId id="527"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2">
          <p15:clr>
            <a:srgbClr val="A4A3A4"/>
          </p15:clr>
        </p15:guide>
        <p15:guide id="2" pos="3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B63B"/>
    <a:srgbClr val="88BC4F"/>
    <a:srgbClr val="E08A23"/>
    <a:srgbClr val="DA5120"/>
    <a:srgbClr val="2A73AE"/>
    <a:srgbClr val="5D9832"/>
    <a:srgbClr val="FFF5D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7" autoAdjust="0"/>
    <p:restoredTop sz="80994" autoAdjust="0"/>
  </p:normalViewPr>
  <p:slideViewPr>
    <p:cSldViewPr snapToGrid="0" snapToObjects="1">
      <p:cViewPr varScale="1">
        <p:scale>
          <a:sx n="71" d="100"/>
          <a:sy n="71" d="100"/>
        </p:scale>
        <p:origin x="1656" y="48"/>
      </p:cViewPr>
      <p:guideLst>
        <p:guide orient="horz" pos="122"/>
        <p:guide pos="365"/>
      </p:guideLst>
    </p:cSldViewPr>
  </p:slideViewPr>
  <p:notesTextViewPr>
    <p:cViewPr>
      <p:scale>
        <a:sx n="100" d="100"/>
        <a:sy n="100" d="100"/>
      </p:scale>
      <p:origin x="0" y="0"/>
    </p:cViewPr>
  </p:notesTextViewPr>
  <p:sorterViewPr>
    <p:cViewPr>
      <p:scale>
        <a:sx n="80" d="100"/>
        <a:sy n="80" d="100"/>
      </p:scale>
      <p:origin x="0" y="107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D1E4EC-A1E0-D64E-AAF8-DFBE6586003E}" type="datetimeFigureOut">
              <a:rPr lang="en-US" smtClean="0"/>
              <a:t>9/30/2016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A0902A-C4E9-F64F-B7A2-8E82794F84AE}" type="slidenum">
              <a:rPr lang="en-US" smtClean="0"/>
              <a:t>‹#›</a:t>
            </a:fld>
            <a:endParaRPr lang="en-US"/>
          </a:p>
        </p:txBody>
      </p:sp>
    </p:spTree>
    <p:extLst>
      <p:ext uri="{BB962C8B-B14F-4D97-AF65-F5344CB8AC3E}">
        <p14:creationId xmlns:p14="http://schemas.microsoft.com/office/powerpoint/2010/main" val="5584604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series of quizzes will describe the intensity portion of the Nature’s Notebook plant protocols, and help you to become more confident in your intensity estimation. </a:t>
            </a: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a:t>
            </a:fld>
            <a:endParaRPr lang="en-US"/>
          </a:p>
        </p:txBody>
      </p:sp>
    </p:spTree>
    <p:extLst>
      <p:ext uri="{BB962C8B-B14F-4D97-AF65-F5344CB8AC3E}">
        <p14:creationId xmlns:p14="http://schemas.microsoft.com/office/powerpoint/2010/main" val="2882687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can find out if the peak in flowering and pollen release matches up with the timing of pollinator activity. </a:t>
            </a:r>
            <a:endParaRPr lang="en-US" dirty="0" smtClean="0"/>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10</a:t>
            </a:fld>
            <a:endParaRPr lang="en-US"/>
          </a:p>
        </p:txBody>
      </p:sp>
    </p:spTree>
    <p:extLst>
      <p:ext uri="{BB962C8B-B14F-4D97-AF65-F5344CB8AC3E}">
        <p14:creationId xmlns:p14="http://schemas.microsoft.com/office/powerpoint/2010/main" val="1406239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Fruit is also an important food for wildlife, and we can look at whether animals are around at the time when fruits need to be eaten and spread. </a:t>
            </a:r>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11</a:t>
            </a:fld>
            <a:endParaRPr lang="en-US"/>
          </a:p>
        </p:txBody>
      </p:sp>
    </p:spTree>
    <p:extLst>
      <p:ext uri="{BB962C8B-B14F-4D97-AF65-F5344CB8AC3E}">
        <p14:creationId xmlns:p14="http://schemas.microsoft.com/office/powerpoint/2010/main" val="2584698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Keep in mind that the </a:t>
            </a:r>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in Nature’s Notebook are not mutually exclusive. Many </a:t>
            </a:r>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overlap, so you will be reporting yes to more than one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at once. For example, when your plant starts to break buds, you would start to report “yes” for breaking leaf buds. Then once leaves emerge you would report “yes” to leaves, but keep reporting </a:t>
            </a:r>
            <a:r>
              <a:rPr lang="en-US" sz="1200" kern="1200" dirty="0" err="1" smtClean="0">
                <a:solidFill>
                  <a:schemeClr val="tx1"/>
                </a:solidFill>
                <a:effectLst/>
                <a:latin typeface="+mn-lt"/>
                <a:ea typeface="+mn-ea"/>
                <a:cs typeface="+mn-cs"/>
              </a:rPr>
              <a:t>blb</a:t>
            </a:r>
            <a:r>
              <a:rPr lang="en-US" sz="1200" kern="1200" dirty="0" smtClean="0">
                <a:solidFill>
                  <a:schemeClr val="tx1"/>
                </a:solidFill>
                <a:effectLst/>
                <a:latin typeface="+mn-lt"/>
                <a:ea typeface="+mn-ea"/>
                <a:cs typeface="+mn-cs"/>
              </a:rPr>
              <a:t> until you estimate that all of the buds have emerged. You would continue to report leaves until all of the colored leaves have fallen from the plant or died.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12</a:t>
            </a:fld>
            <a:endParaRPr lang="en-US" dirty="0"/>
          </a:p>
        </p:txBody>
      </p:sp>
    </p:spTree>
    <p:extLst>
      <p:ext uri="{BB962C8B-B14F-4D97-AF65-F5344CB8AC3E}">
        <p14:creationId xmlns:p14="http://schemas.microsoft.com/office/powerpoint/2010/main" val="133680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addition to reporting whether or not you see these </a:t>
            </a:r>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we are also interested in the degree to which the </a:t>
            </a:r>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were expressed. This is what you report on that line next to the Yes, no, or question mark. The answer choices are available to you in the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definition, on the smart phone apps, and when you enter the data online.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13</a:t>
            </a:fld>
            <a:endParaRPr lang="en-US" dirty="0"/>
          </a:p>
        </p:txBody>
      </p:sp>
    </p:spTree>
    <p:extLst>
      <p:ext uri="{BB962C8B-B14F-4D97-AF65-F5344CB8AC3E}">
        <p14:creationId xmlns:p14="http://schemas.microsoft.com/office/powerpoint/2010/main" val="5459234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When reporting on intensity, we are really looking for an estimate of the number you see. You don’t have to be 100% certain! For example, can you ballpark the number of people in this room to 10, 100, or 1000?</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pPr/>
              <a:t>14</a:t>
            </a:fld>
            <a:endParaRPr lang="en-US" dirty="0"/>
          </a:p>
        </p:txBody>
      </p:sp>
    </p:spTree>
    <p:extLst>
      <p:ext uri="{BB962C8B-B14F-4D97-AF65-F5344CB8AC3E}">
        <p14:creationId xmlns:p14="http://schemas.microsoft.com/office/powerpoint/2010/main" val="2675809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fact, the change in intensity over time is just as important as the actual intensity value. What researchers are really interested in is when a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reaches its peak.</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41387117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example, you might start reporting intensity and miss the initial, smallest measure of intensity, or misinterpret it to be higher than it actually is, shown here by the red line.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9552332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As long as you show the change in intensity over time on your plant and capture the timing of the peak, even if you don’t get the actual numbers exactly right, that is still very useful information.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2A7042-DEED-4AA1-9E89-4A16B2572577}"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6944504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are many helpful resources available to you as you learn to estimate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intensity of your plants. Always start with the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definitions. Many of these have species-specific information, especially for the flower and fruit </a:t>
            </a:r>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You can find these definitions on your Observation Deck, by viewing the species profile, or by printing the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definition sheet.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18</a:t>
            </a:fld>
            <a:endParaRPr lang="en-US" dirty="0"/>
          </a:p>
        </p:txBody>
      </p:sp>
    </p:spTree>
    <p:extLst>
      <p:ext uri="{BB962C8B-B14F-4D97-AF65-F5344CB8AC3E}">
        <p14:creationId xmlns:p14="http://schemas.microsoft.com/office/powerpoint/2010/main" val="16269342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You can also view the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definitions on the smartphone app, by clicking the I next to each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19</a:t>
            </a:fld>
            <a:endParaRPr lang="en-US" dirty="0"/>
          </a:p>
        </p:txBody>
      </p:sp>
    </p:spTree>
    <p:extLst>
      <p:ext uri="{BB962C8B-B14F-4D97-AF65-F5344CB8AC3E}">
        <p14:creationId xmlns:p14="http://schemas.microsoft.com/office/powerpoint/2010/main" val="481395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Nature’s Notebook focuses on long-term monitoring of the same individual plants over time. This approach means that you will get to know your plants over time – such as what they look like at full leaf size, full canopy cover, the colors of the leaves, and when pollen release reaches its peak.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 the Nature’s Notebook datasheets, you enter a ‘yes’ or ‘no’ observation for each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or life cycle event. You can always use the question mark if you are uncertain about the answer.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‘no’ observations allow a better estimate of when the ‘yes’ observations actually start. If you reported a ‘no’ for a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one week, and a ‘yes’ the next, you have documented that </a:t>
            </a:r>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started within that particular week. We recommend at least weekly observations, to better pinpoint when </a:t>
            </a:r>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start and end.</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a:t>
            </a:fld>
            <a:endParaRPr lang="en-US" dirty="0"/>
          </a:p>
        </p:txBody>
      </p:sp>
    </p:spTree>
    <p:extLst>
      <p:ext uri="{BB962C8B-B14F-4D97-AF65-F5344CB8AC3E}">
        <p14:creationId xmlns:p14="http://schemas.microsoft.com/office/powerpoint/2010/main" val="9062412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have answers to many frequently asked questions on our FAQ page. This page is linked at the bottom of all of the pages on the Nature’s Notebook website.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20</a:t>
            </a:fld>
            <a:endParaRPr lang="en-US" dirty="0"/>
          </a:p>
        </p:txBody>
      </p:sp>
    </p:spTree>
    <p:extLst>
      <p:ext uri="{BB962C8B-B14F-4D97-AF65-F5344CB8AC3E}">
        <p14:creationId xmlns:p14="http://schemas.microsoft.com/office/powerpoint/2010/main" val="39932819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Download a free copy of the Botany Primer, or purchase a printed and bound copy. You can find it on the Nature’s Notebook website.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21</a:t>
            </a:fld>
            <a:endParaRPr lang="en-US" dirty="0"/>
          </a:p>
        </p:txBody>
      </p:sp>
    </p:spTree>
    <p:extLst>
      <p:ext uri="{BB962C8B-B14F-4D97-AF65-F5344CB8AC3E}">
        <p14:creationId xmlns:p14="http://schemas.microsoft.com/office/powerpoint/2010/main" val="40344606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Download a free copy of the Botany Primer, or purchase a printed and bound copy. You can find it on the Nature’s Notebook website.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22</a:t>
            </a:fld>
            <a:endParaRPr lang="en-US" dirty="0"/>
          </a:p>
        </p:txBody>
      </p:sp>
    </p:spTree>
    <p:extLst>
      <p:ext uri="{BB962C8B-B14F-4D97-AF65-F5344CB8AC3E}">
        <p14:creationId xmlns:p14="http://schemas.microsoft.com/office/powerpoint/2010/main" val="30867233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you still have questions, email support@usanpn.org </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23</a:t>
            </a:fld>
            <a:endParaRPr lang="en-US" dirty="0"/>
          </a:p>
        </p:txBody>
      </p:sp>
    </p:spTree>
    <p:extLst>
      <p:ext uri="{BB962C8B-B14F-4D97-AF65-F5344CB8AC3E}">
        <p14:creationId xmlns:p14="http://schemas.microsoft.com/office/powerpoint/2010/main" val="22139883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the following series of video quizzes, we will investigate the different types of intensity questions that you will find in Nature’s Notebook:</a:t>
            </a:r>
            <a:r>
              <a:rPr lang="en-US" sz="1200" kern="1200" baseline="0" dirty="0" smtClean="0">
                <a:solidFill>
                  <a:schemeClr val="tx1"/>
                </a:solidFill>
                <a:effectLst/>
                <a:latin typeface="+mn-lt"/>
                <a:ea typeface="+mn-ea"/>
                <a:cs typeface="+mn-cs"/>
              </a:rPr>
              <a:t> Counts in number bins, percent in bins, percent canopy, and the oddballs – leaf size and pollen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24</a:t>
            </a:fld>
            <a:endParaRPr lang="en-US" dirty="0"/>
          </a:p>
        </p:txBody>
      </p:sp>
    </p:spTree>
    <p:extLst>
      <p:ext uri="{BB962C8B-B14F-4D97-AF65-F5344CB8AC3E}">
        <p14:creationId xmlns:p14="http://schemas.microsoft.com/office/powerpoint/2010/main" val="16573754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We hope that these quizzes will</a:t>
            </a:r>
            <a:r>
              <a:rPr lang="en-US" baseline="0" dirty="0" smtClean="0"/>
              <a:t> help you to become more confident in understanding botany and estimating intensity of plant phenophases. </a:t>
            </a:r>
            <a:r>
              <a:rPr lang="en-US" baseline="0" smtClean="0"/>
              <a:t>Thank you so much for participating in Nature’s Notebook. </a:t>
            </a:r>
            <a:endParaRPr lang="en-US" smtClean="0"/>
          </a:p>
          <a:p>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25</a:t>
            </a:fld>
            <a:endParaRPr lang="en-US"/>
          </a:p>
        </p:txBody>
      </p:sp>
    </p:spTree>
    <p:extLst>
      <p:ext uri="{BB962C8B-B14F-4D97-AF65-F5344CB8AC3E}">
        <p14:creationId xmlns:p14="http://schemas.microsoft.com/office/powerpoint/2010/main" val="1050539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approach means that you will get to know your plants over time – such as what they look like at full leaf size, full canopy cover, the colors of the leaves, and when pollen release reaches its peak. </a:t>
            </a:r>
          </a:p>
        </p:txBody>
      </p:sp>
      <p:sp>
        <p:nvSpPr>
          <p:cNvPr id="4" name="Slide Number Placeholder 3"/>
          <p:cNvSpPr>
            <a:spLocks noGrp="1"/>
          </p:cNvSpPr>
          <p:nvPr>
            <p:ph type="sldNum" sz="quarter" idx="10"/>
          </p:nvPr>
        </p:nvSpPr>
        <p:spPr/>
        <p:txBody>
          <a:bodyPr/>
          <a:lstStyle/>
          <a:p>
            <a:fld id="{BE2A7042-DEED-4AA1-9E89-4A16B2572577}"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114583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 the Nature’s Notebook datasheets, you enter a ‘yes’ or ‘no’ observation for each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or life cycle event. You can always use the question mark if you are uncertain about the answer.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‘no’ observations allow a better estimate of when the ‘yes’ observations actually start. If you reported a ‘no’ for a </a:t>
            </a:r>
            <a:r>
              <a:rPr lang="en-US" sz="1200" kern="1200" dirty="0" err="1" smtClean="0">
                <a:solidFill>
                  <a:schemeClr val="tx1"/>
                </a:solidFill>
                <a:effectLst/>
                <a:latin typeface="+mn-lt"/>
                <a:ea typeface="+mn-ea"/>
                <a:cs typeface="+mn-cs"/>
              </a:rPr>
              <a:t>phenophase</a:t>
            </a:r>
            <a:r>
              <a:rPr lang="en-US" sz="1200" kern="1200" dirty="0" smtClean="0">
                <a:solidFill>
                  <a:schemeClr val="tx1"/>
                </a:solidFill>
                <a:effectLst/>
                <a:latin typeface="+mn-lt"/>
                <a:ea typeface="+mn-ea"/>
                <a:cs typeface="+mn-cs"/>
              </a:rPr>
              <a:t> one week, and a ‘yes’ the next, you have documented that phenophases started within that particular week. </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4</a:t>
            </a:fld>
            <a:endParaRPr lang="en-US" dirty="0"/>
          </a:p>
        </p:txBody>
      </p:sp>
    </p:spTree>
    <p:extLst>
      <p:ext uri="{BB962C8B-B14F-4D97-AF65-F5344CB8AC3E}">
        <p14:creationId xmlns:p14="http://schemas.microsoft.com/office/powerpoint/2010/main" val="3370404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recommend at least weekly observations, to better pinpoint when phenophases start and end.</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5</a:t>
            </a:fld>
            <a:endParaRPr lang="en-US" dirty="0"/>
          </a:p>
        </p:txBody>
      </p:sp>
    </p:spTree>
    <p:extLst>
      <p:ext uri="{BB962C8B-B14F-4D97-AF65-F5344CB8AC3E}">
        <p14:creationId xmlns:p14="http://schemas.microsoft.com/office/powerpoint/2010/main" val="984518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are grouped into three categories – leaves, flowers, and fruits. There are multiple </a:t>
            </a:r>
            <a:r>
              <a:rPr lang="en-US" sz="1200" kern="1200" dirty="0" err="1" smtClean="0">
                <a:solidFill>
                  <a:schemeClr val="tx1"/>
                </a:solidFill>
                <a:effectLst/>
                <a:latin typeface="+mn-lt"/>
                <a:ea typeface="+mn-ea"/>
                <a:cs typeface="+mn-cs"/>
              </a:rPr>
              <a:t>phenophases</a:t>
            </a:r>
            <a:r>
              <a:rPr lang="en-US" sz="1200" kern="1200" dirty="0" smtClean="0">
                <a:solidFill>
                  <a:schemeClr val="tx1"/>
                </a:solidFill>
                <a:effectLst/>
                <a:latin typeface="+mn-lt"/>
                <a:ea typeface="+mn-ea"/>
                <a:cs typeface="+mn-cs"/>
              </a:rPr>
              <a:t> in each of these categories.</a:t>
            </a:r>
          </a:p>
          <a:p>
            <a:endParaRPr lang="en-US" dirty="0"/>
          </a:p>
        </p:txBody>
      </p:sp>
      <p:sp>
        <p:nvSpPr>
          <p:cNvPr id="4" name="Slide Number Placeholder 3"/>
          <p:cNvSpPr>
            <a:spLocks noGrp="1"/>
          </p:cNvSpPr>
          <p:nvPr>
            <p:ph type="sldNum" sz="quarter" idx="10"/>
          </p:nvPr>
        </p:nvSpPr>
        <p:spPr/>
        <p:txBody>
          <a:bodyPr/>
          <a:lstStyle/>
          <a:p>
            <a:fld id="{BE2A7042-DEED-4AA1-9E89-4A16B2572577}" type="slidenum">
              <a:rPr lang="en-US" smtClean="0"/>
              <a:pPr/>
              <a:t>6</a:t>
            </a:fld>
            <a:endParaRPr lang="en-US" dirty="0"/>
          </a:p>
        </p:txBody>
      </p:sp>
    </p:spTree>
    <p:extLst>
      <p:ext uri="{BB962C8B-B14F-4D97-AF65-F5344CB8AC3E}">
        <p14:creationId xmlns:p14="http://schemas.microsoft.com/office/powerpoint/2010/main" val="906241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Why do we care about these particular phenophases?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Leaf canopy is important, because it allows us to look at how long leaves were on plants over the year. This has implications for carbon sequestration – the longer the leaves were on the plant, the more carbon can be taken up. </a:t>
            </a:r>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7</a:t>
            </a:fld>
            <a:endParaRPr lang="en-US"/>
          </a:p>
        </p:txBody>
      </p:sp>
    </p:spTree>
    <p:extLst>
      <p:ext uri="{BB962C8B-B14F-4D97-AF65-F5344CB8AC3E}">
        <p14:creationId xmlns:p14="http://schemas.microsoft.com/office/powerpoint/2010/main" val="1452346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These leaf observations can also be compared to information from satellites, to tell us how well this satellite information represents plants on the ground. </a:t>
            </a:r>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8</a:t>
            </a:fld>
            <a:endParaRPr lang="en-US"/>
          </a:p>
        </p:txBody>
      </p:sp>
    </p:spTree>
    <p:extLst>
      <p:ext uri="{BB962C8B-B14F-4D97-AF65-F5344CB8AC3E}">
        <p14:creationId xmlns:p14="http://schemas.microsoft.com/office/powerpoint/2010/main" val="3862618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Leaves are also important food sources for animals, as are flowers. </a:t>
            </a:r>
            <a:endParaRPr lang="en-US" dirty="0"/>
          </a:p>
        </p:txBody>
      </p:sp>
      <p:sp>
        <p:nvSpPr>
          <p:cNvPr id="4" name="Slide Number Placeholder 3"/>
          <p:cNvSpPr>
            <a:spLocks noGrp="1"/>
          </p:cNvSpPr>
          <p:nvPr>
            <p:ph type="sldNum" sz="quarter" idx="10"/>
          </p:nvPr>
        </p:nvSpPr>
        <p:spPr/>
        <p:txBody>
          <a:bodyPr/>
          <a:lstStyle/>
          <a:p>
            <a:fld id="{E7A0902A-C4E9-F64F-B7A2-8E82794F84AE}" type="slidenum">
              <a:rPr lang="en-US" smtClean="0"/>
              <a:t>9</a:t>
            </a:fld>
            <a:endParaRPr lang="en-US"/>
          </a:p>
        </p:txBody>
      </p:sp>
    </p:spTree>
    <p:extLst>
      <p:ext uri="{BB962C8B-B14F-4D97-AF65-F5344CB8AC3E}">
        <p14:creationId xmlns:p14="http://schemas.microsoft.com/office/powerpoint/2010/main" val="4217969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40488385"/>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1836315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142475039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00946971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AC0095-2716-6C40-B4A9-9953BC01805A}" type="datetimeFigureOut">
              <a:rPr lang="en-US" smtClean="0"/>
              <a:t>9/30/2016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8404368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75389927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AC0095-2716-6C40-B4A9-9953BC01805A}" type="datetimeFigureOut">
              <a:rPr lang="en-US" smtClean="0"/>
              <a:t>9/30/2016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225716701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AC0095-2716-6C40-B4A9-9953BC01805A}" type="datetimeFigureOut">
              <a:rPr lang="en-US" smtClean="0"/>
              <a:t>9/30/2016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49491772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AC0095-2716-6C40-B4A9-9953BC01805A}" type="datetimeFigureOut">
              <a:rPr lang="en-US" smtClean="0"/>
              <a:t>9/30/2016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95309286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303896102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AC0095-2716-6C40-B4A9-9953BC01805A}" type="datetimeFigureOut">
              <a:rPr lang="en-US" smtClean="0"/>
              <a:t>9/30/2016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A5F05A-B809-664C-87FC-E2A1F8C1C5E4}" type="slidenum">
              <a:rPr lang="en-US" smtClean="0"/>
              <a:t>‹#›</a:t>
            </a:fld>
            <a:endParaRPr lang="en-US"/>
          </a:p>
        </p:txBody>
      </p:sp>
    </p:spTree>
    <p:extLst>
      <p:ext uri="{BB962C8B-B14F-4D97-AF65-F5344CB8AC3E}">
        <p14:creationId xmlns:p14="http://schemas.microsoft.com/office/powerpoint/2010/main" val="87003102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C0095-2716-6C40-B4A9-9953BC01805A}" type="datetimeFigureOut">
              <a:rPr lang="en-US" smtClean="0"/>
              <a:t>9/30/2016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A5F05A-B809-664C-87FC-E2A1F8C1C5E4}" type="slidenum">
              <a:rPr lang="en-US" smtClean="0"/>
              <a:t>‹#›</a:t>
            </a:fld>
            <a:endParaRPr lang="en-US"/>
          </a:p>
        </p:txBody>
      </p:sp>
    </p:spTree>
    <p:extLst>
      <p:ext uri="{BB962C8B-B14F-4D97-AF65-F5344CB8AC3E}">
        <p14:creationId xmlns:p14="http://schemas.microsoft.com/office/powerpoint/2010/main" val="1128779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notesSlide" Target="../notesSlides/notesSlide1.xml"/><Relationship Id="rId12"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11" Type="http://schemas.openxmlformats.org/officeDocument/2006/relationships/image" Target="../media/image5.emf"/><Relationship Id="rId5" Type="http://schemas.openxmlformats.org/officeDocument/2006/relationships/tags" Target="../tags/tag5.xml"/><Relationship Id="rId10" Type="http://schemas.openxmlformats.org/officeDocument/2006/relationships/image" Target="../media/image4.emf"/><Relationship Id="rId4" Type="http://schemas.openxmlformats.org/officeDocument/2006/relationships/tags" Target="../tags/tag4.xml"/><Relationship Id="rId9"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5.emf"/><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5.emf"/></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emf"/><Relationship Id="rId4" Type="http://schemas.openxmlformats.org/officeDocument/2006/relationships/image" Target="../media/image5.emf"/></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4.emf"/></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4.emf"/></Relationships>
</file>

<file path=ppt/slides/_rels/slide2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5.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tags" Target="../tags/tag8.xml"/><Relationship Id="rId7" Type="http://schemas.openxmlformats.org/officeDocument/2006/relationships/image" Target="../media/image4.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emf"/><Relationship Id="rId5" Type="http://schemas.openxmlformats.org/officeDocument/2006/relationships/notesSlide" Target="../notesSlides/notesSlide25.xml"/><Relationship Id="rId4" Type="http://schemas.openxmlformats.org/officeDocument/2006/relationships/slideLayout" Target="../slideLayouts/slideLayout1.xm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7.pn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4.emf"/><Relationship Id="rId4" Type="http://schemas.openxmlformats.org/officeDocument/2006/relationships/image" Target="../media/image5.emf"/><Relationship Id="rId9"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5.emf"/><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ubtitle 2"/>
          <p:cNvSpPr txBox="1">
            <a:spLocks/>
          </p:cNvSpPr>
          <p:nvPr>
            <p:custDataLst>
              <p:tags r:id="rId1"/>
            </p:custDataLst>
          </p:nvPr>
        </p:nvSpPr>
        <p:spPr>
          <a:xfrm>
            <a:off x="4648670" y="5364647"/>
            <a:ext cx="4531432" cy="122261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400" i="1" dirty="0" smtClean="0">
                <a:solidFill>
                  <a:schemeClr val="bg2"/>
                </a:solidFill>
                <a:latin typeface="Arial"/>
              </a:rPr>
              <a:t>National Coordinating Office</a:t>
            </a:r>
          </a:p>
          <a:p>
            <a:pPr algn="l"/>
            <a:r>
              <a:rPr lang="en-US" sz="2400" i="1" dirty="0" smtClean="0">
                <a:solidFill>
                  <a:schemeClr val="bg2"/>
                </a:solidFill>
                <a:latin typeface="Arial"/>
              </a:rPr>
              <a:t>USA-NPN</a:t>
            </a:r>
          </a:p>
        </p:txBody>
      </p:sp>
      <p:pic>
        <p:nvPicPr>
          <p:cNvPr id="6" name="Picture 5" descr="UA_Block A- AZ _200-281.eps"/>
          <p:cNvPicPr>
            <a:picLocks noChangeAspect="1"/>
          </p:cNvPicPr>
          <p:nvPr>
            <p:custDataLst>
              <p:tags r:id="rId2"/>
            </p:custDataLst>
          </p:nvPr>
        </p:nvPicPr>
        <p:blipFill>
          <a:blip r:embed="rId9" cstate="email">
            <a:extLst>
              <a:ext uri="{28A0092B-C50C-407E-A947-70E740481C1C}">
                <a14:useLocalDpi xmlns:a14="http://schemas.microsoft.com/office/drawing/2010/main"/>
              </a:ext>
            </a:extLst>
          </a:blip>
          <a:stretch>
            <a:fillRect/>
          </a:stretch>
        </p:blipFill>
        <p:spPr>
          <a:xfrm>
            <a:off x="2469885" y="5644485"/>
            <a:ext cx="935465" cy="942773"/>
          </a:xfrm>
          <a:prstGeom prst="rect">
            <a:avLst/>
          </a:prstGeom>
        </p:spPr>
      </p:pic>
      <p:pic>
        <p:nvPicPr>
          <p:cNvPr id="9" name="Picture 8" descr="usgs_logo-white.ai"/>
          <p:cNvPicPr>
            <a:picLocks noChangeAspect="1"/>
          </p:cNvPicPr>
          <p:nvPr>
            <p:custDataLst>
              <p:tags r:id="rId3"/>
            </p:custDataLst>
          </p:nvPr>
        </p:nvPicPr>
        <p:blipFill>
          <a:blip r:embed="rId10" cstate="email">
            <a:extLst>
              <a:ext uri="{28A0092B-C50C-407E-A947-70E740481C1C}">
                <a14:useLocalDpi xmlns:a14="http://schemas.microsoft.com/office/drawing/2010/main"/>
              </a:ext>
            </a:extLst>
          </a:blip>
          <a:stretch>
            <a:fillRect/>
          </a:stretch>
        </p:blipFill>
        <p:spPr>
          <a:xfrm>
            <a:off x="252248" y="5936663"/>
            <a:ext cx="1931628" cy="711405"/>
          </a:xfrm>
          <a:prstGeom prst="rect">
            <a:avLst/>
          </a:prstGeom>
        </p:spPr>
      </p:pic>
      <p:pic>
        <p:nvPicPr>
          <p:cNvPr id="11" name="Picture 10" descr="npn_LOGO_normal-white.eps"/>
          <p:cNvPicPr>
            <a:picLocks noChangeAspect="1"/>
          </p:cNvPicPr>
          <p:nvPr>
            <p:custDataLst>
              <p:tags r:id="rId4"/>
            </p:custDataLst>
          </p:nvPr>
        </p:nvPicPr>
        <p:blipFill>
          <a:blip r:embed="rId11" cstate="email">
            <a:extLst>
              <a:ext uri="{28A0092B-C50C-407E-A947-70E740481C1C}">
                <a14:useLocalDpi xmlns:a14="http://schemas.microsoft.com/office/drawing/2010/main"/>
              </a:ext>
            </a:extLst>
          </a:blip>
          <a:stretch>
            <a:fillRect/>
          </a:stretch>
        </p:blipFill>
        <p:spPr>
          <a:xfrm>
            <a:off x="252248" y="5217031"/>
            <a:ext cx="1931628" cy="598889"/>
          </a:xfrm>
          <a:prstGeom prst="rect">
            <a:avLst/>
          </a:prstGeom>
        </p:spPr>
      </p:pic>
      <p:sp>
        <p:nvSpPr>
          <p:cNvPr id="10" name="TextBox 9"/>
          <p:cNvSpPr txBox="1"/>
          <p:nvPr>
            <p:custDataLst>
              <p:tags r:id="rId5"/>
            </p:custDataLst>
          </p:nvPr>
        </p:nvSpPr>
        <p:spPr>
          <a:xfrm rot="10800000" flipV="1">
            <a:off x="1440212" y="2734715"/>
            <a:ext cx="6239712" cy="1815882"/>
          </a:xfrm>
          <a:prstGeom prst="rect">
            <a:avLst/>
          </a:prstGeom>
          <a:noFill/>
        </p:spPr>
        <p:txBody>
          <a:bodyPr wrap="square" rtlCol="0">
            <a:spAutoFit/>
          </a:bodyPr>
          <a:lstStyle/>
          <a:p>
            <a:pPr algn="ctr"/>
            <a:r>
              <a:rPr lang="en-US" sz="4000" dirty="0" smtClean="0">
                <a:solidFill>
                  <a:srgbClr val="73B63B"/>
                </a:solidFill>
                <a:latin typeface="+mj-lt"/>
              </a:rPr>
              <a:t>Basic Botany </a:t>
            </a:r>
            <a:r>
              <a:rPr lang="en-US" sz="4000" smtClean="0">
                <a:solidFill>
                  <a:srgbClr val="73B63B"/>
                </a:solidFill>
                <a:latin typeface="+mj-lt"/>
              </a:rPr>
              <a:t>and </a:t>
            </a:r>
          </a:p>
          <a:p>
            <a:pPr algn="ctr"/>
            <a:r>
              <a:rPr lang="en-US" sz="4000" smtClean="0">
                <a:solidFill>
                  <a:srgbClr val="73B63B"/>
                </a:solidFill>
                <a:latin typeface="+mj-lt"/>
              </a:rPr>
              <a:t>Intensity Estimation</a:t>
            </a:r>
            <a:endParaRPr lang="en-US" sz="4000" dirty="0">
              <a:solidFill>
                <a:srgbClr val="73B63B"/>
              </a:solidFill>
              <a:latin typeface="+mj-lt"/>
            </a:endParaRPr>
          </a:p>
          <a:p>
            <a:pPr algn="ctr"/>
            <a:r>
              <a:rPr lang="en-US" sz="3200" dirty="0" smtClean="0">
                <a:solidFill>
                  <a:schemeClr val="bg1"/>
                </a:solidFill>
                <a:latin typeface="+mj-lt"/>
              </a:rPr>
              <a:t>Part 1: Introduction</a:t>
            </a:r>
          </a:p>
        </p:txBody>
      </p:sp>
      <p:pic>
        <p:nvPicPr>
          <p:cNvPr id="2" name="Picture 1"/>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458050" y="0"/>
            <a:ext cx="5981085" cy="2767590"/>
          </a:xfrm>
          <a:prstGeom prst="rect">
            <a:avLst/>
          </a:prstGeom>
        </p:spPr>
      </p:pic>
    </p:spTree>
    <p:extLst>
      <p:ext uri="{BB962C8B-B14F-4D97-AF65-F5344CB8AC3E}">
        <p14:creationId xmlns:p14="http://schemas.microsoft.com/office/powerpoint/2010/main" val="334912057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2766"/>
            <a:ext cx="8229600" cy="1143000"/>
          </a:xfrm>
        </p:spPr>
        <p:txBody>
          <a:bodyPr>
            <a:normAutofit/>
          </a:bodyPr>
          <a:lstStyle/>
          <a:p>
            <a:pPr algn="l"/>
            <a:r>
              <a:rPr lang="en-US" sz="3200" dirty="0" smtClean="0">
                <a:solidFill>
                  <a:srgbClr val="73B63B"/>
                </a:solidFill>
              </a:rPr>
              <a:t>Why do we care about these phenophases?</a:t>
            </a:r>
            <a:endParaRPr lang="en-US" sz="3200" dirty="0">
              <a:solidFill>
                <a:srgbClr val="73B63B"/>
              </a:solidFill>
            </a:endParaRPr>
          </a:p>
        </p:txBody>
      </p:sp>
      <p:pic>
        <p:nvPicPr>
          <p:cNvPr id="4" name="Picture 3"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5" name="Picture 4"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7" name="TextBox 6"/>
          <p:cNvSpPr txBox="1"/>
          <p:nvPr/>
        </p:nvSpPr>
        <p:spPr>
          <a:xfrm rot="16200000">
            <a:off x="6543563" y="4509055"/>
            <a:ext cx="4328557" cy="369332"/>
          </a:xfrm>
          <a:prstGeom prst="rect">
            <a:avLst/>
          </a:prstGeom>
          <a:noFill/>
        </p:spPr>
        <p:txBody>
          <a:bodyPr wrap="square" rtlCol="0">
            <a:spAutoFit/>
          </a:bodyPr>
          <a:lstStyle/>
          <a:p>
            <a:r>
              <a:rPr lang="en-US" dirty="0" smtClean="0">
                <a:solidFill>
                  <a:schemeClr val="bg1"/>
                </a:solidFill>
                <a:latin typeface="+mj-lt"/>
              </a:rPr>
              <a:t>Photo: Brian F Powell</a:t>
            </a:r>
            <a:endParaRPr lang="en-US" dirty="0">
              <a:solidFill>
                <a:schemeClr val="bg1"/>
              </a:solidFill>
              <a:latin typeface="+mj-lt"/>
            </a:endParaRPr>
          </a:p>
        </p:txBody>
      </p:sp>
      <p:pic>
        <p:nvPicPr>
          <p:cNvPr id="13" name="Picture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7399" y="1439276"/>
            <a:ext cx="7825682" cy="5183523"/>
          </a:xfrm>
          <a:prstGeom prst="rect">
            <a:avLst/>
          </a:prstGeom>
        </p:spPr>
      </p:pic>
    </p:spTree>
    <p:extLst>
      <p:ext uri="{BB962C8B-B14F-4D97-AF65-F5344CB8AC3E}">
        <p14:creationId xmlns:p14="http://schemas.microsoft.com/office/powerpoint/2010/main" val="55339674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2766"/>
            <a:ext cx="8229600" cy="1143000"/>
          </a:xfrm>
        </p:spPr>
        <p:txBody>
          <a:bodyPr>
            <a:normAutofit/>
          </a:bodyPr>
          <a:lstStyle/>
          <a:p>
            <a:pPr algn="l"/>
            <a:r>
              <a:rPr lang="en-US" sz="3200" dirty="0" smtClean="0">
                <a:solidFill>
                  <a:srgbClr val="73B63B"/>
                </a:solidFill>
              </a:rPr>
              <a:t>Why do we care about these phenophases?</a:t>
            </a:r>
            <a:endParaRPr lang="en-US" sz="3200" dirty="0">
              <a:solidFill>
                <a:srgbClr val="73B63B"/>
              </a:solidFill>
            </a:endParaRPr>
          </a:p>
        </p:txBody>
      </p:sp>
      <p:pic>
        <p:nvPicPr>
          <p:cNvPr id="4" name="Picture 3"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5" name="Picture 4"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73485" y="1546751"/>
            <a:ext cx="7302500" cy="5143500"/>
          </a:xfrm>
          <a:prstGeom prst="rect">
            <a:avLst/>
          </a:prstGeom>
        </p:spPr>
      </p:pic>
    </p:spTree>
    <p:extLst>
      <p:ext uri="{BB962C8B-B14F-4D97-AF65-F5344CB8AC3E}">
        <p14:creationId xmlns:p14="http://schemas.microsoft.com/office/powerpoint/2010/main" val="366426037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txBox="1">
            <a:spLocks/>
          </p:cNvSpPr>
          <p:nvPr/>
        </p:nvSpPr>
        <p:spPr>
          <a:xfrm>
            <a:off x="0" y="618402"/>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Deciduous plant phenophase</a:t>
            </a:r>
            <a:r>
              <a:rPr lang="en-US" sz="3200" dirty="0">
                <a:solidFill>
                  <a:srgbClr val="73B63B"/>
                </a:solidFill>
                <a:latin typeface="+mj-lt"/>
              </a:rPr>
              <a:t>s</a:t>
            </a:r>
            <a:endParaRPr sz="3200" i="1" dirty="0" smtClean="0">
              <a:solidFill>
                <a:srgbClr val="73B63B"/>
              </a:solidFill>
              <a:latin typeface="+mj-lt"/>
            </a:endParaRPr>
          </a:p>
        </p:txBody>
      </p:sp>
      <p:sp>
        <p:nvSpPr>
          <p:cNvPr id="8" name="Rounded Rectangle 4"/>
          <p:cNvSpPr/>
          <p:nvPr/>
        </p:nvSpPr>
        <p:spPr>
          <a:xfrm>
            <a:off x="250986" y="1488595"/>
            <a:ext cx="2355736" cy="314803"/>
          </a:xfrm>
          <a:prstGeom prst="rect">
            <a:avLst/>
          </a:prstGeom>
        </p:spPr>
        <p:style>
          <a:lnRef idx="2">
            <a:schemeClr val="accent3"/>
          </a:lnRef>
          <a:fillRef idx="1">
            <a:schemeClr val="lt1"/>
          </a:fillRef>
          <a:effectRef idx="0">
            <a:schemeClr val="accent3"/>
          </a:effectRef>
          <a:fontRef idx="minor">
            <a:schemeClr val="dk1"/>
          </a:fontRef>
        </p:style>
        <p:txBody>
          <a:bodyPr spcFirstLastPara="0" vert="horz" wrap="square" lIns="49784" tIns="49784" rIns="49784" bIns="49784" numCol="1" spcCol="1270" anchor="ctr" anchorCtr="0">
            <a:noAutofit/>
          </a:bodyPr>
          <a:lstStyle/>
          <a:p>
            <a:pPr lvl="0" algn="ctr" defTabSz="311150">
              <a:lnSpc>
                <a:spcPct val="90000"/>
              </a:lnSpc>
              <a:spcBef>
                <a:spcPct val="0"/>
              </a:spcBef>
              <a:spcAft>
                <a:spcPct val="35000"/>
              </a:spcAft>
            </a:pPr>
            <a:r>
              <a:rPr lang="en-US" sz="2000" kern="1200" dirty="0" smtClean="0">
                <a:latin typeface="+mj-lt"/>
              </a:rPr>
              <a:t>Breaking leaf buds</a:t>
            </a:r>
            <a:endParaRPr lang="en-US" sz="2000" kern="1200" dirty="0">
              <a:latin typeface="+mj-lt"/>
            </a:endParaRPr>
          </a:p>
        </p:txBody>
      </p:sp>
      <p:grpSp>
        <p:nvGrpSpPr>
          <p:cNvPr id="9" name="Group 8"/>
          <p:cNvGrpSpPr/>
          <p:nvPr/>
        </p:nvGrpSpPr>
        <p:grpSpPr>
          <a:xfrm>
            <a:off x="890903" y="2051114"/>
            <a:ext cx="5864740" cy="317815"/>
            <a:chOff x="594193" y="1282944"/>
            <a:chExt cx="5197729" cy="317815"/>
          </a:xfrm>
        </p:grpSpPr>
        <p:sp>
          <p:nvSpPr>
            <p:cNvPr id="32" name="Rounded Rectangle 31"/>
            <p:cNvSpPr/>
            <p:nvPr/>
          </p:nvSpPr>
          <p:spPr>
            <a:xfrm>
              <a:off x="594193" y="1282944"/>
              <a:ext cx="5197729" cy="317815"/>
            </a:xfrm>
            <a:prstGeom prst="roundRect">
              <a:avLst>
                <a:gd name="adj" fmla="val 10000"/>
              </a:avLst>
            </a:prstGeom>
          </p:spPr>
          <p:style>
            <a:lnRef idx="2">
              <a:schemeClr val="accent3"/>
            </a:lnRef>
            <a:fillRef idx="1">
              <a:schemeClr val="lt1"/>
            </a:fillRef>
            <a:effectRef idx="0">
              <a:schemeClr val="accent3"/>
            </a:effectRef>
            <a:fontRef idx="minor">
              <a:schemeClr val="dk1"/>
            </a:fontRef>
          </p:style>
        </p:sp>
        <p:sp>
          <p:nvSpPr>
            <p:cNvPr id="33" name="Rounded Rectangle 4"/>
            <p:cNvSpPr/>
            <p:nvPr/>
          </p:nvSpPr>
          <p:spPr>
            <a:xfrm>
              <a:off x="603501" y="1292252"/>
              <a:ext cx="5188421" cy="308507"/>
            </a:xfrm>
            <a:prstGeom prst="rect">
              <a:avLst/>
            </a:prstGeom>
          </p:spPr>
          <p:style>
            <a:lnRef idx="2">
              <a:schemeClr val="accent3"/>
            </a:lnRef>
            <a:fillRef idx="1">
              <a:schemeClr val="lt1"/>
            </a:fillRef>
            <a:effectRef idx="0">
              <a:schemeClr val="accent3"/>
            </a:effectRef>
            <a:fontRef idx="minor">
              <a:schemeClr val="dk1"/>
            </a:fontRef>
          </p:style>
          <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000" kern="1200" dirty="0" smtClean="0">
                  <a:latin typeface="+mj-lt"/>
                </a:rPr>
                <a:t>Leaves</a:t>
              </a:r>
              <a:endParaRPr lang="en-US" sz="2000" kern="1200" dirty="0">
                <a:latin typeface="+mj-lt"/>
              </a:endParaRPr>
            </a:p>
          </p:txBody>
        </p:sp>
      </p:grpSp>
      <p:sp>
        <p:nvSpPr>
          <p:cNvPr id="31" name="Rounded Rectangle 7"/>
          <p:cNvSpPr/>
          <p:nvPr/>
        </p:nvSpPr>
        <p:spPr>
          <a:xfrm>
            <a:off x="899794" y="2569792"/>
            <a:ext cx="2410027" cy="291941"/>
          </a:xfrm>
          <a:prstGeom prst="rect">
            <a:avLst/>
          </a:prstGeom>
        </p:spPr>
        <p:style>
          <a:lnRef idx="2">
            <a:schemeClr val="accent3"/>
          </a:lnRef>
          <a:fillRef idx="1">
            <a:schemeClr val="lt1"/>
          </a:fillRef>
          <a:effectRef idx="0">
            <a:schemeClr val="accent3"/>
          </a:effectRef>
          <a:fontRef idx="minor">
            <a:schemeClr val="dk1"/>
          </a:fontRef>
        </p:style>
        <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2000" kern="1200" dirty="0" smtClean="0">
                <a:latin typeface="+mj-lt"/>
              </a:rPr>
              <a:t>Increasing leaf size</a:t>
            </a:r>
            <a:endParaRPr lang="en-US" sz="2000" kern="1200" dirty="0">
              <a:latin typeface="+mj-lt"/>
            </a:endParaRPr>
          </a:p>
        </p:txBody>
      </p:sp>
      <p:sp>
        <p:nvSpPr>
          <p:cNvPr id="29" name="Rounded Rectangle 10"/>
          <p:cNvSpPr/>
          <p:nvPr/>
        </p:nvSpPr>
        <p:spPr>
          <a:xfrm>
            <a:off x="4826000" y="2557401"/>
            <a:ext cx="1929642" cy="304332"/>
          </a:xfrm>
          <a:prstGeom prst="rect">
            <a:avLst/>
          </a:prstGeom>
        </p:spPr>
        <p:style>
          <a:lnRef idx="2">
            <a:schemeClr val="accent3"/>
          </a:lnRef>
          <a:fillRef idx="1">
            <a:schemeClr val="lt1"/>
          </a:fillRef>
          <a:effectRef idx="0">
            <a:schemeClr val="accent3"/>
          </a:effectRef>
          <a:fontRef idx="minor">
            <a:schemeClr val="dk1"/>
          </a:fontRef>
        </p:style>
        <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2000" kern="1200" dirty="0" smtClean="0">
                <a:latin typeface="+mj-lt"/>
              </a:rPr>
              <a:t>Colored leaves</a:t>
            </a:r>
            <a:endParaRPr lang="en-US" sz="2000" kern="1200" dirty="0">
              <a:latin typeface="+mj-lt"/>
            </a:endParaRPr>
          </a:p>
        </p:txBody>
      </p:sp>
      <p:sp>
        <p:nvSpPr>
          <p:cNvPr id="27" name="Rounded Rectangle 12"/>
          <p:cNvSpPr/>
          <p:nvPr/>
        </p:nvSpPr>
        <p:spPr>
          <a:xfrm>
            <a:off x="1870085" y="3386162"/>
            <a:ext cx="2879472" cy="308507"/>
          </a:xfrm>
          <a:prstGeom prst="rect">
            <a:avLst/>
          </a:prstGeom>
        </p:spPr>
        <p:style>
          <a:lnRef idx="2">
            <a:schemeClr val="accent2"/>
          </a:lnRef>
          <a:fillRef idx="1">
            <a:schemeClr val="lt1"/>
          </a:fillRef>
          <a:effectRef idx="0">
            <a:schemeClr val="accent2"/>
          </a:effectRef>
          <a:fontRef idx="minor">
            <a:schemeClr val="dk1"/>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2000" kern="1200" dirty="0" smtClean="0">
                <a:latin typeface="+mj-lt"/>
              </a:rPr>
              <a:t>Flowers or Flower Buds</a:t>
            </a:r>
            <a:endParaRPr lang="en-US" sz="2000" kern="1200" dirty="0">
              <a:latin typeface="+mj-lt"/>
            </a:endParaRPr>
          </a:p>
        </p:txBody>
      </p:sp>
      <p:sp>
        <p:nvSpPr>
          <p:cNvPr id="25" name="Rounded Rectangle 15"/>
          <p:cNvSpPr/>
          <p:nvPr/>
        </p:nvSpPr>
        <p:spPr>
          <a:xfrm>
            <a:off x="2984500" y="3886200"/>
            <a:ext cx="1765056" cy="261591"/>
          </a:xfrm>
          <a:prstGeom prst="rect">
            <a:avLst/>
          </a:prstGeom>
        </p:spPr>
        <p:style>
          <a:lnRef idx="2">
            <a:schemeClr val="accent2"/>
          </a:lnRef>
          <a:fillRef idx="1">
            <a:schemeClr val="lt1"/>
          </a:fillRef>
          <a:effectRef idx="0">
            <a:schemeClr val="accent2"/>
          </a:effectRef>
          <a:fontRef idx="minor">
            <a:schemeClr val="dk1"/>
          </a:fontRef>
        </p:style>
        <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US" sz="2000" kern="1200" dirty="0" smtClean="0">
                <a:latin typeface="+mj-lt"/>
              </a:rPr>
              <a:t>Open Flowers</a:t>
            </a:r>
            <a:endParaRPr lang="en-US" sz="2000" kern="1200" dirty="0">
              <a:latin typeface="+mj-lt"/>
            </a:endParaRPr>
          </a:p>
        </p:txBody>
      </p:sp>
      <p:grpSp>
        <p:nvGrpSpPr>
          <p:cNvPr id="17" name="Group 16"/>
          <p:cNvGrpSpPr/>
          <p:nvPr/>
        </p:nvGrpSpPr>
        <p:grpSpPr>
          <a:xfrm>
            <a:off x="3819717" y="4515742"/>
            <a:ext cx="3486739" cy="317815"/>
            <a:chOff x="2701531" y="2907027"/>
            <a:chExt cx="1985469" cy="317815"/>
          </a:xfrm>
        </p:grpSpPr>
        <p:sp>
          <p:nvSpPr>
            <p:cNvPr id="22" name="Rounded Rectangle 21"/>
            <p:cNvSpPr/>
            <p:nvPr/>
          </p:nvSpPr>
          <p:spPr>
            <a:xfrm>
              <a:off x="2701531" y="2907027"/>
              <a:ext cx="1985469" cy="317815"/>
            </a:xfrm>
            <a:prstGeom prst="roundRect">
              <a:avLst>
                <a:gd name="adj" fmla="val 10000"/>
              </a:avLst>
            </a:prstGeom>
          </p:spPr>
          <p:style>
            <a:lnRef idx="2">
              <a:schemeClr val="accent4"/>
            </a:lnRef>
            <a:fillRef idx="1">
              <a:schemeClr val="lt1"/>
            </a:fillRef>
            <a:effectRef idx="0">
              <a:schemeClr val="accent4"/>
            </a:effectRef>
            <a:fontRef idx="minor">
              <a:schemeClr val="dk1"/>
            </a:fontRef>
          </p:style>
        </p:sp>
        <p:sp>
          <p:nvSpPr>
            <p:cNvPr id="23" name="Rounded Rectangle 17"/>
            <p:cNvSpPr/>
            <p:nvPr/>
          </p:nvSpPr>
          <p:spPr>
            <a:xfrm>
              <a:off x="2710839" y="2916335"/>
              <a:ext cx="1966853" cy="2991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000" kern="1200" dirty="0" smtClean="0">
                  <a:solidFill>
                    <a:schemeClr val="tx1"/>
                  </a:solidFill>
                  <a:latin typeface="+mj-lt"/>
                </a:rPr>
                <a:t>Fruits</a:t>
              </a:r>
              <a:endParaRPr lang="en-US" sz="2000" kern="1200" dirty="0">
                <a:solidFill>
                  <a:schemeClr val="tx1"/>
                </a:solidFill>
                <a:latin typeface="+mj-lt"/>
              </a:endParaRPr>
            </a:p>
          </p:txBody>
        </p:sp>
      </p:grpSp>
      <p:grpSp>
        <p:nvGrpSpPr>
          <p:cNvPr id="34" name="Group 33"/>
          <p:cNvGrpSpPr/>
          <p:nvPr/>
        </p:nvGrpSpPr>
        <p:grpSpPr>
          <a:xfrm>
            <a:off x="5295900" y="4976649"/>
            <a:ext cx="2014202" cy="317815"/>
            <a:chOff x="2701531" y="2907027"/>
            <a:chExt cx="1985469" cy="317815"/>
          </a:xfrm>
        </p:grpSpPr>
        <p:sp>
          <p:nvSpPr>
            <p:cNvPr id="35" name="Rounded Rectangle 34"/>
            <p:cNvSpPr/>
            <p:nvPr/>
          </p:nvSpPr>
          <p:spPr>
            <a:xfrm>
              <a:off x="2701531" y="2907027"/>
              <a:ext cx="1985469" cy="317815"/>
            </a:xfrm>
            <a:prstGeom prst="roundRect">
              <a:avLst>
                <a:gd name="adj" fmla="val 10000"/>
              </a:avLst>
            </a:prstGeom>
          </p:spPr>
          <p:style>
            <a:lnRef idx="2">
              <a:schemeClr val="accent4"/>
            </a:lnRef>
            <a:fillRef idx="1">
              <a:schemeClr val="lt1"/>
            </a:fillRef>
            <a:effectRef idx="0">
              <a:schemeClr val="accent4"/>
            </a:effectRef>
            <a:fontRef idx="minor">
              <a:schemeClr val="dk1"/>
            </a:fontRef>
          </p:style>
        </p:sp>
        <p:sp>
          <p:nvSpPr>
            <p:cNvPr id="36" name="Rounded Rectangle 17"/>
            <p:cNvSpPr/>
            <p:nvPr/>
          </p:nvSpPr>
          <p:spPr>
            <a:xfrm>
              <a:off x="2710839" y="2916335"/>
              <a:ext cx="1966853" cy="2991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000" kern="1200" dirty="0" smtClean="0">
                  <a:solidFill>
                    <a:schemeClr val="tx1"/>
                  </a:solidFill>
                  <a:latin typeface="+mj-lt"/>
                </a:rPr>
                <a:t>Ripe Fruits</a:t>
              </a:r>
              <a:endParaRPr lang="en-US" sz="2000" kern="1200" dirty="0">
                <a:solidFill>
                  <a:schemeClr val="tx1"/>
                </a:solidFill>
                <a:latin typeface="+mj-lt"/>
              </a:endParaRPr>
            </a:p>
          </p:txBody>
        </p:sp>
      </p:grpSp>
      <p:grpSp>
        <p:nvGrpSpPr>
          <p:cNvPr id="18" name="Group 17"/>
          <p:cNvGrpSpPr/>
          <p:nvPr/>
        </p:nvGrpSpPr>
        <p:grpSpPr>
          <a:xfrm>
            <a:off x="5790821" y="5420834"/>
            <a:ext cx="1758296" cy="691924"/>
            <a:chOff x="2701531" y="2907027"/>
            <a:chExt cx="1985469" cy="317815"/>
          </a:xfrm>
        </p:grpSpPr>
        <p:sp>
          <p:nvSpPr>
            <p:cNvPr id="19" name="Rounded Rectangle 18"/>
            <p:cNvSpPr/>
            <p:nvPr/>
          </p:nvSpPr>
          <p:spPr>
            <a:xfrm>
              <a:off x="2701531" y="2907027"/>
              <a:ext cx="1985469" cy="317815"/>
            </a:xfrm>
            <a:prstGeom prst="roundRect">
              <a:avLst>
                <a:gd name="adj" fmla="val 10000"/>
              </a:avLst>
            </a:prstGeom>
          </p:spPr>
          <p:style>
            <a:lnRef idx="2">
              <a:schemeClr val="accent4"/>
            </a:lnRef>
            <a:fillRef idx="1">
              <a:schemeClr val="lt1"/>
            </a:fillRef>
            <a:effectRef idx="0">
              <a:schemeClr val="accent4"/>
            </a:effectRef>
            <a:fontRef idx="minor">
              <a:schemeClr val="dk1"/>
            </a:fontRef>
          </p:style>
        </p:sp>
        <p:sp>
          <p:nvSpPr>
            <p:cNvPr id="20" name="Rounded Rectangle 17"/>
            <p:cNvSpPr/>
            <p:nvPr/>
          </p:nvSpPr>
          <p:spPr>
            <a:xfrm>
              <a:off x="2710839" y="2916335"/>
              <a:ext cx="1966853" cy="29919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000" kern="1200" dirty="0" smtClean="0">
                  <a:solidFill>
                    <a:schemeClr val="tx1"/>
                  </a:solidFill>
                  <a:latin typeface="+mj-lt"/>
                </a:rPr>
                <a:t>Recent </a:t>
              </a:r>
              <a:r>
                <a:rPr lang="en-US" sz="2000" dirty="0" smtClean="0">
                  <a:solidFill>
                    <a:schemeClr val="tx1"/>
                  </a:solidFill>
                  <a:latin typeface="+mj-lt"/>
                </a:rPr>
                <a:t>fruit or seed drop</a:t>
              </a:r>
              <a:endParaRPr lang="en-US" sz="2000" kern="1200" dirty="0">
                <a:solidFill>
                  <a:schemeClr val="tx1"/>
                </a:solidFill>
                <a:latin typeface="+mj-lt"/>
              </a:endParaRPr>
            </a:p>
          </p:txBody>
        </p:sp>
      </p:grpSp>
      <p:pic>
        <p:nvPicPr>
          <p:cNvPr id="21" name="Picture 20"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24" name="Picture 23"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144743603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926835" y="3603009"/>
            <a:ext cx="4382596" cy="1470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 Placeholder 4"/>
          <p:cNvSpPr txBox="1">
            <a:spLocks/>
          </p:cNvSpPr>
          <p:nvPr/>
        </p:nvSpPr>
        <p:spPr>
          <a:xfrm>
            <a:off x="127789" y="592262"/>
            <a:ext cx="6017139" cy="91475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What is </a:t>
            </a:r>
            <a:r>
              <a:rPr lang="en-US" sz="3200" b="1" dirty="0" smtClean="0">
                <a:solidFill>
                  <a:srgbClr val="73B63B"/>
                </a:solidFill>
                <a:latin typeface="+mj-lt"/>
              </a:rPr>
              <a:t>intensity</a:t>
            </a:r>
            <a:r>
              <a:rPr lang="en-US" sz="3200" dirty="0" smtClean="0">
                <a:solidFill>
                  <a:srgbClr val="73B63B"/>
                </a:solidFill>
                <a:latin typeface="+mj-lt"/>
              </a:rPr>
              <a:t>?</a:t>
            </a:r>
            <a:endParaRPr sz="3200" i="1" dirty="0" smtClean="0">
              <a:solidFill>
                <a:srgbClr val="73B63B"/>
              </a:solidFill>
              <a:latin typeface="+mj-lt"/>
            </a:endParaRPr>
          </a:p>
        </p:txBody>
      </p:sp>
      <p:pic>
        <p:nvPicPr>
          <p:cNvPr id="7" name="Picture 6"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8" name="Picture 7"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9" name="TextBox 8"/>
          <p:cNvSpPr txBox="1"/>
          <p:nvPr/>
        </p:nvSpPr>
        <p:spPr>
          <a:xfrm>
            <a:off x="159440" y="1634602"/>
            <a:ext cx="7542887" cy="1200329"/>
          </a:xfrm>
          <a:prstGeom prst="rect">
            <a:avLst/>
          </a:prstGeom>
          <a:noFill/>
        </p:spPr>
        <p:txBody>
          <a:bodyPr wrap="square" rtlCol="0">
            <a:spAutoFit/>
          </a:bodyPr>
          <a:lstStyle/>
          <a:p>
            <a:pPr marL="684213" indent="-342900">
              <a:buFont typeface="Arial" panose="020B0604020202020204" pitchFamily="34" charset="0"/>
              <a:buChar char="•"/>
            </a:pPr>
            <a:r>
              <a:rPr lang="en-US" sz="2400" dirty="0" smtClean="0">
                <a:solidFill>
                  <a:schemeClr val="bg1"/>
                </a:solidFill>
                <a:latin typeface="+mj-lt"/>
              </a:rPr>
              <a:t>How many leaf buds are breaking?</a:t>
            </a:r>
          </a:p>
          <a:p>
            <a:pPr marL="684213" indent="-342900">
              <a:buFont typeface="Arial" panose="020B0604020202020204" pitchFamily="34" charset="0"/>
              <a:buChar char="•"/>
            </a:pPr>
            <a:r>
              <a:rPr lang="en-US" sz="2400" dirty="0" smtClean="0">
                <a:solidFill>
                  <a:schemeClr val="bg1"/>
                </a:solidFill>
                <a:latin typeface="+mj-lt"/>
              </a:rPr>
              <a:t>What percent of flowers are open?</a:t>
            </a:r>
          </a:p>
          <a:p>
            <a:pPr marL="684213" indent="-342900">
              <a:buFont typeface="Arial" panose="020B0604020202020204" pitchFamily="34" charset="0"/>
              <a:buChar char="•"/>
            </a:pPr>
            <a:r>
              <a:rPr lang="en-US" sz="2400" dirty="0" smtClean="0">
                <a:solidFill>
                  <a:schemeClr val="bg1"/>
                </a:solidFill>
                <a:latin typeface="+mj-lt"/>
              </a:rPr>
              <a:t>How much pollen do you see?</a:t>
            </a:r>
            <a:endParaRPr lang="en-US" sz="2400" dirty="0">
              <a:solidFill>
                <a:schemeClr val="bg1"/>
              </a:solidFill>
              <a:latin typeface="+mj-lt"/>
            </a:endParaRPr>
          </a:p>
        </p:txBody>
      </p:sp>
      <p:sp>
        <p:nvSpPr>
          <p:cNvPr id="12" name="Oval 11"/>
          <p:cNvSpPr/>
          <p:nvPr/>
        </p:nvSpPr>
        <p:spPr>
          <a:xfrm>
            <a:off x="4706551" y="3549213"/>
            <a:ext cx="1309324" cy="168384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7780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txBox="1">
            <a:spLocks/>
          </p:cNvSpPr>
          <p:nvPr/>
        </p:nvSpPr>
        <p:spPr>
          <a:xfrm>
            <a:off x="0" y="723990"/>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We don’t need 100% certainty! </a:t>
            </a:r>
            <a:endParaRPr sz="3200" i="1" dirty="0" smtClean="0">
              <a:solidFill>
                <a:srgbClr val="73B63B"/>
              </a:solidFill>
              <a:latin typeface="+mj-lt"/>
            </a:endParaRPr>
          </a:p>
        </p:txBody>
      </p:sp>
      <p:sp>
        <p:nvSpPr>
          <p:cNvPr id="6" name="TextBox 5"/>
          <p:cNvSpPr txBox="1"/>
          <p:nvPr/>
        </p:nvSpPr>
        <p:spPr>
          <a:xfrm rot="16200000">
            <a:off x="6543563" y="4509055"/>
            <a:ext cx="4328557" cy="369332"/>
          </a:xfrm>
          <a:prstGeom prst="rect">
            <a:avLst/>
          </a:prstGeom>
          <a:noFill/>
        </p:spPr>
        <p:txBody>
          <a:bodyPr wrap="square" rtlCol="0">
            <a:spAutoFit/>
          </a:bodyPr>
          <a:lstStyle/>
          <a:p>
            <a:r>
              <a:rPr lang="en-US" dirty="0" smtClean="0">
                <a:solidFill>
                  <a:schemeClr val="bg1"/>
                </a:solidFill>
                <a:latin typeface="+mj-lt"/>
              </a:rPr>
              <a:t>Photo: Brian F Powell</a:t>
            </a:r>
            <a:endParaRPr lang="en-US" dirty="0">
              <a:solidFill>
                <a:schemeClr val="bg1"/>
              </a:solidFill>
              <a:latin typeface="+mj-lt"/>
            </a:endParaRPr>
          </a:p>
        </p:txBody>
      </p:sp>
      <p:sp>
        <p:nvSpPr>
          <p:cNvPr id="3" name="TextBox 2"/>
          <p:cNvSpPr txBox="1"/>
          <p:nvPr/>
        </p:nvSpPr>
        <p:spPr>
          <a:xfrm>
            <a:off x="835588" y="1562190"/>
            <a:ext cx="6367923" cy="830997"/>
          </a:xfrm>
          <a:prstGeom prst="rect">
            <a:avLst/>
          </a:prstGeom>
          <a:noFill/>
        </p:spPr>
        <p:txBody>
          <a:bodyPr wrap="square" rtlCol="0">
            <a:spAutoFit/>
          </a:bodyPr>
          <a:lstStyle/>
          <a:p>
            <a:pPr algn="ctr"/>
            <a:r>
              <a:rPr lang="en-US" sz="2400" dirty="0" smtClean="0">
                <a:solidFill>
                  <a:schemeClr val="bg1"/>
                </a:solidFill>
                <a:latin typeface="+mj-lt"/>
              </a:rPr>
              <a:t>Can you ballpark the number of people in this room to 10, 100 or 1000? </a:t>
            </a:r>
            <a:endParaRPr lang="en-US" sz="2400" dirty="0">
              <a:solidFill>
                <a:schemeClr val="bg1"/>
              </a:solidFill>
              <a:latin typeface="+mj-lt"/>
            </a:endParaRPr>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46752" y="2446121"/>
            <a:ext cx="5567082" cy="3716323"/>
          </a:xfrm>
          <a:prstGeom prst="rect">
            <a:avLst/>
          </a:prstGeom>
        </p:spPr>
      </p:pic>
      <p:pic>
        <p:nvPicPr>
          <p:cNvPr id="7" name="Picture 6"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8" name="Picture 7"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225362914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6652" y="864804"/>
            <a:ext cx="8121689" cy="1077218"/>
          </a:xfrm>
          <a:prstGeom prst="rect">
            <a:avLst/>
          </a:prstGeom>
          <a:noFill/>
        </p:spPr>
        <p:txBody>
          <a:bodyPr wrap="square" rtlCol="0">
            <a:spAutoFit/>
          </a:bodyPr>
          <a:lstStyle/>
          <a:p>
            <a:pPr defTabSz="457200"/>
            <a:r>
              <a:rPr lang="en-US" sz="3200" dirty="0">
                <a:solidFill>
                  <a:srgbClr val="73B63B"/>
                </a:solidFill>
                <a:latin typeface="Arial"/>
              </a:rPr>
              <a:t>The change in intensity values is just as important as the actual value</a:t>
            </a:r>
          </a:p>
        </p:txBody>
      </p:sp>
      <p:sp>
        <p:nvSpPr>
          <p:cNvPr id="13" name="TextBox 12"/>
          <p:cNvSpPr txBox="1"/>
          <p:nvPr/>
        </p:nvSpPr>
        <p:spPr>
          <a:xfrm>
            <a:off x="834386" y="4729682"/>
            <a:ext cx="518091" cy="369332"/>
          </a:xfrm>
          <a:prstGeom prst="rect">
            <a:avLst/>
          </a:prstGeom>
          <a:noFill/>
        </p:spPr>
        <p:txBody>
          <a:bodyPr wrap="none" rtlCol="0">
            <a:spAutoFit/>
          </a:bodyPr>
          <a:lstStyle/>
          <a:p>
            <a:pPr defTabSz="457200"/>
            <a:r>
              <a:rPr lang="en-US" dirty="0">
                <a:solidFill>
                  <a:prstClr val="white"/>
                </a:solidFill>
                <a:latin typeface="Arial"/>
              </a:rPr>
              <a:t>0%</a:t>
            </a:r>
          </a:p>
        </p:txBody>
      </p:sp>
      <p:sp>
        <p:nvSpPr>
          <p:cNvPr id="14" name="TextBox 13"/>
          <p:cNvSpPr txBox="1"/>
          <p:nvPr/>
        </p:nvSpPr>
        <p:spPr>
          <a:xfrm>
            <a:off x="1329536" y="5099014"/>
            <a:ext cx="6496493" cy="400110"/>
          </a:xfrm>
          <a:prstGeom prst="rect">
            <a:avLst/>
          </a:prstGeom>
          <a:noFill/>
        </p:spPr>
        <p:txBody>
          <a:bodyPr wrap="square" rtlCol="0">
            <a:spAutoFit/>
          </a:bodyPr>
          <a:lstStyle/>
          <a:p>
            <a:pPr defTabSz="457200"/>
            <a:r>
              <a:rPr lang="en-US" sz="2000" dirty="0">
                <a:solidFill>
                  <a:prstClr val="white"/>
                </a:solidFill>
                <a:latin typeface="Arial"/>
              </a:rPr>
              <a:t>Mar    Apr    May    Jun    Jul    Aug    Sep    Oct    Nov</a:t>
            </a:r>
          </a:p>
        </p:txBody>
      </p:sp>
      <p:sp>
        <p:nvSpPr>
          <p:cNvPr id="15" name="TextBox 14"/>
          <p:cNvSpPr txBox="1"/>
          <p:nvPr/>
        </p:nvSpPr>
        <p:spPr>
          <a:xfrm>
            <a:off x="696157" y="4042110"/>
            <a:ext cx="646331" cy="369332"/>
          </a:xfrm>
          <a:prstGeom prst="rect">
            <a:avLst/>
          </a:prstGeom>
          <a:noFill/>
        </p:spPr>
        <p:txBody>
          <a:bodyPr wrap="none" rtlCol="0">
            <a:spAutoFit/>
          </a:bodyPr>
          <a:lstStyle/>
          <a:p>
            <a:pPr defTabSz="457200"/>
            <a:r>
              <a:rPr lang="en-US" dirty="0">
                <a:solidFill>
                  <a:prstClr val="white"/>
                </a:solidFill>
                <a:latin typeface="Arial"/>
              </a:rPr>
              <a:t>25%</a:t>
            </a:r>
          </a:p>
        </p:txBody>
      </p:sp>
      <p:sp>
        <p:nvSpPr>
          <p:cNvPr id="16" name="TextBox 15"/>
          <p:cNvSpPr txBox="1"/>
          <p:nvPr/>
        </p:nvSpPr>
        <p:spPr>
          <a:xfrm>
            <a:off x="696157" y="3402231"/>
            <a:ext cx="646331" cy="369332"/>
          </a:xfrm>
          <a:prstGeom prst="rect">
            <a:avLst/>
          </a:prstGeom>
          <a:noFill/>
        </p:spPr>
        <p:txBody>
          <a:bodyPr wrap="none" rtlCol="0">
            <a:spAutoFit/>
          </a:bodyPr>
          <a:lstStyle/>
          <a:p>
            <a:pPr defTabSz="457200"/>
            <a:r>
              <a:rPr lang="en-US" dirty="0">
                <a:solidFill>
                  <a:prstClr val="white"/>
                </a:solidFill>
                <a:latin typeface="Arial"/>
              </a:rPr>
              <a:t>50%</a:t>
            </a:r>
          </a:p>
        </p:txBody>
      </p:sp>
      <p:sp>
        <p:nvSpPr>
          <p:cNvPr id="17" name="TextBox 16"/>
          <p:cNvSpPr txBox="1"/>
          <p:nvPr/>
        </p:nvSpPr>
        <p:spPr>
          <a:xfrm>
            <a:off x="611093" y="2787468"/>
            <a:ext cx="774571" cy="369332"/>
          </a:xfrm>
          <a:prstGeom prst="rect">
            <a:avLst/>
          </a:prstGeom>
          <a:noFill/>
        </p:spPr>
        <p:txBody>
          <a:bodyPr wrap="none" rtlCol="0">
            <a:spAutoFit/>
          </a:bodyPr>
          <a:lstStyle/>
          <a:p>
            <a:pPr defTabSz="457200"/>
            <a:r>
              <a:rPr lang="en-US" dirty="0">
                <a:solidFill>
                  <a:prstClr val="white"/>
                </a:solidFill>
                <a:latin typeface="Arial"/>
              </a:rPr>
              <a:t>100%</a:t>
            </a:r>
          </a:p>
        </p:txBody>
      </p:sp>
      <p:sp>
        <p:nvSpPr>
          <p:cNvPr id="7" name="Freeform 6"/>
          <p:cNvSpPr/>
          <p:nvPr/>
        </p:nvSpPr>
        <p:spPr>
          <a:xfrm>
            <a:off x="1679403" y="2950157"/>
            <a:ext cx="5567423" cy="1886140"/>
          </a:xfrm>
          <a:custGeom>
            <a:avLst/>
            <a:gdLst>
              <a:gd name="connsiteX0" fmla="*/ 0 w 5567423"/>
              <a:gd name="connsiteY0" fmla="*/ 1729421 h 1752571"/>
              <a:gd name="connsiteX1" fmla="*/ 462988 w 5567423"/>
              <a:gd name="connsiteY1" fmla="*/ 1034940 h 1752571"/>
              <a:gd name="connsiteX2" fmla="*/ 902826 w 5567423"/>
              <a:gd name="connsiteY2" fmla="*/ 629826 h 1752571"/>
              <a:gd name="connsiteX3" fmla="*/ 1319514 w 5567423"/>
              <a:gd name="connsiteY3" fmla="*/ 305735 h 1752571"/>
              <a:gd name="connsiteX4" fmla="*/ 1851950 w 5567423"/>
              <a:gd name="connsiteY4" fmla="*/ 85816 h 1752571"/>
              <a:gd name="connsiteX5" fmla="*/ 2604304 w 5567423"/>
              <a:gd name="connsiteY5" fmla="*/ 4794 h 1752571"/>
              <a:gd name="connsiteX6" fmla="*/ 3495555 w 5567423"/>
              <a:gd name="connsiteY6" fmla="*/ 16368 h 1752571"/>
              <a:gd name="connsiteX7" fmla="*/ 4178461 w 5567423"/>
              <a:gd name="connsiteY7" fmla="*/ 74242 h 1752571"/>
              <a:gd name="connsiteX8" fmla="*/ 4710897 w 5567423"/>
              <a:gd name="connsiteY8" fmla="*/ 409907 h 1752571"/>
              <a:gd name="connsiteX9" fmla="*/ 5023413 w 5567423"/>
              <a:gd name="connsiteY9" fmla="*/ 676125 h 1752571"/>
              <a:gd name="connsiteX10" fmla="*/ 5370654 w 5567423"/>
              <a:gd name="connsiteY10" fmla="*/ 1162262 h 1752571"/>
              <a:gd name="connsiteX11" fmla="*/ 5567423 w 5567423"/>
              <a:gd name="connsiteY11" fmla="*/ 1752571 h 175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67423" h="1752571">
                <a:moveTo>
                  <a:pt x="0" y="1729421"/>
                </a:moveTo>
                <a:cubicBezTo>
                  <a:pt x="156258" y="1473813"/>
                  <a:pt x="312517" y="1218206"/>
                  <a:pt x="462988" y="1034940"/>
                </a:cubicBezTo>
                <a:cubicBezTo>
                  <a:pt x="613459" y="851674"/>
                  <a:pt x="760072" y="751360"/>
                  <a:pt x="902826" y="629826"/>
                </a:cubicBezTo>
                <a:cubicBezTo>
                  <a:pt x="1045580" y="508292"/>
                  <a:pt x="1161327" y="396403"/>
                  <a:pt x="1319514" y="305735"/>
                </a:cubicBezTo>
                <a:cubicBezTo>
                  <a:pt x="1477701" y="215067"/>
                  <a:pt x="1637818" y="135973"/>
                  <a:pt x="1851950" y="85816"/>
                </a:cubicBezTo>
                <a:cubicBezTo>
                  <a:pt x="2066082" y="35659"/>
                  <a:pt x="2330370" y="16369"/>
                  <a:pt x="2604304" y="4794"/>
                </a:cubicBezTo>
                <a:cubicBezTo>
                  <a:pt x="2878238" y="-6781"/>
                  <a:pt x="3233196" y="4793"/>
                  <a:pt x="3495555" y="16368"/>
                </a:cubicBezTo>
                <a:cubicBezTo>
                  <a:pt x="3757914" y="27943"/>
                  <a:pt x="3975904" y="8652"/>
                  <a:pt x="4178461" y="74242"/>
                </a:cubicBezTo>
                <a:cubicBezTo>
                  <a:pt x="4381018" y="139832"/>
                  <a:pt x="4570072" y="309593"/>
                  <a:pt x="4710897" y="409907"/>
                </a:cubicBezTo>
                <a:cubicBezTo>
                  <a:pt x="4851722" y="510221"/>
                  <a:pt x="4913454" y="550732"/>
                  <a:pt x="5023413" y="676125"/>
                </a:cubicBezTo>
                <a:cubicBezTo>
                  <a:pt x="5133373" y="801517"/>
                  <a:pt x="5279986" y="982854"/>
                  <a:pt x="5370654" y="1162262"/>
                </a:cubicBezTo>
                <a:cubicBezTo>
                  <a:pt x="5461322" y="1341670"/>
                  <a:pt x="5514372" y="1547120"/>
                  <a:pt x="5567423" y="1752571"/>
                </a:cubicBezTo>
              </a:path>
            </a:pathLst>
          </a:cu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5032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6652" y="864804"/>
            <a:ext cx="8121689" cy="1077218"/>
          </a:xfrm>
          <a:prstGeom prst="rect">
            <a:avLst/>
          </a:prstGeom>
          <a:noFill/>
        </p:spPr>
        <p:txBody>
          <a:bodyPr wrap="square" rtlCol="0">
            <a:spAutoFit/>
          </a:bodyPr>
          <a:lstStyle/>
          <a:p>
            <a:pPr defTabSz="457200"/>
            <a:r>
              <a:rPr lang="en-US" sz="3200" dirty="0">
                <a:solidFill>
                  <a:srgbClr val="73B63B"/>
                </a:solidFill>
                <a:latin typeface="Arial"/>
              </a:rPr>
              <a:t>The change in intensity values is just as important as the actual value</a:t>
            </a:r>
          </a:p>
        </p:txBody>
      </p:sp>
      <p:sp>
        <p:nvSpPr>
          <p:cNvPr id="13" name="TextBox 12"/>
          <p:cNvSpPr txBox="1"/>
          <p:nvPr/>
        </p:nvSpPr>
        <p:spPr>
          <a:xfrm>
            <a:off x="834386" y="4729682"/>
            <a:ext cx="518091" cy="369332"/>
          </a:xfrm>
          <a:prstGeom prst="rect">
            <a:avLst/>
          </a:prstGeom>
          <a:noFill/>
        </p:spPr>
        <p:txBody>
          <a:bodyPr wrap="none" rtlCol="0">
            <a:spAutoFit/>
          </a:bodyPr>
          <a:lstStyle/>
          <a:p>
            <a:pPr defTabSz="457200"/>
            <a:r>
              <a:rPr lang="en-US" dirty="0">
                <a:solidFill>
                  <a:prstClr val="white"/>
                </a:solidFill>
                <a:latin typeface="Arial"/>
              </a:rPr>
              <a:t>0%</a:t>
            </a:r>
          </a:p>
        </p:txBody>
      </p:sp>
      <p:sp>
        <p:nvSpPr>
          <p:cNvPr id="14" name="TextBox 13"/>
          <p:cNvSpPr txBox="1"/>
          <p:nvPr/>
        </p:nvSpPr>
        <p:spPr>
          <a:xfrm>
            <a:off x="1329536" y="5099014"/>
            <a:ext cx="6496493" cy="400110"/>
          </a:xfrm>
          <a:prstGeom prst="rect">
            <a:avLst/>
          </a:prstGeom>
          <a:noFill/>
        </p:spPr>
        <p:txBody>
          <a:bodyPr wrap="square" rtlCol="0">
            <a:spAutoFit/>
          </a:bodyPr>
          <a:lstStyle/>
          <a:p>
            <a:pPr defTabSz="457200"/>
            <a:r>
              <a:rPr lang="en-US" sz="2000" dirty="0">
                <a:solidFill>
                  <a:prstClr val="white"/>
                </a:solidFill>
                <a:latin typeface="Arial"/>
              </a:rPr>
              <a:t>Mar    Apr    May    Jun    Jul    Aug    Sep    Oct    Nov</a:t>
            </a:r>
          </a:p>
        </p:txBody>
      </p:sp>
      <p:sp>
        <p:nvSpPr>
          <p:cNvPr id="15" name="TextBox 14"/>
          <p:cNvSpPr txBox="1"/>
          <p:nvPr/>
        </p:nvSpPr>
        <p:spPr>
          <a:xfrm>
            <a:off x="696157" y="4042110"/>
            <a:ext cx="646331" cy="369332"/>
          </a:xfrm>
          <a:prstGeom prst="rect">
            <a:avLst/>
          </a:prstGeom>
          <a:noFill/>
        </p:spPr>
        <p:txBody>
          <a:bodyPr wrap="none" rtlCol="0">
            <a:spAutoFit/>
          </a:bodyPr>
          <a:lstStyle/>
          <a:p>
            <a:pPr defTabSz="457200"/>
            <a:r>
              <a:rPr lang="en-US" dirty="0">
                <a:solidFill>
                  <a:prstClr val="white"/>
                </a:solidFill>
                <a:latin typeface="Arial"/>
              </a:rPr>
              <a:t>25%</a:t>
            </a:r>
          </a:p>
        </p:txBody>
      </p:sp>
      <p:sp>
        <p:nvSpPr>
          <p:cNvPr id="16" name="TextBox 15"/>
          <p:cNvSpPr txBox="1"/>
          <p:nvPr/>
        </p:nvSpPr>
        <p:spPr>
          <a:xfrm>
            <a:off x="696157" y="3402231"/>
            <a:ext cx="646331" cy="369332"/>
          </a:xfrm>
          <a:prstGeom prst="rect">
            <a:avLst/>
          </a:prstGeom>
          <a:noFill/>
        </p:spPr>
        <p:txBody>
          <a:bodyPr wrap="none" rtlCol="0">
            <a:spAutoFit/>
          </a:bodyPr>
          <a:lstStyle/>
          <a:p>
            <a:pPr defTabSz="457200"/>
            <a:r>
              <a:rPr lang="en-US" dirty="0">
                <a:solidFill>
                  <a:prstClr val="white"/>
                </a:solidFill>
                <a:latin typeface="Arial"/>
              </a:rPr>
              <a:t>50%</a:t>
            </a:r>
          </a:p>
        </p:txBody>
      </p:sp>
      <p:sp>
        <p:nvSpPr>
          <p:cNvPr id="17" name="TextBox 16"/>
          <p:cNvSpPr txBox="1"/>
          <p:nvPr/>
        </p:nvSpPr>
        <p:spPr>
          <a:xfrm>
            <a:off x="611093" y="2787468"/>
            <a:ext cx="774571" cy="369332"/>
          </a:xfrm>
          <a:prstGeom prst="rect">
            <a:avLst/>
          </a:prstGeom>
          <a:noFill/>
        </p:spPr>
        <p:txBody>
          <a:bodyPr wrap="none" rtlCol="0">
            <a:spAutoFit/>
          </a:bodyPr>
          <a:lstStyle/>
          <a:p>
            <a:pPr defTabSz="457200"/>
            <a:r>
              <a:rPr lang="en-US" dirty="0">
                <a:solidFill>
                  <a:prstClr val="white"/>
                </a:solidFill>
                <a:latin typeface="Arial"/>
              </a:rPr>
              <a:t>100%</a:t>
            </a:r>
          </a:p>
        </p:txBody>
      </p:sp>
      <p:sp>
        <p:nvSpPr>
          <p:cNvPr id="4" name="Freeform 3"/>
          <p:cNvSpPr/>
          <p:nvPr/>
        </p:nvSpPr>
        <p:spPr>
          <a:xfrm>
            <a:off x="1669414" y="2950156"/>
            <a:ext cx="5692085" cy="1032321"/>
          </a:xfrm>
          <a:custGeom>
            <a:avLst/>
            <a:gdLst>
              <a:gd name="connsiteX0" fmla="*/ 0 w 5903088"/>
              <a:gd name="connsiteY0" fmla="*/ 962873 h 1032321"/>
              <a:gd name="connsiteX1" fmla="*/ 706055 w 5903088"/>
              <a:gd name="connsiteY1" fmla="*/ 523035 h 1032321"/>
              <a:gd name="connsiteX2" fmla="*/ 1597306 w 5903088"/>
              <a:gd name="connsiteY2" fmla="*/ 94772 h 1032321"/>
              <a:gd name="connsiteX3" fmla="*/ 3020992 w 5903088"/>
              <a:gd name="connsiteY3" fmla="*/ 13749 h 1032321"/>
              <a:gd name="connsiteX4" fmla="*/ 4051139 w 5903088"/>
              <a:gd name="connsiteY4" fmla="*/ 48473 h 1032321"/>
              <a:gd name="connsiteX5" fmla="*/ 5023412 w 5903088"/>
              <a:gd name="connsiteY5" fmla="*/ 465162 h 1032321"/>
              <a:gd name="connsiteX6" fmla="*/ 5903088 w 5903088"/>
              <a:gd name="connsiteY6" fmla="*/ 1032321 h 1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3088" h="1032321">
                <a:moveTo>
                  <a:pt x="0" y="962873"/>
                </a:moveTo>
                <a:cubicBezTo>
                  <a:pt x="219918" y="815295"/>
                  <a:pt x="439837" y="667718"/>
                  <a:pt x="706055" y="523035"/>
                </a:cubicBezTo>
                <a:cubicBezTo>
                  <a:pt x="972273" y="378352"/>
                  <a:pt x="1211483" y="179653"/>
                  <a:pt x="1597306" y="94772"/>
                </a:cubicBezTo>
                <a:cubicBezTo>
                  <a:pt x="1983129" y="9891"/>
                  <a:pt x="2612020" y="21465"/>
                  <a:pt x="3020992" y="13749"/>
                </a:cubicBezTo>
                <a:cubicBezTo>
                  <a:pt x="3429964" y="6033"/>
                  <a:pt x="3717402" y="-26763"/>
                  <a:pt x="4051139" y="48473"/>
                </a:cubicBezTo>
                <a:cubicBezTo>
                  <a:pt x="4384876" y="123708"/>
                  <a:pt x="4714754" y="301187"/>
                  <a:pt x="5023412" y="465162"/>
                </a:cubicBezTo>
                <a:cubicBezTo>
                  <a:pt x="5332070" y="629137"/>
                  <a:pt x="5617579" y="830729"/>
                  <a:pt x="5903088" y="1032321"/>
                </a:cubicBezTo>
              </a:path>
            </a:pathLst>
          </a:cu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Freeform 6"/>
          <p:cNvSpPr/>
          <p:nvPr/>
        </p:nvSpPr>
        <p:spPr>
          <a:xfrm>
            <a:off x="1679403" y="2950157"/>
            <a:ext cx="5567423" cy="1886140"/>
          </a:xfrm>
          <a:custGeom>
            <a:avLst/>
            <a:gdLst>
              <a:gd name="connsiteX0" fmla="*/ 0 w 5567423"/>
              <a:gd name="connsiteY0" fmla="*/ 1729421 h 1752571"/>
              <a:gd name="connsiteX1" fmla="*/ 462988 w 5567423"/>
              <a:gd name="connsiteY1" fmla="*/ 1034940 h 1752571"/>
              <a:gd name="connsiteX2" fmla="*/ 902826 w 5567423"/>
              <a:gd name="connsiteY2" fmla="*/ 629826 h 1752571"/>
              <a:gd name="connsiteX3" fmla="*/ 1319514 w 5567423"/>
              <a:gd name="connsiteY3" fmla="*/ 305735 h 1752571"/>
              <a:gd name="connsiteX4" fmla="*/ 1851950 w 5567423"/>
              <a:gd name="connsiteY4" fmla="*/ 85816 h 1752571"/>
              <a:gd name="connsiteX5" fmla="*/ 2604304 w 5567423"/>
              <a:gd name="connsiteY5" fmla="*/ 4794 h 1752571"/>
              <a:gd name="connsiteX6" fmla="*/ 3495555 w 5567423"/>
              <a:gd name="connsiteY6" fmla="*/ 16368 h 1752571"/>
              <a:gd name="connsiteX7" fmla="*/ 4178461 w 5567423"/>
              <a:gd name="connsiteY7" fmla="*/ 74242 h 1752571"/>
              <a:gd name="connsiteX8" fmla="*/ 4710897 w 5567423"/>
              <a:gd name="connsiteY8" fmla="*/ 409907 h 1752571"/>
              <a:gd name="connsiteX9" fmla="*/ 5023413 w 5567423"/>
              <a:gd name="connsiteY9" fmla="*/ 676125 h 1752571"/>
              <a:gd name="connsiteX10" fmla="*/ 5370654 w 5567423"/>
              <a:gd name="connsiteY10" fmla="*/ 1162262 h 1752571"/>
              <a:gd name="connsiteX11" fmla="*/ 5567423 w 5567423"/>
              <a:gd name="connsiteY11" fmla="*/ 1752571 h 175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67423" h="1752571">
                <a:moveTo>
                  <a:pt x="0" y="1729421"/>
                </a:moveTo>
                <a:cubicBezTo>
                  <a:pt x="156258" y="1473813"/>
                  <a:pt x="312517" y="1218206"/>
                  <a:pt x="462988" y="1034940"/>
                </a:cubicBezTo>
                <a:cubicBezTo>
                  <a:pt x="613459" y="851674"/>
                  <a:pt x="760072" y="751360"/>
                  <a:pt x="902826" y="629826"/>
                </a:cubicBezTo>
                <a:cubicBezTo>
                  <a:pt x="1045580" y="508292"/>
                  <a:pt x="1161327" y="396403"/>
                  <a:pt x="1319514" y="305735"/>
                </a:cubicBezTo>
                <a:cubicBezTo>
                  <a:pt x="1477701" y="215067"/>
                  <a:pt x="1637818" y="135973"/>
                  <a:pt x="1851950" y="85816"/>
                </a:cubicBezTo>
                <a:cubicBezTo>
                  <a:pt x="2066082" y="35659"/>
                  <a:pt x="2330370" y="16369"/>
                  <a:pt x="2604304" y="4794"/>
                </a:cubicBezTo>
                <a:cubicBezTo>
                  <a:pt x="2878238" y="-6781"/>
                  <a:pt x="3233196" y="4793"/>
                  <a:pt x="3495555" y="16368"/>
                </a:cubicBezTo>
                <a:cubicBezTo>
                  <a:pt x="3757914" y="27943"/>
                  <a:pt x="3975904" y="8652"/>
                  <a:pt x="4178461" y="74242"/>
                </a:cubicBezTo>
                <a:cubicBezTo>
                  <a:pt x="4381018" y="139832"/>
                  <a:pt x="4570072" y="309593"/>
                  <a:pt x="4710897" y="409907"/>
                </a:cubicBezTo>
                <a:cubicBezTo>
                  <a:pt x="4851722" y="510221"/>
                  <a:pt x="4913454" y="550732"/>
                  <a:pt x="5023413" y="676125"/>
                </a:cubicBezTo>
                <a:cubicBezTo>
                  <a:pt x="5133373" y="801517"/>
                  <a:pt x="5279986" y="982854"/>
                  <a:pt x="5370654" y="1162262"/>
                </a:cubicBezTo>
                <a:cubicBezTo>
                  <a:pt x="5461322" y="1341670"/>
                  <a:pt x="5514372" y="1547120"/>
                  <a:pt x="5567423" y="1752571"/>
                </a:cubicBezTo>
              </a:path>
            </a:pathLst>
          </a:cu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185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6652" y="864804"/>
            <a:ext cx="8121689" cy="1077218"/>
          </a:xfrm>
          <a:prstGeom prst="rect">
            <a:avLst/>
          </a:prstGeom>
          <a:noFill/>
        </p:spPr>
        <p:txBody>
          <a:bodyPr wrap="square" rtlCol="0">
            <a:spAutoFit/>
          </a:bodyPr>
          <a:lstStyle/>
          <a:p>
            <a:pPr defTabSz="457200"/>
            <a:r>
              <a:rPr lang="en-US" sz="3200" dirty="0">
                <a:solidFill>
                  <a:srgbClr val="73B63B"/>
                </a:solidFill>
                <a:latin typeface="Arial"/>
              </a:rPr>
              <a:t>The change in intensity values is just as important as the actual value</a:t>
            </a:r>
          </a:p>
        </p:txBody>
      </p:sp>
      <p:sp>
        <p:nvSpPr>
          <p:cNvPr id="13" name="TextBox 12"/>
          <p:cNvSpPr txBox="1"/>
          <p:nvPr/>
        </p:nvSpPr>
        <p:spPr>
          <a:xfrm>
            <a:off x="834386" y="4729682"/>
            <a:ext cx="518091" cy="369332"/>
          </a:xfrm>
          <a:prstGeom prst="rect">
            <a:avLst/>
          </a:prstGeom>
          <a:noFill/>
        </p:spPr>
        <p:txBody>
          <a:bodyPr wrap="none" rtlCol="0">
            <a:spAutoFit/>
          </a:bodyPr>
          <a:lstStyle/>
          <a:p>
            <a:pPr defTabSz="457200"/>
            <a:r>
              <a:rPr lang="en-US" dirty="0">
                <a:solidFill>
                  <a:prstClr val="white"/>
                </a:solidFill>
                <a:latin typeface="Arial"/>
              </a:rPr>
              <a:t>0%</a:t>
            </a:r>
          </a:p>
        </p:txBody>
      </p:sp>
      <p:sp>
        <p:nvSpPr>
          <p:cNvPr id="14" name="TextBox 13"/>
          <p:cNvSpPr txBox="1"/>
          <p:nvPr/>
        </p:nvSpPr>
        <p:spPr>
          <a:xfrm>
            <a:off x="1329536" y="5099014"/>
            <a:ext cx="6496493" cy="400110"/>
          </a:xfrm>
          <a:prstGeom prst="rect">
            <a:avLst/>
          </a:prstGeom>
          <a:noFill/>
        </p:spPr>
        <p:txBody>
          <a:bodyPr wrap="square" rtlCol="0">
            <a:spAutoFit/>
          </a:bodyPr>
          <a:lstStyle/>
          <a:p>
            <a:pPr defTabSz="457200"/>
            <a:r>
              <a:rPr lang="en-US" sz="2000" dirty="0">
                <a:solidFill>
                  <a:prstClr val="white"/>
                </a:solidFill>
                <a:latin typeface="Arial"/>
              </a:rPr>
              <a:t>Mar    Apr    May    Jun    Jul    Aug    Sep    Oct    Nov</a:t>
            </a:r>
          </a:p>
        </p:txBody>
      </p:sp>
      <p:sp>
        <p:nvSpPr>
          <p:cNvPr id="15" name="TextBox 14"/>
          <p:cNvSpPr txBox="1"/>
          <p:nvPr/>
        </p:nvSpPr>
        <p:spPr>
          <a:xfrm>
            <a:off x="696157" y="4042110"/>
            <a:ext cx="646331" cy="369332"/>
          </a:xfrm>
          <a:prstGeom prst="rect">
            <a:avLst/>
          </a:prstGeom>
          <a:noFill/>
        </p:spPr>
        <p:txBody>
          <a:bodyPr wrap="none" rtlCol="0">
            <a:spAutoFit/>
          </a:bodyPr>
          <a:lstStyle/>
          <a:p>
            <a:pPr defTabSz="457200"/>
            <a:r>
              <a:rPr lang="en-US" dirty="0">
                <a:solidFill>
                  <a:prstClr val="white"/>
                </a:solidFill>
                <a:latin typeface="Arial"/>
              </a:rPr>
              <a:t>25%</a:t>
            </a:r>
          </a:p>
        </p:txBody>
      </p:sp>
      <p:sp>
        <p:nvSpPr>
          <p:cNvPr id="16" name="TextBox 15"/>
          <p:cNvSpPr txBox="1"/>
          <p:nvPr/>
        </p:nvSpPr>
        <p:spPr>
          <a:xfrm>
            <a:off x="696157" y="3402231"/>
            <a:ext cx="646331" cy="369332"/>
          </a:xfrm>
          <a:prstGeom prst="rect">
            <a:avLst/>
          </a:prstGeom>
          <a:noFill/>
        </p:spPr>
        <p:txBody>
          <a:bodyPr wrap="none" rtlCol="0">
            <a:spAutoFit/>
          </a:bodyPr>
          <a:lstStyle/>
          <a:p>
            <a:pPr defTabSz="457200"/>
            <a:r>
              <a:rPr lang="en-US" dirty="0">
                <a:solidFill>
                  <a:prstClr val="white"/>
                </a:solidFill>
                <a:latin typeface="Arial"/>
              </a:rPr>
              <a:t>50%</a:t>
            </a:r>
          </a:p>
        </p:txBody>
      </p:sp>
      <p:sp>
        <p:nvSpPr>
          <p:cNvPr id="17" name="TextBox 16"/>
          <p:cNvSpPr txBox="1"/>
          <p:nvPr/>
        </p:nvSpPr>
        <p:spPr>
          <a:xfrm>
            <a:off x="611093" y="2787468"/>
            <a:ext cx="774571" cy="369332"/>
          </a:xfrm>
          <a:prstGeom prst="rect">
            <a:avLst/>
          </a:prstGeom>
          <a:noFill/>
        </p:spPr>
        <p:txBody>
          <a:bodyPr wrap="none" rtlCol="0">
            <a:spAutoFit/>
          </a:bodyPr>
          <a:lstStyle/>
          <a:p>
            <a:pPr defTabSz="457200"/>
            <a:r>
              <a:rPr lang="en-US" dirty="0">
                <a:solidFill>
                  <a:prstClr val="white"/>
                </a:solidFill>
                <a:latin typeface="Arial"/>
              </a:rPr>
              <a:t>100%</a:t>
            </a:r>
          </a:p>
        </p:txBody>
      </p:sp>
      <p:sp>
        <p:nvSpPr>
          <p:cNvPr id="4" name="Freeform 3"/>
          <p:cNvSpPr/>
          <p:nvPr/>
        </p:nvSpPr>
        <p:spPr>
          <a:xfrm>
            <a:off x="1669414" y="2950156"/>
            <a:ext cx="5692085" cy="1032321"/>
          </a:xfrm>
          <a:custGeom>
            <a:avLst/>
            <a:gdLst>
              <a:gd name="connsiteX0" fmla="*/ 0 w 5903088"/>
              <a:gd name="connsiteY0" fmla="*/ 962873 h 1032321"/>
              <a:gd name="connsiteX1" fmla="*/ 706055 w 5903088"/>
              <a:gd name="connsiteY1" fmla="*/ 523035 h 1032321"/>
              <a:gd name="connsiteX2" fmla="*/ 1597306 w 5903088"/>
              <a:gd name="connsiteY2" fmla="*/ 94772 h 1032321"/>
              <a:gd name="connsiteX3" fmla="*/ 3020992 w 5903088"/>
              <a:gd name="connsiteY3" fmla="*/ 13749 h 1032321"/>
              <a:gd name="connsiteX4" fmla="*/ 4051139 w 5903088"/>
              <a:gd name="connsiteY4" fmla="*/ 48473 h 1032321"/>
              <a:gd name="connsiteX5" fmla="*/ 5023412 w 5903088"/>
              <a:gd name="connsiteY5" fmla="*/ 465162 h 1032321"/>
              <a:gd name="connsiteX6" fmla="*/ 5903088 w 5903088"/>
              <a:gd name="connsiteY6" fmla="*/ 1032321 h 10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3088" h="1032321">
                <a:moveTo>
                  <a:pt x="0" y="962873"/>
                </a:moveTo>
                <a:cubicBezTo>
                  <a:pt x="219918" y="815295"/>
                  <a:pt x="439837" y="667718"/>
                  <a:pt x="706055" y="523035"/>
                </a:cubicBezTo>
                <a:cubicBezTo>
                  <a:pt x="972273" y="378352"/>
                  <a:pt x="1211483" y="179653"/>
                  <a:pt x="1597306" y="94772"/>
                </a:cubicBezTo>
                <a:cubicBezTo>
                  <a:pt x="1983129" y="9891"/>
                  <a:pt x="2612020" y="21465"/>
                  <a:pt x="3020992" y="13749"/>
                </a:cubicBezTo>
                <a:cubicBezTo>
                  <a:pt x="3429964" y="6033"/>
                  <a:pt x="3717402" y="-26763"/>
                  <a:pt x="4051139" y="48473"/>
                </a:cubicBezTo>
                <a:cubicBezTo>
                  <a:pt x="4384876" y="123708"/>
                  <a:pt x="4714754" y="301187"/>
                  <a:pt x="5023412" y="465162"/>
                </a:cubicBezTo>
                <a:cubicBezTo>
                  <a:pt x="5332070" y="629137"/>
                  <a:pt x="5617579" y="830729"/>
                  <a:pt x="5903088" y="1032321"/>
                </a:cubicBezTo>
              </a:path>
            </a:pathLst>
          </a:cu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Freeform 6"/>
          <p:cNvSpPr/>
          <p:nvPr/>
        </p:nvSpPr>
        <p:spPr>
          <a:xfrm>
            <a:off x="1679403" y="2950157"/>
            <a:ext cx="5567423" cy="1886140"/>
          </a:xfrm>
          <a:custGeom>
            <a:avLst/>
            <a:gdLst>
              <a:gd name="connsiteX0" fmla="*/ 0 w 5567423"/>
              <a:gd name="connsiteY0" fmla="*/ 1729421 h 1752571"/>
              <a:gd name="connsiteX1" fmla="*/ 462988 w 5567423"/>
              <a:gd name="connsiteY1" fmla="*/ 1034940 h 1752571"/>
              <a:gd name="connsiteX2" fmla="*/ 902826 w 5567423"/>
              <a:gd name="connsiteY2" fmla="*/ 629826 h 1752571"/>
              <a:gd name="connsiteX3" fmla="*/ 1319514 w 5567423"/>
              <a:gd name="connsiteY3" fmla="*/ 305735 h 1752571"/>
              <a:gd name="connsiteX4" fmla="*/ 1851950 w 5567423"/>
              <a:gd name="connsiteY4" fmla="*/ 85816 h 1752571"/>
              <a:gd name="connsiteX5" fmla="*/ 2604304 w 5567423"/>
              <a:gd name="connsiteY5" fmla="*/ 4794 h 1752571"/>
              <a:gd name="connsiteX6" fmla="*/ 3495555 w 5567423"/>
              <a:gd name="connsiteY6" fmla="*/ 16368 h 1752571"/>
              <a:gd name="connsiteX7" fmla="*/ 4178461 w 5567423"/>
              <a:gd name="connsiteY7" fmla="*/ 74242 h 1752571"/>
              <a:gd name="connsiteX8" fmla="*/ 4710897 w 5567423"/>
              <a:gd name="connsiteY8" fmla="*/ 409907 h 1752571"/>
              <a:gd name="connsiteX9" fmla="*/ 5023413 w 5567423"/>
              <a:gd name="connsiteY9" fmla="*/ 676125 h 1752571"/>
              <a:gd name="connsiteX10" fmla="*/ 5370654 w 5567423"/>
              <a:gd name="connsiteY10" fmla="*/ 1162262 h 1752571"/>
              <a:gd name="connsiteX11" fmla="*/ 5567423 w 5567423"/>
              <a:gd name="connsiteY11" fmla="*/ 1752571 h 1752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67423" h="1752571">
                <a:moveTo>
                  <a:pt x="0" y="1729421"/>
                </a:moveTo>
                <a:cubicBezTo>
                  <a:pt x="156258" y="1473813"/>
                  <a:pt x="312517" y="1218206"/>
                  <a:pt x="462988" y="1034940"/>
                </a:cubicBezTo>
                <a:cubicBezTo>
                  <a:pt x="613459" y="851674"/>
                  <a:pt x="760072" y="751360"/>
                  <a:pt x="902826" y="629826"/>
                </a:cubicBezTo>
                <a:cubicBezTo>
                  <a:pt x="1045580" y="508292"/>
                  <a:pt x="1161327" y="396403"/>
                  <a:pt x="1319514" y="305735"/>
                </a:cubicBezTo>
                <a:cubicBezTo>
                  <a:pt x="1477701" y="215067"/>
                  <a:pt x="1637818" y="135973"/>
                  <a:pt x="1851950" y="85816"/>
                </a:cubicBezTo>
                <a:cubicBezTo>
                  <a:pt x="2066082" y="35659"/>
                  <a:pt x="2330370" y="16369"/>
                  <a:pt x="2604304" y="4794"/>
                </a:cubicBezTo>
                <a:cubicBezTo>
                  <a:pt x="2878238" y="-6781"/>
                  <a:pt x="3233196" y="4793"/>
                  <a:pt x="3495555" y="16368"/>
                </a:cubicBezTo>
                <a:cubicBezTo>
                  <a:pt x="3757914" y="27943"/>
                  <a:pt x="3975904" y="8652"/>
                  <a:pt x="4178461" y="74242"/>
                </a:cubicBezTo>
                <a:cubicBezTo>
                  <a:pt x="4381018" y="139832"/>
                  <a:pt x="4570072" y="309593"/>
                  <a:pt x="4710897" y="409907"/>
                </a:cubicBezTo>
                <a:cubicBezTo>
                  <a:pt x="4851722" y="510221"/>
                  <a:pt x="4913454" y="550732"/>
                  <a:pt x="5023413" y="676125"/>
                </a:cubicBezTo>
                <a:cubicBezTo>
                  <a:pt x="5133373" y="801517"/>
                  <a:pt x="5279986" y="982854"/>
                  <a:pt x="5370654" y="1162262"/>
                </a:cubicBezTo>
                <a:cubicBezTo>
                  <a:pt x="5461322" y="1341670"/>
                  <a:pt x="5514372" y="1547120"/>
                  <a:pt x="5567423" y="1752571"/>
                </a:cubicBezTo>
              </a:path>
            </a:pathLst>
          </a:cu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Left Brace 1"/>
          <p:cNvSpPr/>
          <p:nvPr/>
        </p:nvSpPr>
        <p:spPr>
          <a:xfrm rot="5400000">
            <a:off x="4433098" y="1295506"/>
            <a:ext cx="289367" cy="2650602"/>
          </a:xfrm>
          <a:prstGeom prst="leftBrace">
            <a:avLst/>
          </a:prstGeom>
          <a:ln>
            <a:solidFill>
              <a:schemeClr val="bg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 name="TextBox 4"/>
          <p:cNvSpPr txBox="1"/>
          <p:nvPr/>
        </p:nvSpPr>
        <p:spPr>
          <a:xfrm>
            <a:off x="4235379" y="2096336"/>
            <a:ext cx="684803" cy="369332"/>
          </a:xfrm>
          <a:prstGeom prst="rect">
            <a:avLst/>
          </a:prstGeom>
          <a:noFill/>
        </p:spPr>
        <p:txBody>
          <a:bodyPr wrap="none" rtlCol="0">
            <a:spAutoFit/>
          </a:bodyPr>
          <a:lstStyle/>
          <a:p>
            <a:r>
              <a:rPr lang="en-US" dirty="0" smtClean="0">
                <a:solidFill>
                  <a:schemeClr val="bg1"/>
                </a:solidFill>
                <a:latin typeface="+mj-lt"/>
              </a:rPr>
              <a:t>peak</a:t>
            </a:r>
            <a:endParaRPr lang="en-US" dirty="0">
              <a:solidFill>
                <a:schemeClr val="bg1"/>
              </a:solidFill>
              <a:latin typeface="+mj-lt"/>
            </a:endParaRPr>
          </a:p>
        </p:txBody>
      </p:sp>
    </p:spTree>
    <p:extLst>
      <p:ext uri="{BB962C8B-B14F-4D97-AF65-F5344CB8AC3E}">
        <p14:creationId xmlns:p14="http://schemas.microsoft.com/office/powerpoint/2010/main" val="2589180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1" y="699508"/>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Resources</a:t>
            </a:r>
            <a:endParaRPr sz="3200" i="1" dirty="0" smtClean="0">
              <a:solidFill>
                <a:srgbClr val="73B63B"/>
              </a:solidFill>
              <a:latin typeface="+mj-lt"/>
            </a:endParaRPr>
          </a:p>
        </p:txBody>
      </p:sp>
      <p:sp>
        <p:nvSpPr>
          <p:cNvPr id="3" name="TextBox 2"/>
          <p:cNvSpPr txBox="1"/>
          <p:nvPr/>
        </p:nvSpPr>
        <p:spPr>
          <a:xfrm>
            <a:off x="-1" y="1537708"/>
            <a:ext cx="6591869" cy="1569660"/>
          </a:xfrm>
          <a:prstGeom prst="rect">
            <a:avLst/>
          </a:prstGeom>
          <a:noFill/>
        </p:spPr>
        <p:txBody>
          <a:bodyPr wrap="square" rtlCol="0">
            <a:spAutoFit/>
          </a:bodyPr>
          <a:lstStyle/>
          <a:p>
            <a:pPr marL="457200" indent="-457200">
              <a:buFont typeface="+mj-lt"/>
              <a:buAutoNum type="arabicPeriod"/>
            </a:pPr>
            <a:r>
              <a:rPr lang="en-US" sz="2400" dirty="0" smtClean="0">
                <a:solidFill>
                  <a:schemeClr val="bg1"/>
                </a:solidFill>
                <a:latin typeface="+mj-lt"/>
              </a:rPr>
              <a:t>Start with the definitions, and species-specific information.</a:t>
            </a:r>
          </a:p>
          <a:p>
            <a:endParaRPr lang="en-US" sz="2400" dirty="0" smtClean="0">
              <a:solidFill>
                <a:schemeClr val="bg1"/>
              </a:solidFill>
              <a:latin typeface="+mj-lt"/>
            </a:endParaRPr>
          </a:p>
          <a:p>
            <a:endParaRPr lang="en-US" sz="2400" dirty="0">
              <a:solidFill>
                <a:schemeClr val="bg1"/>
              </a:solidFill>
              <a:latin typeface="+mj-lt"/>
            </a:endParaRPr>
          </a:p>
        </p:txBody>
      </p:sp>
      <p:pic>
        <p:nvPicPr>
          <p:cNvPr id="5"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8100" y="2571750"/>
            <a:ext cx="8496300" cy="3916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val 5"/>
          <p:cNvSpPr/>
          <p:nvPr/>
        </p:nvSpPr>
        <p:spPr>
          <a:xfrm>
            <a:off x="4267200" y="5334000"/>
            <a:ext cx="1428750" cy="3238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mj-lt"/>
            </a:endParaRPr>
          </a:p>
        </p:txBody>
      </p:sp>
      <p:sp>
        <p:nvSpPr>
          <p:cNvPr id="7" name="Oval 6"/>
          <p:cNvSpPr/>
          <p:nvPr/>
        </p:nvSpPr>
        <p:spPr>
          <a:xfrm>
            <a:off x="4095750" y="5695950"/>
            <a:ext cx="2038350" cy="4191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mj-lt"/>
            </a:endParaRPr>
          </a:p>
        </p:txBody>
      </p:sp>
      <p:pic>
        <p:nvPicPr>
          <p:cNvPr id="8" name="Picture 7"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9" name="Picture 8"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91091531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1" y="699508"/>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Resources</a:t>
            </a:r>
            <a:endParaRPr sz="3200" i="1" dirty="0" smtClean="0">
              <a:solidFill>
                <a:srgbClr val="73B63B"/>
              </a:solidFill>
              <a:latin typeface="+mj-lt"/>
            </a:endParaRPr>
          </a:p>
        </p:txBody>
      </p:sp>
      <p:sp>
        <p:nvSpPr>
          <p:cNvPr id="3" name="TextBox 2"/>
          <p:cNvSpPr txBox="1"/>
          <p:nvPr/>
        </p:nvSpPr>
        <p:spPr>
          <a:xfrm>
            <a:off x="-1" y="1537708"/>
            <a:ext cx="6591869" cy="1569660"/>
          </a:xfrm>
          <a:prstGeom prst="rect">
            <a:avLst/>
          </a:prstGeom>
          <a:noFill/>
        </p:spPr>
        <p:txBody>
          <a:bodyPr wrap="square" rtlCol="0">
            <a:spAutoFit/>
          </a:bodyPr>
          <a:lstStyle/>
          <a:p>
            <a:pPr marL="457200" indent="-457200">
              <a:buFont typeface="+mj-lt"/>
              <a:buAutoNum type="arabicPeriod"/>
            </a:pPr>
            <a:r>
              <a:rPr lang="en-US" sz="2400" dirty="0" smtClean="0">
                <a:solidFill>
                  <a:schemeClr val="bg1"/>
                </a:solidFill>
                <a:latin typeface="+mj-lt"/>
              </a:rPr>
              <a:t>Start with the definitions, and species-specific information.</a:t>
            </a:r>
          </a:p>
          <a:p>
            <a:endParaRPr lang="en-US" sz="2400" dirty="0" smtClean="0">
              <a:solidFill>
                <a:schemeClr val="bg1"/>
              </a:solidFill>
              <a:latin typeface="+mj-lt"/>
            </a:endParaRPr>
          </a:p>
          <a:p>
            <a:endParaRPr lang="en-US" sz="2400" dirty="0">
              <a:solidFill>
                <a:schemeClr val="bg1"/>
              </a:solidFill>
              <a:latin typeface="+mj-lt"/>
            </a:endParaRPr>
          </a:p>
        </p:txBody>
      </p:sp>
      <p:pic>
        <p:nvPicPr>
          <p:cNvPr id="8" name="Picture 5"/>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a:stretch>
            <a:fillRect/>
          </a:stretch>
        </p:blipFill>
        <p:spPr bwMode="auto">
          <a:xfrm>
            <a:off x="5008497" y="2033517"/>
            <a:ext cx="3030602" cy="4545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Oval 8"/>
          <p:cNvSpPr/>
          <p:nvPr/>
        </p:nvSpPr>
        <p:spPr>
          <a:xfrm>
            <a:off x="7330800" y="4525707"/>
            <a:ext cx="452499" cy="44359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npn_LOGO_normal-white.eps"/>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1" name="Picture 10" descr="usgs_logo-white.ai"/>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228005779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49919" y="1496455"/>
            <a:ext cx="4069278" cy="1200329"/>
          </a:xfrm>
          <a:prstGeom prst="rect">
            <a:avLst/>
          </a:prstGeom>
        </p:spPr>
        <p:txBody>
          <a:bodyPr wrap="square">
            <a:spAutoFit/>
          </a:bodyPr>
          <a:lstStyle/>
          <a:p>
            <a:pPr marL="285750" indent="-285750">
              <a:buFont typeface="Wingdings" panose="05000000000000000000" pitchFamily="2" charset="2"/>
              <a:buChar char="Ø"/>
            </a:pPr>
            <a:r>
              <a:rPr lang="en-US" sz="2400" dirty="0" smtClean="0">
                <a:solidFill>
                  <a:schemeClr val="bg1"/>
                </a:solidFill>
                <a:latin typeface="+mj-lt"/>
              </a:rPr>
              <a:t>Long </a:t>
            </a:r>
            <a:r>
              <a:rPr lang="en-US" sz="2400" dirty="0">
                <a:solidFill>
                  <a:schemeClr val="bg1"/>
                </a:solidFill>
                <a:latin typeface="+mj-lt"/>
              </a:rPr>
              <a:t>term monitoring of the same individual </a:t>
            </a:r>
            <a:r>
              <a:rPr lang="en-US" sz="2400" dirty="0" smtClean="0">
                <a:solidFill>
                  <a:schemeClr val="bg1"/>
                </a:solidFill>
                <a:latin typeface="+mj-lt"/>
              </a:rPr>
              <a:t>plants</a:t>
            </a:r>
          </a:p>
          <a:p>
            <a:pPr marL="285750" indent="-285750">
              <a:buFont typeface="Wingdings" panose="05000000000000000000" pitchFamily="2" charset="2"/>
              <a:buChar char="Ø"/>
            </a:pPr>
            <a:endParaRPr lang="en-US" sz="2400" dirty="0">
              <a:solidFill>
                <a:schemeClr val="bg1"/>
              </a:solidFill>
              <a:latin typeface="+mj-lt"/>
            </a:endParaRPr>
          </a:p>
        </p:txBody>
      </p:sp>
      <p:pic>
        <p:nvPicPr>
          <p:cNvPr id="7"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94829" y="1171734"/>
            <a:ext cx="3432302" cy="502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8" name="Picture 7"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398009240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1" y="699508"/>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Resources</a:t>
            </a:r>
            <a:endParaRPr sz="3200" i="1" dirty="0" smtClean="0">
              <a:solidFill>
                <a:srgbClr val="73B63B"/>
              </a:solidFill>
              <a:latin typeface="+mj-lt"/>
            </a:endParaRPr>
          </a:p>
        </p:txBody>
      </p:sp>
      <p:sp>
        <p:nvSpPr>
          <p:cNvPr id="3" name="TextBox 2"/>
          <p:cNvSpPr txBox="1"/>
          <p:nvPr/>
        </p:nvSpPr>
        <p:spPr>
          <a:xfrm>
            <a:off x="-1" y="1537708"/>
            <a:ext cx="6591869" cy="2677656"/>
          </a:xfrm>
          <a:prstGeom prst="rect">
            <a:avLst/>
          </a:prstGeom>
          <a:noFill/>
        </p:spPr>
        <p:txBody>
          <a:bodyPr wrap="square" rtlCol="0">
            <a:spAutoFit/>
          </a:bodyPr>
          <a:lstStyle/>
          <a:p>
            <a:pPr marL="457200" indent="-457200">
              <a:buFont typeface="+mj-lt"/>
              <a:buAutoNum type="arabicPeriod"/>
            </a:pPr>
            <a:r>
              <a:rPr lang="en-US" sz="2400" dirty="0" smtClean="0">
                <a:solidFill>
                  <a:schemeClr val="bg1"/>
                </a:solidFill>
                <a:latin typeface="+mj-lt"/>
              </a:rPr>
              <a:t>Start with the definitions, and species-specific information.</a:t>
            </a:r>
          </a:p>
          <a:p>
            <a:pPr marL="457200" indent="-457200">
              <a:buFont typeface="+mj-lt"/>
              <a:buAutoNum type="arabicPeriod"/>
            </a:pPr>
            <a:endParaRPr lang="en-US" sz="2400" dirty="0" smtClean="0">
              <a:solidFill>
                <a:schemeClr val="bg1"/>
              </a:solidFill>
              <a:latin typeface="+mj-lt"/>
            </a:endParaRPr>
          </a:p>
          <a:p>
            <a:pPr marL="457200" indent="-457200">
              <a:buFont typeface="+mj-lt"/>
              <a:buAutoNum type="arabicPeriod"/>
            </a:pPr>
            <a:r>
              <a:rPr lang="en-US" sz="2400" dirty="0">
                <a:solidFill>
                  <a:schemeClr val="bg1"/>
                </a:solidFill>
                <a:latin typeface="+mj-lt"/>
              </a:rPr>
              <a:t>Try the FAQ page.</a:t>
            </a:r>
          </a:p>
          <a:p>
            <a:pPr marL="457200" indent="-457200">
              <a:buFont typeface="+mj-lt"/>
              <a:buAutoNum type="arabicPeriod"/>
            </a:pPr>
            <a:endParaRPr lang="en-US" sz="2400" dirty="0" smtClean="0">
              <a:solidFill>
                <a:schemeClr val="bg1"/>
              </a:solidFill>
              <a:latin typeface="+mj-lt"/>
            </a:endParaRPr>
          </a:p>
          <a:p>
            <a:endParaRPr lang="en-US" sz="2400" dirty="0" smtClean="0">
              <a:solidFill>
                <a:schemeClr val="bg1"/>
              </a:solidFill>
              <a:latin typeface="+mj-lt"/>
            </a:endParaRPr>
          </a:p>
          <a:p>
            <a:endParaRPr lang="en-US" sz="2400" dirty="0">
              <a:solidFill>
                <a:schemeClr val="bg1"/>
              </a:solidFill>
              <a:latin typeface="+mj-lt"/>
            </a:endParaRPr>
          </a:p>
        </p:txBody>
      </p:sp>
      <p:pic>
        <p:nvPicPr>
          <p:cNvPr id="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295933" y="2469391"/>
            <a:ext cx="3257906" cy="5022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10" name="Picture 9"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413824247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1" y="699508"/>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Resources</a:t>
            </a:r>
            <a:endParaRPr sz="3200" i="1" dirty="0" smtClean="0">
              <a:solidFill>
                <a:srgbClr val="73B63B"/>
              </a:solidFill>
              <a:latin typeface="+mj-lt"/>
            </a:endParaRPr>
          </a:p>
        </p:txBody>
      </p:sp>
      <p:sp>
        <p:nvSpPr>
          <p:cNvPr id="3" name="TextBox 2"/>
          <p:cNvSpPr txBox="1"/>
          <p:nvPr/>
        </p:nvSpPr>
        <p:spPr>
          <a:xfrm>
            <a:off x="-1" y="1537708"/>
            <a:ext cx="6305267" cy="3785652"/>
          </a:xfrm>
          <a:prstGeom prst="rect">
            <a:avLst/>
          </a:prstGeom>
          <a:noFill/>
        </p:spPr>
        <p:txBody>
          <a:bodyPr wrap="square" rtlCol="0">
            <a:spAutoFit/>
          </a:bodyPr>
          <a:lstStyle/>
          <a:p>
            <a:pPr marL="457200" indent="-457200">
              <a:buFont typeface="+mj-lt"/>
              <a:buAutoNum type="arabicPeriod"/>
            </a:pPr>
            <a:r>
              <a:rPr lang="en-US" sz="2400" dirty="0" smtClean="0">
                <a:solidFill>
                  <a:schemeClr val="bg1"/>
                </a:solidFill>
                <a:latin typeface="+mj-lt"/>
              </a:rPr>
              <a:t>Start with the definitions, and species-specific information.</a:t>
            </a:r>
          </a:p>
          <a:p>
            <a:pPr marL="457200" indent="-457200">
              <a:buFont typeface="+mj-lt"/>
              <a:buAutoNum type="arabicPeriod"/>
            </a:pPr>
            <a:endParaRPr lang="en-US" sz="2400" dirty="0" smtClean="0">
              <a:solidFill>
                <a:schemeClr val="bg1"/>
              </a:solidFill>
              <a:latin typeface="+mj-lt"/>
            </a:endParaRPr>
          </a:p>
          <a:p>
            <a:pPr marL="457200" indent="-457200">
              <a:buFont typeface="+mj-lt"/>
              <a:buAutoNum type="arabicPeriod"/>
            </a:pPr>
            <a:r>
              <a:rPr lang="en-US" sz="2400" dirty="0">
                <a:solidFill>
                  <a:schemeClr val="bg1"/>
                </a:solidFill>
                <a:latin typeface="+mj-lt"/>
              </a:rPr>
              <a:t>Try the FAQ page</a:t>
            </a:r>
            <a:r>
              <a:rPr lang="en-US" sz="2400" dirty="0" smtClean="0">
                <a:solidFill>
                  <a:schemeClr val="bg1"/>
                </a:solidFill>
                <a:latin typeface="+mj-lt"/>
              </a:rPr>
              <a:t>.</a:t>
            </a:r>
          </a:p>
          <a:p>
            <a:pPr marL="457200" indent="-457200">
              <a:buFont typeface="+mj-lt"/>
              <a:buAutoNum type="arabicPeriod"/>
            </a:pPr>
            <a:endParaRPr lang="en-US" sz="2400" dirty="0">
              <a:solidFill>
                <a:schemeClr val="bg1"/>
              </a:solidFill>
              <a:latin typeface="+mj-lt"/>
            </a:endParaRPr>
          </a:p>
          <a:p>
            <a:pPr marL="457200" indent="-457200">
              <a:buFont typeface="+mj-lt"/>
              <a:buAutoNum type="arabicPeriod"/>
            </a:pPr>
            <a:r>
              <a:rPr lang="en-US" sz="2400" dirty="0">
                <a:solidFill>
                  <a:schemeClr val="bg1"/>
                </a:solidFill>
                <a:latin typeface="+mj-lt"/>
              </a:rPr>
              <a:t>Botany </a:t>
            </a:r>
            <a:r>
              <a:rPr lang="en-US" sz="2400" dirty="0" smtClean="0">
                <a:solidFill>
                  <a:schemeClr val="bg1"/>
                </a:solidFill>
                <a:latin typeface="+mj-lt"/>
              </a:rPr>
              <a:t>Primer</a:t>
            </a:r>
          </a:p>
          <a:p>
            <a:endParaRPr lang="en-US" sz="2400" dirty="0">
              <a:solidFill>
                <a:schemeClr val="bg1"/>
              </a:solidFill>
              <a:latin typeface="+mj-lt"/>
            </a:endParaRPr>
          </a:p>
          <a:p>
            <a:pPr marL="457200" indent="-457200">
              <a:buFont typeface="+mj-lt"/>
              <a:buAutoNum type="arabicPeriod"/>
            </a:pPr>
            <a:endParaRPr lang="en-US" sz="2400" dirty="0" smtClean="0">
              <a:solidFill>
                <a:schemeClr val="bg1"/>
              </a:solidFill>
              <a:latin typeface="+mj-lt"/>
            </a:endParaRPr>
          </a:p>
          <a:p>
            <a:endParaRPr lang="en-US" sz="2400" dirty="0" smtClean="0">
              <a:solidFill>
                <a:schemeClr val="bg1"/>
              </a:solidFill>
              <a:latin typeface="+mj-lt"/>
            </a:endParaRPr>
          </a:p>
          <a:p>
            <a:endParaRPr lang="en-US" sz="2400" dirty="0">
              <a:solidFill>
                <a:schemeClr val="bg1"/>
              </a:solidFill>
              <a:latin typeface="+mj-lt"/>
            </a:endParaRPr>
          </a:p>
        </p:txBody>
      </p:sp>
      <p:pic>
        <p:nvPicPr>
          <p:cNvPr id="5" name="Picture 4"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6" name="Picture 5"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06677" y="3140321"/>
            <a:ext cx="4467368" cy="3247022"/>
          </a:xfrm>
          <a:prstGeom prst="rect">
            <a:avLst/>
          </a:prstGeom>
        </p:spPr>
      </p:pic>
    </p:spTree>
    <p:extLst>
      <p:ext uri="{BB962C8B-B14F-4D97-AF65-F5344CB8AC3E}">
        <p14:creationId xmlns:p14="http://schemas.microsoft.com/office/powerpoint/2010/main" val="185361122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1" y="699508"/>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Resources</a:t>
            </a:r>
            <a:endParaRPr sz="3200" i="1" dirty="0" smtClean="0">
              <a:solidFill>
                <a:srgbClr val="73B63B"/>
              </a:solidFill>
              <a:latin typeface="+mj-lt"/>
            </a:endParaRPr>
          </a:p>
        </p:txBody>
      </p:sp>
      <p:sp>
        <p:nvSpPr>
          <p:cNvPr id="3" name="TextBox 2"/>
          <p:cNvSpPr txBox="1"/>
          <p:nvPr/>
        </p:nvSpPr>
        <p:spPr>
          <a:xfrm>
            <a:off x="-1" y="1537708"/>
            <a:ext cx="6305267" cy="4524315"/>
          </a:xfrm>
          <a:prstGeom prst="rect">
            <a:avLst/>
          </a:prstGeom>
          <a:noFill/>
        </p:spPr>
        <p:txBody>
          <a:bodyPr wrap="square" rtlCol="0">
            <a:spAutoFit/>
          </a:bodyPr>
          <a:lstStyle/>
          <a:p>
            <a:pPr marL="457200" indent="-457200">
              <a:buFont typeface="+mj-lt"/>
              <a:buAutoNum type="arabicPeriod"/>
            </a:pPr>
            <a:r>
              <a:rPr lang="en-US" sz="2400" dirty="0" smtClean="0">
                <a:solidFill>
                  <a:schemeClr val="bg1"/>
                </a:solidFill>
                <a:latin typeface="+mj-lt"/>
              </a:rPr>
              <a:t>Start with the definitions, and species-specific information.</a:t>
            </a:r>
          </a:p>
          <a:p>
            <a:pPr marL="457200" indent="-457200">
              <a:buFont typeface="+mj-lt"/>
              <a:buAutoNum type="arabicPeriod"/>
            </a:pPr>
            <a:endParaRPr lang="en-US" sz="2400" dirty="0" smtClean="0">
              <a:solidFill>
                <a:schemeClr val="bg1"/>
              </a:solidFill>
              <a:latin typeface="+mj-lt"/>
            </a:endParaRPr>
          </a:p>
          <a:p>
            <a:pPr marL="457200" indent="-457200">
              <a:buFont typeface="+mj-lt"/>
              <a:buAutoNum type="arabicPeriod"/>
            </a:pPr>
            <a:r>
              <a:rPr lang="en-US" sz="2400" dirty="0">
                <a:solidFill>
                  <a:schemeClr val="bg1"/>
                </a:solidFill>
                <a:latin typeface="+mj-lt"/>
              </a:rPr>
              <a:t>Try the FAQ page</a:t>
            </a:r>
            <a:r>
              <a:rPr lang="en-US" sz="2400" dirty="0" smtClean="0">
                <a:solidFill>
                  <a:schemeClr val="bg1"/>
                </a:solidFill>
                <a:latin typeface="+mj-lt"/>
              </a:rPr>
              <a:t>.</a:t>
            </a:r>
          </a:p>
          <a:p>
            <a:pPr marL="457200" indent="-457200">
              <a:buFont typeface="+mj-lt"/>
              <a:buAutoNum type="arabicPeriod"/>
            </a:pPr>
            <a:endParaRPr lang="en-US" sz="2400" dirty="0">
              <a:solidFill>
                <a:schemeClr val="bg1"/>
              </a:solidFill>
              <a:latin typeface="+mj-lt"/>
            </a:endParaRPr>
          </a:p>
          <a:p>
            <a:pPr marL="457200" indent="-457200">
              <a:buFont typeface="+mj-lt"/>
              <a:buAutoNum type="arabicPeriod"/>
            </a:pPr>
            <a:r>
              <a:rPr lang="en-US" sz="2400" dirty="0">
                <a:solidFill>
                  <a:schemeClr val="bg1"/>
                </a:solidFill>
                <a:latin typeface="+mj-lt"/>
              </a:rPr>
              <a:t>Botany </a:t>
            </a:r>
            <a:r>
              <a:rPr lang="en-US" sz="2400" dirty="0" smtClean="0">
                <a:solidFill>
                  <a:schemeClr val="bg1"/>
                </a:solidFill>
                <a:latin typeface="+mj-lt"/>
              </a:rPr>
              <a:t>Primer</a:t>
            </a:r>
          </a:p>
          <a:p>
            <a:pPr marL="457200" indent="-457200">
              <a:buFont typeface="+mj-lt"/>
              <a:buAutoNum type="arabicPeriod"/>
            </a:pPr>
            <a:endParaRPr lang="en-US" sz="2400" dirty="0" smtClean="0">
              <a:solidFill>
                <a:schemeClr val="bg1"/>
              </a:solidFill>
              <a:latin typeface="+mj-lt"/>
            </a:endParaRPr>
          </a:p>
          <a:p>
            <a:pPr marL="457200" indent="-457200">
              <a:buFont typeface="+mj-lt"/>
              <a:buAutoNum type="arabicPeriod"/>
            </a:pPr>
            <a:r>
              <a:rPr lang="en-US" sz="2400" dirty="0" err="1" smtClean="0">
                <a:solidFill>
                  <a:schemeClr val="bg1"/>
                </a:solidFill>
                <a:latin typeface="+mj-lt"/>
              </a:rPr>
              <a:t>Phenophase</a:t>
            </a:r>
            <a:r>
              <a:rPr lang="en-US" sz="2400" dirty="0" smtClean="0">
                <a:solidFill>
                  <a:schemeClr val="bg1"/>
                </a:solidFill>
                <a:latin typeface="+mj-lt"/>
              </a:rPr>
              <a:t> Primer</a:t>
            </a:r>
          </a:p>
          <a:p>
            <a:endParaRPr lang="en-US" sz="2400" dirty="0">
              <a:solidFill>
                <a:schemeClr val="bg1"/>
              </a:solidFill>
              <a:latin typeface="+mj-lt"/>
            </a:endParaRPr>
          </a:p>
          <a:p>
            <a:pPr marL="457200" indent="-457200">
              <a:buFont typeface="+mj-lt"/>
              <a:buAutoNum type="arabicPeriod"/>
            </a:pPr>
            <a:endParaRPr lang="en-US" sz="2400" dirty="0" smtClean="0">
              <a:solidFill>
                <a:schemeClr val="bg1"/>
              </a:solidFill>
              <a:latin typeface="+mj-lt"/>
            </a:endParaRPr>
          </a:p>
          <a:p>
            <a:endParaRPr lang="en-US" sz="2400" dirty="0" smtClean="0">
              <a:solidFill>
                <a:schemeClr val="bg1"/>
              </a:solidFill>
              <a:latin typeface="+mj-lt"/>
            </a:endParaRPr>
          </a:p>
          <a:p>
            <a:endParaRPr lang="en-US" sz="2400" dirty="0">
              <a:solidFill>
                <a:schemeClr val="bg1"/>
              </a:solidFill>
              <a:latin typeface="+mj-lt"/>
            </a:endParaRPr>
          </a:p>
        </p:txBody>
      </p:sp>
      <p:pic>
        <p:nvPicPr>
          <p:cNvPr id="5" name="Picture 4"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6" name="Picture 5"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4" name="Picture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11092" y="3128734"/>
            <a:ext cx="4471989" cy="3461320"/>
          </a:xfrm>
          <a:prstGeom prst="rect">
            <a:avLst/>
          </a:prstGeom>
        </p:spPr>
      </p:pic>
    </p:spTree>
    <p:extLst>
      <p:ext uri="{BB962C8B-B14F-4D97-AF65-F5344CB8AC3E}">
        <p14:creationId xmlns:p14="http://schemas.microsoft.com/office/powerpoint/2010/main" val="303546750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1" y="699508"/>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Resources</a:t>
            </a:r>
            <a:endParaRPr sz="3200" i="1" dirty="0" smtClean="0">
              <a:solidFill>
                <a:srgbClr val="73B63B"/>
              </a:solidFill>
              <a:latin typeface="+mj-lt"/>
            </a:endParaRPr>
          </a:p>
        </p:txBody>
      </p:sp>
      <p:sp>
        <p:nvSpPr>
          <p:cNvPr id="3" name="TextBox 2"/>
          <p:cNvSpPr txBox="1"/>
          <p:nvPr/>
        </p:nvSpPr>
        <p:spPr>
          <a:xfrm>
            <a:off x="-1" y="1537708"/>
            <a:ext cx="6591869" cy="5262979"/>
          </a:xfrm>
          <a:prstGeom prst="rect">
            <a:avLst/>
          </a:prstGeom>
          <a:noFill/>
        </p:spPr>
        <p:txBody>
          <a:bodyPr wrap="square" rtlCol="0">
            <a:spAutoFit/>
          </a:bodyPr>
          <a:lstStyle/>
          <a:p>
            <a:pPr marL="457200" indent="-457200">
              <a:buFont typeface="+mj-lt"/>
              <a:buAutoNum type="arabicPeriod"/>
            </a:pPr>
            <a:r>
              <a:rPr lang="en-US" sz="2400" dirty="0" smtClean="0">
                <a:solidFill>
                  <a:schemeClr val="bg1"/>
                </a:solidFill>
                <a:latin typeface="+mj-lt"/>
              </a:rPr>
              <a:t>Start with the definitions, and species-specific information.</a:t>
            </a:r>
          </a:p>
          <a:p>
            <a:pPr marL="457200" indent="-457200">
              <a:buFont typeface="+mj-lt"/>
              <a:buAutoNum type="arabicPeriod"/>
            </a:pPr>
            <a:endParaRPr lang="en-US" sz="2400" dirty="0" smtClean="0">
              <a:solidFill>
                <a:schemeClr val="bg1"/>
              </a:solidFill>
              <a:latin typeface="+mj-lt"/>
            </a:endParaRPr>
          </a:p>
          <a:p>
            <a:pPr marL="457200" indent="-457200">
              <a:buFont typeface="+mj-lt"/>
              <a:buAutoNum type="arabicPeriod"/>
            </a:pPr>
            <a:r>
              <a:rPr lang="en-US" sz="2400" dirty="0">
                <a:solidFill>
                  <a:schemeClr val="bg1"/>
                </a:solidFill>
                <a:latin typeface="+mj-lt"/>
              </a:rPr>
              <a:t>Try the FAQ page</a:t>
            </a:r>
            <a:r>
              <a:rPr lang="en-US" sz="2400" dirty="0" smtClean="0">
                <a:solidFill>
                  <a:schemeClr val="bg1"/>
                </a:solidFill>
                <a:latin typeface="+mj-lt"/>
              </a:rPr>
              <a:t>.</a:t>
            </a:r>
          </a:p>
          <a:p>
            <a:pPr marL="457200" indent="-457200">
              <a:buFont typeface="+mj-lt"/>
              <a:buAutoNum type="arabicPeriod"/>
            </a:pPr>
            <a:endParaRPr lang="en-US" sz="2400" dirty="0">
              <a:solidFill>
                <a:schemeClr val="bg1"/>
              </a:solidFill>
              <a:latin typeface="+mj-lt"/>
            </a:endParaRPr>
          </a:p>
          <a:p>
            <a:pPr marL="457200" indent="-457200">
              <a:buFont typeface="+mj-lt"/>
              <a:buAutoNum type="arabicPeriod"/>
            </a:pPr>
            <a:r>
              <a:rPr lang="en-US" sz="2400" dirty="0" smtClean="0">
                <a:solidFill>
                  <a:schemeClr val="bg1"/>
                </a:solidFill>
                <a:latin typeface="+mj-lt"/>
              </a:rPr>
              <a:t>Botany Primer</a:t>
            </a:r>
          </a:p>
          <a:p>
            <a:pPr marL="457200" indent="-457200">
              <a:buFont typeface="+mj-lt"/>
              <a:buAutoNum type="arabicPeriod"/>
            </a:pPr>
            <a:endParaRPr lang="en-US" sz="2400" dirty="0">
              <a:solidFill>
                <a:schemeClr val="bg1"/>
              </a:solidFill>
              <a:latin typeface="+mj-lt"/>
            </a:endParaRPr>
          </a:p>
          <a:p>
            <a:pPr marL="457200" indent="-457200">
              <a:buFont typeface="+mj-lt"/>
              <a:buAutoNum type="arabicPeriod"/>
            </a:pPr>
            <a:r>
              <a:rPr lang="en-US" sz="2400" dirty="0" err="1" smtClean="0">
                <a:solidFill>
                  <a:schemeClr val="bg1"/>
                </a:solidFill>
                <a:latin typeface="+mj-lt"/>
              </a:rPr>
              <a:t>Phenophase</a:t>
            </a:r>
            <a:r>
              <a:rPr lang="en-US" sz="2400" dirty="0" smtClean="0">
                <a:solidFill>
                  <a:schemeClr val="bg1"/>
                </a:solidFill>
                <a:latin typeface="+mj-lt"/>
              </a:rPr>
              <a:t> Primer</a:t>
            </a:r>
          </a:p>
          <a:p>
            <a:pPr marL="457200" indent="-457200">
              <a:buFont typeface="+mj-lt"/>
              <a:buAutoNum type="arabicPeriod"/>
            </a:pPr>
            <a:endParaRPr lang="en-US" sz="2400" dirty="0" smtClean="0">
              <a:solidFill>
                <a:schemeClr val="bg1"/>
              </a:solidFill>
              <a:latin typeface="+mj-lt"/>
            </a:endParaRPr>
          </a:p>
          <a:p>
            <a:pPr marL="457200" indent="-457200">
              <a:buFont typeface="+mj-lt"/>
              <a:buAutoNum type="arabicPeriod"/>
            </a:pPr>
            <a:r>
              <a:rPr lang="en-US" sz="2400" dirty="0" smtClean="0">
                <a:solidFill>
                  <a:schemeClr val="bg1"/>
                </a:solidFill>
                <a:latin typeface="+mj-lt"/>
              </a:rPr>
              <a:t>Email </a:t>
            </a:r>
            <a:r>
              <a:rPr lang="en-US" sz="2400" u="sng" dirty="0" smtClean="0">
                <a:solidFill>
                  <a:schemeClr val="bg1"/>
                </a:solidFill>
                <a:latin typeface="+mj-lt"/>
              </a:rPr>
              <a:t>support@usanpn.org</a:t>
            </a:r>
            <a:r>
              <a:rPr lang="en-US" sz="2400" dirty="0">
                <a:solidFill>
                  <a:schemeClr val="bg1"/>
                </a:solidFill>
                <a:latin typeface="+mj-lt"/>
              </a:rPr>
              <a:t>.</a:t>
            </a:r>
          </a:p>
          <a:p>
            <a:pPr marL="457200" indent="-457200">
              <a:buFont typeface="+mj-lt"/>
              <a:buAutoNum type="arabicPeriod"/>
            </a:pPr>
            <a:endParaRPr lang="en-US" sz="2400" dirty="0">
              <a:solidFill>
                <a:schemeClr val="bg1"/>
              </a:solidFill>
              <a:latin typeface="+mj-lt"/>
            </a:endParaRPr>
          </a:p>
          <a:p>
            <a:pPr marL="457200" indent="-457200">
              <a:buFont typeface="+mj-lt"/>
              <a:buAutoNum type="arabicPeriod"/>
            </a:pPr>
            <a:endParaRPr lang="en-US" sz="2400" dirty="0" smtClean="0">
              <a:solidFill>
                <a:schemeClr val="bg1"/>
              </a:solidFill>
              <a:latin typeface="+mj-lt"/>
            </a:endParaRPr>
          </a:p>
          <a:p>
            <a:endParaRPr lang="en-US" sz="2400" dirty="0" smtClean="0">
              <a:solidFill>
                <a:schemeClr val="bg1"/>
              </a:solidFill>
              <a:latin typeface="+mj-lt"/>
            </a:endParaRPr>
          </a:p>
          <a:p>
            <a:endParaRPr lang="en-US" sz="2400" dirty="0">
              <a:solidFill>
                <a:schemeClr val="bg1"/>
              </a:solidFill>
              <a:latin typeface="+mj-lt"/>
            </a:endParaRPr>
          </a:p>
        </p:txBody>
      </p:sp>
      <p:pic>
        <p:nvPicPr>
          <p:cNvPr id="5" name="Picture 4"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7" name="Picture 6"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345532999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8443" y="1474714"/>
            <a:ext cx="8157410" cy="3791606"/>
          </a:xfrm>
        </p:spPr>
        <p:txBody>
          <a:bodyPr>
            <a:noAutofit/>
          </a:bodyPr>
          <a:lstStyle/>
          <a:p>
            <a:pPr marL="0" indent="0">
              <a:buNone/>
            </a:pPr>
            <a:r>
              <a:rPr lang="en-US" sz="2400" dirty="0" smtClean="0">
                <a:solidFill>
                  <a:schemeClr val="bg1"/>
                </a:solidFill>
                <a:latin typeface="+mj-lt"/>
              </a:rPr>
              <a:t>Part 2: Counts in number bins </a:t>
            </a:r>
          </a:p>
          <a:p>
            <a:pPr marL="0" indent="0">
              <a:buNone/>
            </a:pPr>
            <a:r>
              <a:rPr lang="en-US" sz="2400" dirty="0">
                <a:solidFill>
                  <a:schemeClr val="bg1"/>
                </a:solidFill>
                <a:latin typeface="+mj-lt"/>
              </a:rPr>
              <a:t>	</a:t>
            </a:r>
            <a:r>
              <a:rPr lang="en-US" sz="2400" dirty="0" smtClean="0">
                <a:solidFill>
                  <a:schemeClr val="bg1"/>
                </a:solidFill>
                <a:latin typeface="+mj-lt"/>
              </a:rPr>
              <a:t>	(</a:t>
            </a:r>
            <a:r>
              <a:rPr lang="en-US" sz="2400" dirty="0" err="1" smtClean="0">
                <a:solidFill>
                  <a:schemeClr val="bg1"/>
                </a:solidFill>
                <a:latin typeface="+mj-lt"/>
              </a:rPr>
              <a:t>ie</a:t>
            </a:r>
            <a:r>
              <a:rPr lang="en-US" sz="2400" dirty="0" smtClean="0">
                <a:solidFill>
                  <a:schemeClr val="bg1"/>
                </a:solidFill>
                <a:latin typeface="+mj-lt"/>
              </a:rPr>
              <a:t> “How many --- are present?”)</a:t>
            </a:r>
          </a:p>
          <a:p>
            <a:pPr marL="0" indent="0">
              <a:buNone/>
            </a:pPr>
            <a:endParaRPr lang="en-US" sz="2400" dirty="0" smtClean="0">
              <a:solidFill>
                <a:schemeClr val="bg1"/>
              </a:solidFill>
              <a:latin typeface="+mj-lt"/>
            </a:endParaRPr>
          </a:p>
          <a:p>
            <a:pPr marL="0" indent="0">
              <a:buNone/>
            </a:pPr>
            <a:r>
              <a:rPr lang="en-US" sz="2400" dirty="0" smtClean="0">
                <a:solidFill>
                  <a:schemeClr val="bg1"/>
                </a:solidFill>
                <a:latin typeface="+mj-lt"/>
              </a:rPr>
              <a:t>Part 3: Percent in bins </a:t>
            </a:r>
          </a:p>
          <a:p>
            <a:pPr marL="0" indent="0">
              <a:buNone/>
            </a:pPr>
            <a:r>
              <a:rPr lang="en-US" sz="2400" dirty="0">
                <a:solidFill>
                  <a:schemeClr val="bg1"/>
                </a:solidFill>
                <a:latin typeface="+mj-lt"/>
              </a:rPr>
              <a:t>	</a:t>
            </a:r>
            <a:r>
              <a:rPr lang="en-US" sz="2400" dirty="0" smtClean="0">
                <a:solidFill>
                  <a:schemeClr val="bg1"/>
                </a:solidFill>
                <a:latin typeface="+mj-lt"/>
              </a:rPr>
              <a:t>	(</a:t>
            </a:r>
            <a:r>
              <a:rPr lang="en-US" sz="2400" dirty="0" err="1" smtClean="0">
                <a:solidFill>
                  <a:schemeClr val="bg1"/>
                </a:solidFill>
                <a:latin typeface="+mj-lt"/>
              </a:rPr>
              <a:t>ie</a:t>
            </a:r>
            <a:r>
              <a:rPr lang="en-US" sz="2400" dirty="0" smtClean="0">
                <a:solidFill>
                  <a:schemeClr val="bg1"/>
                </a:solidFill>
                <a:latin typeface="+mj-lt"/>
              </a:rPr>
              <a:t> “What percent of flowers are open?”)</a:t>
            </a:r>
          </a:p>
          <a:p>
            <a:pPr marL="0" indent="0">
              <a:buNone/>
            </a:pPr>
            <a:endParaRPr lang="en-US" sz="2400" dirty="0" smtClean="0">
              <a:solidFill>
                <a:schemeClr val="bg1"/>
              </a:solidFill>
              <a:latin typeface="+mj-lt"/>
            </a:endParaRPr>
          </a:p>
          <a:p>
            <a:pPr marL="0" indent="0">
              <a:buNone/>
            </a:pPr>
            <a:r>
              <a:rPr lang="en-US" sz="2400" dirty="0" smtClean="0">
                <a:solidFill>
                  <a:schemeClr val="bg1"/>
                </a:solidFill>
                <a:latin typeface="+mj-lt"/>
              </a:rPr>
              <a:t>Part 4: Percent canopy </a:t>
            </a:r>
          </a:p>
          <a:p>
            <a:pPr marL="0" indent="0">
              <a:buNone/>
            </a:pPr>
            <a:r>
              <a:rPr lang="en-US" sz="2400" dirty="0">
                <a:solidFill>
                  <a:schemeClr val="bg1"/>
                </a:solidFill>
                <a:latin typeface="+mj-lt"/>
              </a:rPr>
              <a:t>	</a:t>
            </a:r>
            <a:r>
              <a:rPr lang="en-US" sz="2400" dirty="0" smtClean="0">
                <a:solidFill>
                  <a:schemeClr val="bg1"/>
                </a:solidFill>
                <a:latin typeface="+mj-lt"/>
              </a:rPr>
              <a:t>	(</a:t>
            </a:r>
            <a:r>
              <a:rPr lang="en-US" sz="2400" dirty="0" err="1" smtClean="0">
                <a:solidFill>
                  <a:schemeClr val="bg1"/>
                </a:solidFill>
                <a:latin typeface="+mj-lt"/>
              </a:rPr>
              <a:t>ie</a:t>
            </a:r>
            <a:r>
              <a:rPr lang="en-US" sz="2400" dirty="0" smtClean="0">
                <a:solidFill>
                  <a:schemeClr val="bg1"/>
                </a:solidFill>
                <a:latin typeface="+mj-lt"/>
              </a:rPr>
              <a:t> “What percent of the canopy is full with leaves?”)</a:t>
            </a:r>
          </a:p>
          <a:p>
            <a:pPr marL="520700" indent="-520700">
              <a:buNone/>
            </a:pPr>
            <a:endParaRPr lang="en-US" sz="2400" dirty="0" smtClean="0">
              <a:solidFill>
                <a:schemeClr val="bg1"/>
              </a:solidFill>
              <a:latin typeface="+mj-lt"/>
            </a:endParaRPr>
          </a:p>
          <a:p>
            <a:pPr marL="520700" indent="-520700">
              <a:buNone/>
            </a:pPr>
            <a:r>
              <a:rPr lang="en-US" sz="2400" dirty="0" smtClean="0">
                <a:solidFill>
                  <a:schemeClr val="bg1"/>
                </a:solidFill>
                <a:latin typeface="+mj-lt"/>
              </a:rPr>
              <a:t>Part 5: Leaf size percentage, how much pollen is released</a:t>
            </a:r>
          </a:p>
          <a:p>
            <a:endParaRPr lang="en-US" sz="2400" dirty="0">
              <a:solidFill>
                <a:schemeClr val="bg1"/>
              </a:solidFill>
              <a:latin typeface="+mj-lt"/>
            </a:endParaRPr>
          </a:p>
        </p:txBody>
      </p:sp>
      <p:sp>
        <p:nvSpPr>
          <p:cNvPr id="4" name="Text Placeholder 4"/>
          <p:cNvSpPr txBox="1">
            <a:spLocks/>
          </p:cNvSpPr>
          <p:nvPr/>
        </p:nvSpPr>
        <p:spPr>
          <a:xfrm>
            <a:off x="0" y="636514"/>
            <a:ext cx="8039100" cy="838200"/>
          </a:xfrm>
          <a:prstGeom prst="rect">
            <a:avLst/>
          </a:prstGeom>
          <a:noFill/>
        </p:spPr>
        <p:txBody>
          <a:bodyPr vert="horz" rtlCol="0" anchor="ctr">
            <a:noAutofit/>
          </a:bodyPr>
          <a:lstStyle>
            <a:lvl1pPr marL="0" indent="0" algn="l" rtl="0" eaLnBrk="1" latinLnBrk="0" hangingPunct="1">
              <a:spcBef>
                <a:spcPct val="20000"/>
              </a:spcBef>
              <a:buFontTx/>
              <a:buNone/>
              <a:defRPr lang="en-US" sz="4800" kern="1200" baseline="0" dirty="0">
                <a:solidFill>
                  <a:schemeClr val="bg1"/>
                </a:solidFill>
                <a:latin typeface="+mn-lt"/>
                <a:ea typeface="+mn-ea"/>
                <a:cs typeface="+mn-cs"/>
              </a:defRPr>
            </a:lvl1pPr>
            <a:lvl2pPr marL="742950" indent="-285750" algn="l" rtl="0" eaLnBrk="1" latinLnBrk="0" hangingPunct="1">
              <a:spcBef>
                <a:spcPct val="20000"/>
              </a:spcBef>
              <a:buFont typeface="Arial"/>
              <a:buChar char="–"/>
              <a:defRPr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a:lstStyle>
          <a:p>
            <a:r>
              <a:rPr lang="en-US" sz="3200" dirty="0" smtClean="0">
                <a:solidFill>
                  <a:srgbClr val="73B63B"/>
                </a:solidFill>
                <a:latin typeface="+mj-lt"/>
              </a:rPr>
              <a:t>Estimating Intensity: Outline</a:t>
            </a:r>
            <a:endParaRPr sz="3200" i="1" dirty="0" smtClean="0">
              <a:solidFill>
                <a:srgbClr val="73B63B"/>
              </a:solidFill>
              <a:latin typeface="+mj-lt"/>
            </a:endParaRPr>
          </a:p>
        </p:txBody>
      </p:sp>
      <p:pic>
        <p:nvPicPr>
          <p:cNvPr id="5" name="Picture 4"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6" name="Picture 5"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57832868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UA_Block A- AZ _200-281.eps"/>
          <p:cNvPicPr>
            <a:picLocks noChangeAspect="1"/>
          </p:cNvPicPr>
          <p:nvPr>
            <p:custDataLst>
              <p:tags r:id="rId1"/>
            </p:custDataLst>
          </p:nvPr>
        </p:nvPicPr>
        <p:blipFill>
          <a:blip r:embed="rId6" cstate="email">
            <a:extLst>
              <a:ext uri="{28A0092B-C50C-407E-A947-70E740481C1C}">
                <a14:useLocalDpi xmlns:a14="http://schemas.microsoft.com/office/drawing/2010/main"/>
              </a:ext>
            </a:extLst>
          </a:blip>
          <a:stretch>
            <a:fillRect/>
          </a:stretch>
        </p:blipFill>
        <p:spPr>
          <a:xfrm>
            <a:off x="7236901" y="5456135"/>
            <a:ext cx="935465" cy="942773"/>
          </a:xfrm>
          <a:prstGeom prst="rect">
            <a:avLst/>
          </a:prstGeom>
        </p:spPr>
      </p:pic>
      <p:pic>
        <p:nvPicPr>
          <p:cNvPr id="9" name="Picture 8" descr="usgs_logo-white.ai"/>
          <p:cNvPicPr>
            <a:picLocks noChangeAspect="1"/>
          </p:cNvPicPr>
          <p:nvPr>
            <p:custDataLst>
              <p:tags r:id="rId2"/>
            </p:custDataLst>
          </p:nvPr>
        </p:nvPicPr>
        <p:blipFill>
          <a:blip r:embed="rId7" cstate="email">
            <a:extLst>
              <a:ext uri="{28A0092B-C50C-407E-A947-70E740481C1C}">
                <a14:useLocalDpi xmlns:a14="http://schemas.microsoft.com/office/drawing/2010/main"/>
              </a:ext>
            </a:extLst>
          </a:blip>
          <a:stretch>
            <a:fillRect/>
          </a:stretch>
        </p:blipFill>
        <p:spPr>
          <a:xfrm>
            <a:off x="492236" y="5500210"/>
            <a:ext cx="1931628" cy="711405"/>
          </a:xfrm>
          <a:prstGeom prst="rect">
            <a:avLst/>
          </a:prstGeom>
        </p:spPr>
      </p:pic>
      <p:pic>
        <p:nvPicPr>
          <p:cNvPr id="11" name="Picture 10" descr="npn_LOGO_normal-white.eps"/>
          <p:cNvPicPr>
            <a:picLocks noChangeAspect="1"/>
          </p:cNvPicPr>
          <p:nvPr>
            <p:custDataLst>
              <p:tags r:id="rId3"/>
            </p:custDataLst>
          </p:nvPr>
        </p:nvPicPr>
        <p:blipFill>
          <a:blip r:embed="rId8" cstate="email">
            <a:extLst>
              <a:ext uri="{28A0092B-C50C-407E-A947-70E740481C1C}">
                <a14:useLocalDpi xmlns:a14="http://schemas.microsoft.com/office/drawing/2010/main"/>
              </a:ext>
            </a:extLst>
          </a:blip>
          <a:stretch>
            <a:fillRect/>
          </a:stretch>
        </p:blipFill>
        <p:spPr>
          <a:xfrm>
            <a:off x="3482778" y="5500209"/>
            <a:ext cx="2412838" cy="748085"/>
          </a:xfrm>
          <a:prstGeom prst="rect">
            <a:avLst/>
          </a:prstGeom>
        </p:spPr>
      </p:pic>
      <p:pic>
        <p:nvPicPr>
          <p:cNvPr id="12" name="Picture 1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58050" y="1152891"/>
            <a:ext cx="5981085" cy="2767590"/>
          </a:xfrm>
          <a:prstGeom prst="rect">
            <a:avLst/>
          </a:prstGeom>
        </p:spPr>
      </p:pic>
    </p:spTree>
    <p:extLst>
      <p:ext uri="{BB962C8B-B14F-4D97-AF65-F5344CB8AC3E}">
        <p14:creationId xmlns:p14="http://schemas.microsoft.com/office/powerpoint/2010/main" val="284069837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94829" y="1171734"/>
            <a:ext cx="3432302" cy="502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8" name="Picture 7"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pic>
        <p:nvPicPr>
          <p:cNvPr id="3" name="Picture 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904688" y="847466"/>
            <a:ext cx="2407726" cy="1807730"/>
          </a:xfrm>
          <a:prstGeom prst="rect">
            <a:avLst/>
          </a:prstGeom>
        </p:spPr>
      </p:pic>
      <p:pic>
        <p:nvPicPr>
          <p:cNvPr id="4"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940093" y="3512713"/>
            <a:ext cx="2089135" cy="2787152"/>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805179" y="1406750"/>
            <a:ext cx="1946944" cy="2595925"/>
          </a:xfrm>
          <a:prstGeom prst="rect">
            <a:avLst/>
          </a:prstGeom>
        </p:spPr>
      </p:pic>
      <p:pic>
        <p:nvPicPr>
          <p:cNvPr id="5" name="Picture 4"/>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5400000">
            <a:off x="6000838" y="4118832"/>
            <a:ext cx="2492609" cy="1869457"/>
          </a:xfrm>
          <a:prstGeom prst="rect">
            <a:avLst/>
          </a:prstGeom>
        </p:spPr>
      </p:pic>
      <p:sp>
        <p:nvSpPr>
          <p:cNvPr id="10" name="TextBox 9"/>
          <p:cNvSpPr txBox="1"/>
          <p:nvPr/>
        </p:nvSpPr>
        <p:spPr>
          <a:xfrm rot="16200000">
            <a:off x="6543563" y="4509055"/>
            <a:ext cx="4328557" cy="369332"/>
          </a:xfrm>
          <a:prstGeom prst="rect">
            <a:avLst/>
          </a:prstGeom>
          <a:noFill/>
        </p:spPr>
        <p:txBody>
          <a:bodyPr wrap="square" rtlCol="0">
            <a:spAutoFit/>
          </a:bodyPr>
          <a:lstStyle/>
          <a:p>
            <a:pPr defTabSz="457200"/>
            <a:r>
              <a:rPr lang="en-US" dirty="0">
                <a:solidFill>
                  <a:prstClr val="white"/>
                </a:solidFill>
                <a:latin typeface="Arial"/>
              </a:rPr>
              <a:t>Photo: Ellen G Denny, Patricia </a:t>
            </a:r>
            <a:r>
              <a:rPr lang="en-US" dirty="0" err="1">
                <a:solidFill>
                  <a:prstClr val="white"/>
                </a:solidFill>
                <a:latin typeface="Arial"/>
              </a:rPr>
              <a:t>Guertin</a:t>
            </a:r>
            <a:endParaRPr lang="en-US" dirty="0">
              <a:solidFill>
                <a:prstClr val="white"/>
              </a:solidFill>
              <a:latin typeface="Arial"/>
            </a:endParaRPr>
          </a:p>
        </p:txBody>
      </p:sp>
    </p:spTree>
    <p:extLst>
      <p:ext uri="{BB962C8B-B14F-4D97-AF65-F5344CB8AC3E}">
        <p14:creationId xmlns:p14="http://schemas.microsoft.com/office/powerpoint/2010/main" val="117201494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49919" y="1496455"/>
            <a:ext cx="4069278" cy="1569660"/>
          </a:xfrm>
          <a:prstGeom prst="rect">
            <a:avLst/>
          </a:prstGeom>
        </p:spPr>
        <p:txBody>
          <a:bodyPr wrap="square">
            <a:spAutoFit/>
          </a:bodyPr>
          <a:lstStyle/>
          <a:p>
            <a:pPr marL="285750" indent="-285750">
              <a:buFont typeface="Wingdings" panose="05000000000000000000" pitchFamily="2" charset="2"/>
              <a:buChar char="Ø"/>
            </a:pPr>
            <a:r>
              <a:rPr lang="en-US" sz="2400" dirty="0" smtClean="0">
                <a:solidFill>
                  <a:schemeClr val="bg1"/>
                </a:solidFill>
                <a:latin typeface="+mj-lt"/>
              </a:rPr>
              <a:t>Importance </a:t>
            </a:r>
            <a:r>
              <a:rPr lang="en-US" sz="2400" dirty="0">
                <a:solidFill>
                  <a:schemeClr val="bg1"/>
                </a:solidFill>
                <a:latin typeface="+mj-lt"/>
              </a:rPr>
              <a:t>of entering the “no” </a:t>
            </a:r>
            <a:r>
              <a:rPr lang="en-US" sz="2400" dirty="0" smtClean="0">
                <a:solidFill>
                  <a:schemeClr val="bg1"/>
                </a:solidFill>
                <a:latin typeface="+mj-lt"/>
              </a:rPr>
              <a:t>observations</a:t>
            </a:r>
          </a:p>
          <a:p>
            <a:endParaRPr lang="en-US" sz="2400" dirty="0">
              <a:solidFill>
                <a:schemeClr val="bg1"/>
              </a:solidFill>
              <a:latin typeface="+mj-lt"/>
            </a:endParaRPr>
          </a:p>
          <a:p>
            <a:pPr marL="285750" indent="-285750">
              <a:buFont typeface="Wingdings" panose="05000000000000000000" pitchFamily="2" charset="2"/>
              <a:buChar char="Ø"/>
            </a:pPr>
            <a:r>
              <a:rPr lang="en-US" sz="2400" dirty="0" smtClean="0">
                <a:solidFill>
                  <a:schemeClr val="bg1"/>
                </a:solidFill>
                <a:latin typeface="+mj-lt"/>
              </a:rPr>
              <a:t>If </a:t>
            </a:r>
            <a:r>
              <a:rPr lang="en-US" sz="2400" dirty="0">
                <a:solidFill>
                  <a:schemeClr val="bg1"/>
                </a:solidFill>
                <a:latin typeface="+mj-lt"/>
              </a:rPr>
              <a:t>uncertain, use the </a:t>
            </a:r>
            <a:r>
              <a:rPr lang="en-US" sz="2400" dirty="0" smtClean="0">
                <a:solidFill>
                  <a:schemeClr val="bg1"/>
                </a:solidFill>
                <a:latin typeface="+mj-lt"/>
              </a:rPr>
              <a:t>“?”</a:t>
            </a:r>
            <a:endParaRPr lang="en-US" sz="2400" dirty="0">
              <a:solidFill>
                <a:schemeClr val="bg1"/>
              </a:solidFill>
              <a:latin typeface="+mj-lt"/>
            </a:endParaRPr>
          </a:p>
        </p:txBody>
      </p:sp>
      <p:pic>
        <p:nvPicPr>
          <p:cNvPr id="7"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94829" y="1171734"/>
            <a:ext cx="3432302" cy="502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8" name="Picture 7"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108553238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49919" y="1496455"/>
            <a:ext cx="4069278" cy="1569660"/>
          </a:xfrm>
          <a:prstGeom prst="rect">
            <a:avLst/>
          </a:prstGeom>
        </p:spPr>
        <p:txBody>
          <a:bodyPr wrap="square">
            <a:spAutoFit/>
          </a:bodyPr>
          <a:lstStyle/>
          <a:p>
            <a:pPr marL="285750" indent="-285750">
              <a:buFont typeface="Wingdings" panose="05000000000000000000" pitchFamily="2" charset="2"/>
              <a:buChar char="Ø"/>
            </a:pPr>
            <a:r>
              <a:rPr lang="en-US" sz="2400" dirty="0" smtClean="0">
                <a:solidFill>
                  <a:schemeClr val="bg1"/>
                </a:solidFill>
                <a:latin typeface="+mj-lt"/>
              </a:rPr>
              <a:t>At </a:t>
            </a:r>
            <a:r>
              <a:rPr lang="en-US" sz="2400" dirty="0">
                <a:solidFill>
                  <a:schemeClr val="bg1"/>
                </a:solidFill>
                <a:latin typeface="+mj-lt"/>
              </a:rPr>
              <a:t>least weekly observations </a:t>
            </a:r>
            <a:r>
              <a:rPr lang="en-US" sz="2400" dirty="0" smtClean="0">
                <a:solidFill>
                  <a:schemeClr val="bg1"/>
                </a:solidFill>
                <a:latin typeface="+mj-lt"/>
              </a:rPr>
              <a:t>- </a:t>
            </a:r>
            <a:r>
              <a:rPr lang="en-US" sz="2400" dirty="0">
                <a:solidFill>
                  <a:schemeClr val="bg1"/>
                </a:solidFill>
                <a:latin typeface="+mj-lt"/>
              </a:rPr>
              <a:t>catch the first “yes</a:t>
            </a:r>
            <a:r>
              <a:rPr lang="en-US" sz="2400" dirty="0" smtClean="0">
                <a:solidFill>
                  <a:schemeClr val="bg1"/>
                </a:solidFill>
                <a:latin typeface="+mj-lt"/>
              </a:rPr>
              <a:t>”</a:t>
            </a:r>
          </a:p>
          <a:p>
            <a:pPr marL="285750" indent="-285750">
              <a:buFont typeface="Wingdings" panose="05000000000000000000" pitchFamily="2" charset="2"/>
              <a:buChar char="Ø"/>
            </a:pPr>
            <a:endParaRPr lang="en-US" sz="2400" dirty="0">
              <a:solidFill>
                <a:schemeClr val="bg1"/>
              </a:solidFill>
              <a:latin typeface="+mj-lt"/>
            </a:endParaRPr>
          </a:p>
        </p:txBody>
      </p:sp>
      <p:pic>
        <p:nvPicPr>
          <p:cNvPr id="7"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94829" y="1171734"/>
            <a:ext cx="3432302" cy="502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8" name="Picture 7"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276311907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94829" y="1171734"/>
            <a:ext cx="3432302" cy="502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936926" y="2354838"/>
            <a:ext cx="1345240" cy="523220"/>
          </a:xfrm>
          <a:prstGeom prst="rect">
            <a:avLst/>
          </a:prstGeom>
          <a:noFill/>
        </p:spPr>
        <p:txBody>
          <a:bodyPr wrap="none" rtlCol="0">
            <a:spAutoFit/>
          </a:bodyPr>
          <a:lstStyle/>
          <a:p>
            <a:r>
              <a:rPr lang="en-US" sz="2800" dirty="0" smtClean="0">
                <a:solidFill>
                  <a:schemeClr val="bg1"/>
                </a:solidFill>
                <a:latin typeface="+mj-lt"/>
              </a:rPr>
              <a:t>Leaves</a:t>
            </a:r>
            <a:endParaRPr lang="en-US" sz="2800" dirty="0">
              <a:solidFill>
                <a:schemeClr val="bg1"/>
              </a:solidFill>
              <a:latin typeface="+mj-lt"/>
            </a:endParaRPr>
          </a:p>
        </p:txBody>
      </p:sp>
      <p:sp>
        <p:nvSpPr>
          <p:cNvPr id="8" name="TextBox 7"/>
          <p:cNvSpPr txBox="1"/>
          <p:nvPr/>
        </p:nvSpPr>
        <p:spPr>
          <a:xfrm>
            <a:off x="5967271" y="3741304"/>
            <a:ext cx="1444626" cy="523220"/>
          </a:xfrm>
          <a:prstGeom prst="rect">
            <a:avLst/>
          </a:prstGeom>
          <a:noFill/>
        </p:spPr>
        <p:txBody>
          <a:bodyPr wrap="none" rtlCol="0">
            <a:spAutoFit/>
          </a:bodyPr>
          <a:lstStyle/>
          <a:p>
            <a:r>
              <a:rPr lang="en-US" sz="2800" dirty="0" smtClean="0">
                <a:solidFill>
                  <a:schemeClr val="bg1"/>
                </a:solidFill>
                <a:latin typeface="+mj-lt"/>
              </a:rPr>
              <a:t>Flowers</a:t>
            </a:r>
            <a:endParaRPr lang="en-US" sz="2800" dirty="0">
              <a:solidFill>
                <a:schemeClr val="bg1"/>
              </a:solidFill>
              <a:latin typeface="+mj-lt"/>
            </a:endParaRPr>
          </a:p>
        </p:txBody>
      </p:sp>
      <p:sp>
        <p:nvSpPr>
          <p:cNvPr id="9" name="TextBox 8"/>
          <p:cNvSpPr txBox="1"/>
          <p:nvPr/>
        </p:nvSpPr>
        <p:spPr>
          <a:xfrm>
            <a:off x="6016964" y="4736772"/>
            <a:ext cx="1083951" cy="523220"/>
          </a:xfrm>
          <a:prstGeom prst="rect">
            <a:avLst/>
          </a:prstGeom>
          <a:noFill/>
        </p:spPr>
        <p:txBody>
          <a:bodyPr wrap="none" rtlCol="0">
            <a:spAutoFit/>
          </a:bodyPr>
          <a:lstStyle/>
          <a:p>
            <a:r>
              <a:rPr lang="en-US" sz="2800" dirty="0" smtClean="0">
                <a:solidFill>
                  <a:schemeClr val="bg1"/>
                </a:solidFill>
                <a:latin typeface="+mj-lt"/>
              </a:rPr>
              <a:t>Fruits</a:t>
            </a:r>
            <a:endParaRPr lang="en-US" sz="2800" dirty="0">
              <a:solidFill>
                <a:schemeClr val="bg1"/>
              </a:solidFill>
              <a:latin typeface="+mj-lt"/>
            </a:endParaRPr>
          </a:p>
        </p:txBody>
      </p:sp>
      <p:cxnSp>
        <p:nvCxnSpPr>
          <p:cNvPr id="15" name="Straight Arrow Connector 14"/>
          <p:cNvCxnSpPr>
            <a:stCxn id="3" idx="2"/>
          </p:cNvCxnSpPr>
          <p:nvPr/>
        </p:nvCxnSpPr>
        <p:spPr>
          <a:xfrm>
            <a:off x="2220921" y="2626385"/>
            <a:ext cx="3716005" cy="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6" idx="2"/>
          </p:cNvCxnSpPr>
          <p:nvPr/>
        </p:nvCxnSpPr>
        <p:spPr>
          <a:xfrm>
            <a:off x="2328477" y="3972085"/>
            <a:ext cx="3608449" cy="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085130" y="4993188"/>
            <a:ext cx="3851796" cy="0"/>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3" name="Right Bracket 2"/>
          <p:cNvSpPr/>
          <p:nvPr/>
        </p:nvSpPr>
        <p:spPr>
          <a:xfrm>
            <a:off x="2053774" y="1959989"/>
            <a:ext cx="167147" cy="1332791"/>
          </a:xfrm>
          <a:prstGeom prst="rightBracket">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j-lt"/>
            </a:endParaRPr>
          </a:p>
        </p:txBody>
      </p:sp>
      <p:sp>
        <p:nvSpPr>
          <p:cNvPr id="16" name="Right Bracket 15"/>
          <p:cNvSpPr/>
          <p:nvPr/>
        </p:nvSpPr>
        <p:spPr>
          <a:xfrm>
            <a:off x="2163377" y="3686335"/>
            <a:ext cx="165100" cy="571500"/>
          </a:xfrm>
          <a:prstGeom prst="rightBracket">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j-lt"/>
            </a:endParaRPr>
          </a:p>
        </p:txBody>
      </p:sp>
      <p:sp>
        <p:nvSpPr>
          <p:cNvPr id="19" name="Right Bracket 18"/>
          <p:cNvSpPr/>
          <p:nvPr/>
        </p:nvSpPr>
        <p:spPr>
          <a:xfrm>
            <a:off x="1955011" y="4572996"/>
            <a:ext cx="114442" cy="749300"/>
          </a:xfrm>
          <a:prstGeom prst="rightBracket">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j-lt"/>
            </a:endParaRPr>
          </a:p>
        </p:txBody>
      </p:sp>
      <p:pic>
        <p:nvPicPr>
          <p:cNvPr id="17" name="Picture 16" descr="npn_LOGO_normal-white.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21" name="Picture 20" descr="usgs_logo-white.ai"/>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Tree>
    <p:extLst>
      <p:ext uri="{BB962C8B-B14F-4D97-AF65-F5344CB8AC3E}">
        <p14:creationId xmlns:p14="http://schemas.microsoft.com/office/powerpoint/2010/main" val="306393846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2766"/>
            <a:ext cx="8229600" cy="1143000"/>
          </a:xfrm>
        </p:spPr>
        <p:txBody>
          <a:bodyPr>
            <a:normAutofit/>
          </a:bodyPr>
          <a:lstStyle/>
          <a:p>
            <a:pPr algn="l"/>
            <a:r>
              <a:rPr lang="en-US" sz="3200" dirty="0" smtClean="0">
                <a:solidFill>
                  <a:srgbClr val="73B63B"/>
                </a:solidFill>
              </a:rPr>
              <a:t>Why do we care about these phenophases?</a:t>
            </a:r>
            <a:endParaRPr lang="en-US" sz="3200" dirty="0">
              <a:solidFill>
                <a:srgbClr val="73B63B"/>
              </a:solidFill>
            </a:endParaRPr>
          </a:p>
        </p:txBody>
      </p:sp>
      <p:pic>
        <p:nvPicPr>
          <p:cNvPr id="4" name="Picture 3"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5" name="Picture 4"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7" name="TextBox 6"/>
          <p:cNvSpPr txBox="1"/>
          <p:nvPr/>
        </p:nvSpPr>
        <p:spPr>
          <a:xfrm rot="16200000">
            <a:off x="6543563" y="4509055"/>
            <a:ext cx="4328557" cy="369332"/>
          </a:xfrm>
          <a:prstGeom prst="rect">
            <a:avLst/>
          </a:prstGeom>
          <a:noFill/>
        </p:spPr>
        <p:txBody>
          <a:bodyPr wrap="square" rtlCol="0">
            <a:spAutoFit/>
          </a:bodyPr>
          <a:lstStyle/>
          <a:p>
            <a:r>
              <a:rPr lang="en-US" dirty="0" smtClean="0">
                <a:solidFill>
                  <a:schemeClr val="bg1"/>
                </a:solidFill>
                <a:latin typeface="+mj-lt"/>
              </a:rPr>
              <a:t>Photo: Brian F Powell</a:t>
            </a:r>
            <a:endParaRPr lang="en-US" dirty="0">
              <a:solidFill>
                <a:schemeClr val="bg1"/>
              </a:solidFill>
              <a:latin typeface="+mj-lt"/>
            </a:endParaRPr>
          </a:p>
        </p:txBody>
      </p:sp>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6463" y="2529442"/>
            <a:ext cx="4504255" cy="3007009"/>
          </a:xfrm>
          <a:prstGeom prst="rect">
            <a:avLst/>
          </a:prstGeom>
        </p:spPr>
      </p:pic>
      <p:pic>
        <p:nvPicPr>
          <p:cNvPr id="11" name="Picture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12001" y="1625766"/>
            <a:ext cx="3241135" cy="4855245"/>
          </a:xfrm>
          <a:prstGeom prst="rect">
            <a:avLst/>
          </a:prstGeom>
        </p:spPr>
      </p:pic>
    </p:spTree>
    <p:extLst>
      <p:ext uri="{BB962C8B-B14F-4D97-AF65-F5344CB8AC3E}">
        <p14:creationId xmlns:p14="http://schemas.microsoft.com/office/powerpoint/2010/main" val="413813286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6463" y="2529442"/>
            <a:ext cx="4504255" cy="3007009"/>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12001" y="1625766"/>
            <a:ext cx="3241135" cy="4855245"/>
          </a:xfrm>
          <a:prstGeom prst="rect">
            <a:avLst/>
          </a:prstGeom>
        </p:spPr>
      </p:pic>
      <p:sp>
        <p:nvSpPr>
          <p:cNvPr id="2" name="Title 1"/>
          <p:cNvSpPr>
            <a:spLocks noGrp="1"/>
          </p:cNvSpPr>
          <p:nvPr>
            <p:ph type="title"/>
          </p:nvPr>
        </p:nvSpPr>
        <p:spPr>
          <a:xfrm>
            <a:off x="0" y="482766"/>
            <a:ext cx="8229600" cy="1143000"/>
          </a:xfrm>
        </p:spPr>
        <p:txBody>
          <a:bodyPr>
            <a:normAutofit/>
          </a:bodyPr>
          <a:lstStyle/>
          <a:p>
            <a:pPr algn="l"/>
            <a:r>
              <a:rPr lang="en-US" sz="3200" dirty="0" smtClean="0">
                <a:solidFill>
                  <a:srgbClr val="73B63B"/>
                </a:solidFill>
              </a:rPr>
              <a:t>Why do we care about these phenophases?</a:t>
            </a:r>
            <a:endParaRPr lang="en-US" sz="3200" dirty="0">
              <a:solidFill>
                <a:srgbClr val="73B63B"/>
              </a:solidFill>
            </a:endParaRPr>
          </a:p>
        </p:txBody>
      </p:sp>
      <p:pic>
        <p:nvPicPr>
          <p:cNvPr id="4" name="Picture 3" descr="npn_LOGO_normal-white.eps"/>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5" name="Picture 4" descr="usgs_logo-white.ai"/>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7" name="TextBox 6"/>
          <p:cNvSpPr txBox="1"/>
          <p:nvPr/>
        </p:nvSpPr>
        <p:spPr>
          <a:xfrm rot="16200000">
            <a:off x="6543563" y="4509055"/>
            <a:ext cx="4328557" cy="369332"/>
          </a:xfrm>
          <a:prstGeom prst="rect">
            <a:avLst/>
          </a:prstGeom>
          <a:noFill/>
        </p:spPr>
        <p:txBody>
          <a:bodyPr wrap="square" rtlCol="0">
            <a:spAutoFit/>
          </a:bodyPr>
          <a:lstStyle/>
          <a:p>
            <a:r>
              <a:rPr lang="en-US" dirty="0" smtClean="0">
                <a:solidFill>
                  <a:schemeClr val="bg1"/>
                </a:solidFill>
                <a:latin typeface="+mj-lt"/>
              </a:rPr>
              <a:t>Photo: Brian F Powell</a:t>
            </a:r>
            <a:endParaRPr lang="en-US" dirty="0">
              <a:solidFill>
                <a:schemeClr val="bg1"/>
              </a:solidFill>
              <a:latin typeface="+mj-lt"/>
            </a:endParaRPr>
          </a:p>
        </p:txBody>
      </p:sp>
      <p:pic>
        <p:nvPicPr>
          <p:cNvPr id="1028" name="Picture 4" descr="https://cdn1.iconfinder.com/data/icons/computer-and-internet/512/satellite_space_communication_broadcasting-512.png"/>
          <p:cNvPicPr>
            <a:picLocks noChangeAspect="1" noChangeArrowheads="1"/>
          </p:cNvPicPr>
          <p:nvPr/>
        </p:nvPicPr>
        <p:blipFill>
          <a:blip r:embed="rId7" cstate="email">
            <a:lum bright="70000" contrast="-70000"/>
            <a:extLst>
              <a:ext uri="{28A0092B-C50C-407E-A947-70E740481C1C}">
                <a14:useLocalDpi xmlns:a14="http://schemas.microsoft.com/office/drawing/2010/main"/>
              </a:ext>
            </a:extLst>
          </a:blip>
          <a:srcRect/>
          <a:stretch>
            <a:fillRect/>
          </a:stretch>
        </p:blipFill>
        <p:spPr bwMode="auto">
          <a:xfrm rot="5400000">
            <a:off x="6087031" y="1240280"/>
            <a:ext cx="3056970" cy="3056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70506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82766"/>
            <a:ext cx="8229600" cy="1143000"/>
          </a:xfrm>
        </p:spPr>
        <p:txBody>
          <a:bodyPr>
            <a:normAutofit/>
          </a:bodyPr>
          <a:lstStyle/>
          <a:p>
            <a:pPr algn="l"/>
            <a:r>
              <a:rPr lang="en-US" sz="3200" dirty="0" smtClean="0">
                <a:solidFill>
                  <a:srgbClr val="73B63B"/>
                </a:solidFill>
              </a:rPr>
              <a:t>Why do we care about these phenophases?</a:t>
            </a:r>
            <a:endParaRPr lang="en-US" sz="3200" dirty="0">
              <a:solidFill>
                <a:srgbClr val="73B63B"/>
              </a:solidFill>
            </a:endParaRPr>
          </a:p>
        </p:txBody>
      </p:sp>
      <p:pic>
        <p:nvPicPr>
          <p:cNvPr id="4" name="Picture 3" descr="npn_LOGO_normal-white.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2775" y="206363"/>
            <a:ext cx="1105876" cy="342870"/>
          </a:xfrm>
          <a:prstGeom prst="rect">
            <a:avLst/>
          </a:prstGeom>
        </p:spPr>
      </p:pic>
      <p:pic>
        <p:nvPicPr>
          <p:cNvPr id="5" name="Picture 4" descr="usgs_logo-white.ai"/>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2003" y="190130"/>
            <a:ext cx="981078" cy="361324"/>
          </a:xfrm>
          <a:prstGeom prst="rect">
            <a:avLst/>
          </a:prstGeom>
        </p:spPr>
      </p:pic>
      <p:sp>
        <p:nvSpPr>
          <p:cNvPr id="7" name="TextBox 6"/>
          <p:cNvSpPr txBox="1"/>
          <p:nvPr/>
        </p:nvSpPr>
        <p:spPr>
          <a:xfrm rot="16200000">
            <a:off x="6543563" y="4509055"/>
            <a:ext cx="4328557" cy="369332"/>
          </a:xfrm>
          <a:prstGeom prst="rect">
            <a:avLst/>
          </a:prstGeom>
          <a:noFill/>
        </p:spPr>
        <p:txBody>
          <a:bodyPr wrap="square" rtlCol="0">
            <a:spAutoFit/>
          </a:bodyPr>
          <a:lstStyle/>
          <a:p>
            <a:r>
              <a:rPr lang="en-US" dirty="0" smtClean="0">
                <a:solidFill>
                  <a:schemeClr val="bg1"/>
                </a:solidFill>
                <a:latin typeface="+mj-lt"/>
              </a:rPr>
              <a:t>Photo: Brian F Powell</a:t>
            </a:r>
            <a:endParaRPr lang="en-US" dirty="0">
              <a:solidFill>
                <a:schemeClr val="bg1"/>
              </a:solidFill>
              <a:latin typeface="+mj-lt"/>
            </a:endParaRPr>
          </a:p>
        </p:txBody>
      </p:sp>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567956" y="2277535"/>
            <a:ext cx="5661644" cy="4529021"/>
          </a:xfrm>
          <a:prstGeom prst="rect">
            <a:avLst/>
          </a:prstGeom>
        </p:spPr>
      </p:pic>
      <p:pic>
        <p:nvPicPr>
          <p:cNvPr id="11" name="Picture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0" y="1625766"/>
            <a:ext cx="4368934" cy="2916280"/>
          </a:xfrm>
          <a:prstGeom prst="rect">
            <a:avLst/>
          </a:prstGeom>
        </p:spPr>
      </p:pic>
    </p:spTree>
    <p:extLst>
      <p:ext uri="{BB962C8B-B14F-4D97-AF65-F5344CB8AC3E}">
        <p14:creationId xmlns:p14="http://schemas.microsoft.com/office/powerpoint/2010/main" val="4202849126"/>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5.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6.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7.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8.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36900</TotalTime>
  <Words>1518</Words>
  <Application>Microsoft Office PowerPoint</Application>
  <PresentationFormat>On-screen Show (4:3)</PresentationFormat>
  <Paragraphs>167</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Why do we care about these phenophases?</vt:lpstr>
      <vt:lpstr>Why do we care about these phenophases?</vt:lpstr>
      <vt:lpstr>Why do we care about these phenophases?</vt:lpstr>
      <vt:lpstr>Why do we care about these phenophases?</vt:lpstr>
      <vt:lpstr>Why do we care about these phenophases?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Terry Moody</dc:creator>
  <cp:lastModifiedBy>erinposthumus</cp:lastModifiedBy>
  <cp:revision>327</cp:revision>
  <dcterms:created xsi:type="dcterms:W3CDTF">2014-06-19T20:57:20Z</dcterms:created>
  <dcterms:modified xsi:type="dcterms:W3CDTF">2016-09-30T18:40:06Z</dcterms:modified>
</cp:coreProperties>
</file>