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7.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0"/>
  </p:notesMasterIdLst>
  <p:handoutMasterIdLst>
    <p:handoutMasterId r:id="rId11"/>
  </p:handoutMasterIdLst>
  <p:sldIdLst>
    <p:sldId id="314" r:id="rId2"/>
    <p:sldId id="315" r:id="rId3"/>
    <p:sldId id="364" r:id="rId4"/>
    <p:sldId id="316" r:id="rId5"/>
    <p:sldId id="317" r:id="rId6"/>
    <p:sldId id="318" r:id="rId7"/>
    <p:sldId id="319" r:id="rId8"/>
    <p:sldId id="320" r:id="rId9"/>
  </p:sldIdLst>
  <p:sldSz cx="9144000" cy="6858000" type="screen4x3"/>
  <p:notesSz cx="7315200" cy="96012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29238B-3194-42A4-B96B-D348900B31DC}" type="doc">
      <dgm:prSet loTypeId="urn:microsoft.com/office/officeart/2008/layout/PictureAccentList" loCatId="list" qsTypeId="urn:microsoft.com/office/officeart/2005/8/quickstyle/3d1" qsCatId="3D" csTypeId="urn:microsoft.com/office/officeart/2005/8/colors/accent2_2" csCatId="accent2" phldr="1"/>
      <dgm:spPr/>
      <dgm:t>
        <a:bodyPr/>
        <a:lstStyle/>
        <a:p>
          <a:endParaRPr lang="en-US"/>
        </a:p>
      </dgm:t>
    </dgm:pt>
    <dgm:pt modelId="{C0253438-1AD8-42A3-9AFD-562007BAA319}">
      <dgm:prSet phldrT="[Text]" custT="1"/>
      <dgm:spPr/>
      <dgm:t>
        <a:bodyPr/>
        <a:lstStyle/>
        <a:p>
          <a:pPr algn="l"/>
          <a:r>
            <a:rPr lang="en-US" sz="2400" dirty="0" smtClean="0">
              <a:solidFill>
                <a:schemeClr val="tx1"/>
              </a:solidFill>
              <a:latin typeface="+mj-lt"/>
            </a:rPr>
            <a:t>By the end of this lesson, you will be able to:</a:t>
          </a:r>
          <a:endParaRPr lang="en-US" sz="2400" dirty="0">
            <a:solidFill>
              <a:schemeClr val="tx1"/>
            </a:solidFill>
            <a:latin typeface="+mj-lt"/>
          </a:endParaRPr>
        </a:p>
      </dgm:t>
    </dgm:pt>
    <dgm:pt modelId="{D2E1857D-7C4F-40B0-94E7-3A5C51426612}" type="parTrans" cxnId="{61F2783E-6533-4FEA-9BAC-02845F33ADB7}">
      <dgm:prSet/>
      <dgm:spPr/>
      <dgm:t>
        <a:bodyPr/>
        <a:lstStyle/>
        <a:p>
          <a:endParaRPr lang="en-US">
            <a:solidFill>
              <a:schemeClr val="tx1"/>
            </a:solidFill>
          </a:endParaRPr>
        </a:p>
      </dgm:t>
    </dgm:pt>
    <dgm:pt modelId="{E8F27BBD-FA36-4E38-A4DA-6ABC84D8F817}" type="sibTrans" cxnId="{61F2783E-6533-4FEA-9BAC-02845F33ADB7}">
      <dgm:prSet/>
      <dgm:spPr/>
      <dgm:t>
        <a:bodyPr/>
        <a:lstStyle/>
        <a:p>
          <a:endParaRPr lang="en-US">
            <a:solidFill>
              <a:schemeClr val="tx1"/>
            </a:solidFill>
          </a:endParaRPr>
        </a:p>
      </dgm:t>
    </dgm:pt>
    <dgm:pt modelId="{10611D67-A5CB-48D4-842E-4D39248AC431}">
      <dgm:prSet/>
      <dgm:spPr/>
      <dgm:t>
        <a:bodyPr/>
        <a:lstStyle/>
        <a:p>
          <a:pPr algn="l"/>
          <a:r>
            <a:rPr lang="en-US" dirty="0" smtClean="0">
              <a:solidFill>
                <a:schemeClr val="tx1"/>
              </a:solidFill>
              <a:latin typeface="+mj-lt"/>
            </a:rPr>
            <a:t>Recognize how often you should visit your site.</a:t>
          </a:r>
        </a:p>
      </dgm:t>
    </dgm:pt>
    <dgm:pt modelId="{171594A0-6DE6-4F60-B3AA-7EA9C3564635}" type="parTrans" cxnId="{8D809B79-A3DE-4832-AB8C-07C954E96A73}">
      <dgm:prSet/>
      <dgm:spPr/>
      <dgm:t>
        <a:bodyPr/>
        <a:lstStyle/>
        <a:p>
          <a:endParaRPr lang="en-US">
            <a:solidFill>
              <a:schemeClr val="tx1"/>
            </a:solidFill>
          </a:endParaRPr>
        </a:p>
      </dgm:t>
    </dgm:pt>
    <dgm:pt modelId="{F01697AE-9351-445B-90BC-83DB4911DD47}" type="sibTrans" cxnId="{8D809B79-A3DE-4832-AB8C-07C954E96A73}">
      <dgm:prSet/>
      <dgm:spPr/>
      <dgm:t>
        <a:bodyPr/>
        <a:lstStyle/>
        <a:p>
          <a:endParaRPr lang="en-US">
            <a:solidFill>
              <a:schemeClr val="tx1"/>
            </a:solidFill>
          </a:endParaRPr>
        </a:p>
      </dgm:t>
    </dgm:pt>
    <dgm:pt modelId="{BB0906D7-9015-4C2D-ACC3-70D3D3FB0F4F}">
      <dgm:prSet/>
      <dgm:spPr/>
      <dgm:t>
        <a:bodyPr/>
        <a:lstStyle/>
        <a:p>
          <a:pPr algn="l"/>
          <a:r>
            <a:rPr lang="en-US" dirty="0" smtClean="0">
              <a:solidFill>
                <a:schemeClr val="tx1"/>
              </a:solidFill>
              <a:latin typeface="+mj-lt"/>
            </a:rPr>
            <a:t>Explain why it is important to answer NO if a phenophase is not occurring.</a:t>
          </a:r>
          <a:endParaRPr lang="en-US" dirty="0">
            <a:solidFill>
              <a:schemeClr val="tx1"/>
            </a:solidFill>
            <a:latin typeface="+mj-lt"/>
          </a:endParaRPr>
        </a:p>
      </dgm:t>
    </dgm:pt>
    <dgm:pt modelId="{10200907-118A-4223-BB72-F5CFF3BBB444}" type="parTrans" cxnId="{BCFC4E70-8EF5-496A-A1BF-A7674A57DAB3}">
      <dgm:prSet/>
      <dgm:spPr/>
      <dgm:t>
        <a:bodyPr/>
        <a:lstStyle/>
        <a:p>
          <a:endParaRPr lang="en-US">
            <a:solidFill>
              <a:schemeClr val="tx1"/>
            </a:solidFill>
          </a:endParaRPr>
        </a:p>
      </dgm:t>
    </dgm:pt>
    <dgm:pt modelId="{EF06C03A-1AC2-4B6C-BA48-1EFF16B0BC26}" type="sibTrans" cxnId="{BCFC4E70-8EF5-496A-A1BF-A7674A57DAB3}">
      <dgm:prSet/>
      <dgm:spPr/>
      <dgm:t>
        <a:bodyPr/>
        <a:lstStyle/>
        <a:p>
          <a:endParaRPr lang="en-US">
            <a:solidFill>
              <a:schemeClr val="tx1"/>
            </a:solidFill>
          </a:endParaRPr>
        </a:p>
      </dgm:t>
    </dgm:pt>
    <dgm:pt modelId="{6265B148-E537-4FF4-B15D-49CAD547D756}">
      <dgm:prSet/>
      <dgm:spPr/>
      <dgm:t>
        <a:bodyPr/>
        <a:lstStyle/>
        <a:p>
          <a:pPr algn="l"/>
          <a:r>
            <a:rPr lang="en-US" dirty="0" smtClean="0">
              <a:solidFill>
                <a:schemeClr val="tx1"/>
              </a:solidFill>
              <a:latin typeface="+mj-lt"/>
            </a:rPr>
            <a:t>Interpret intensity phenophases for plants.</a:t>
          </a:r>
          <a:endParaRPr lang="en-US" dirty="0">
            <a:solidFill>
              <a:schemeClr val="tx1"/>
            </a:solidFill>
            <a:latin typeface="+mj-lt"/>
          </a:endParaRPr>
        </a:p>
      </dgm:t>
    </dgm:pt>
    <dgm:pt modelId="{0BA18B77-CFD5-40C1-976B-618FA5DAFC01}" type="parTrans" cxnId="{9711F63E-4990-48AF-948E-591C16972362}">
      <dgm:prSet/>
      <dgm:spPr/>
      <dgm:t>
        <a:bodyPr/>
        <a:lstStyle/>
        <a:p>
          <a:endParaRPr lang="en-US">
            <a:solidFill>
              <a:schemeClr val="tx1"/>
            </a:solidFill>
          </a:endParaRPr>
        </a:p>
      </dgm:t>
    </dgm:pt>
    <dgm:pt modelId="{4CE9407C-9FF4-4375-84EE-BAABBE97730C}" type="sibTrans" cxnId="{9711F63E-4990-48AF-948E-591C16972362}">
      <dgm:prSet/>
      <dgm:spPr/>
      <dgm:t>
        <a:bodyPr/>
        <a:lstStyle/>
        <a:p>
          <a:endParaRPr lang="en-US">
            <a:solidFill>
              <a:schemeClr val="tx1"/>
            </a:solidFill>
          </a:endParaRPr>
        </a:p>
      </dgm:t>
    </dgm:pt>
    <dgm:pt modelId="{F48160C6-F00E-44B9-86E3-937C3929D21D}">
      <dgm:prSet/>
      <dgm:spPr/>
      <dgm:t>
        <a:bodyPr/>
        <a:lstStyle/>
        <a:p>
          <a:pPr algn="l"/>
          <a:r>
            <a:rPr lang="en-US" dirty="0" smtClean="0">
              <a:solidFill>
                <a:schemeClr val="tx1"/>
              </a:solidFill>
              <a:latin typeface="+mj-lt"/>
            </a:rPr>
            <a:t>Name the optional phenophases.</a:t>
          </a:r>
          <a:endParaRPr lang="en-US" dirty="0">
            <a:solidFill>
              <a:schemeClr val="tx1"/>
            </a:solidFill>
            <a:latin typeface="+mj-lt"/>
          </a:endParaRPr>
        </a:p>
      </dgm:t>
    </dgm:pt>
    <dgm:pt modelId="{C400B5BA-2C12-4E34-8A73-38B89688697C}" type="parTrans" cxnId="{74132686-34FB-4570-B3ED-E7985E7CF070}">
      <dgm:prSet/>
      <dgm:spPr/>
      <dgm:t>
        <a:bodyPr/>
        <a:lstStyle/>
        <a:p>
          <a:endParaRPr lang="en-US">
            <a:solidFill>
              <a:schemeClr val="tx1"/>
            </a:solidFill>
          </a:endParaRPr>
        </a:p>
      </dgm:t>
    </dgm:pt>
    <dgm:pt modelId="{5E0E9B85-5B86-4D0C-8D5A-B1881C50E9F7}" type="sibTrans" cxnId="{74132686-34FB-4570-B3ED-E7985E7CF070}">
      <dgm:prSet/>
      <dgm:spPr/>
      <dgm:t>
        <a:bodyPr/>
        <a:lstStyle/>
        <a:p>
          <a:endParaRPr lang="en-US">
            <a:solidFill>
              <a:schemeClr val="tx1"/>
            </a:solidFill>
          </a:endParaRPr>
        </a:p>
      </dgm:t>
    </dgm:pt>
    <dgm:pt modelId="{84D2B9AC-1D39-4409-B909-18C1246F45F3}" type="pres">
      <dgm:prSet presAssocID="{E329238B-3194-42A4-B96B-D348900B31DC}" presName="layout" presStyleCnt="0">
        <dgm:presLayoutVars>
          <dgm:chMax/>
          <dgm:chPref/>
          <dgm:dir/>
          <dgm:animOne val="branch"/>
          <dgm:animLvl val="lvl"/>
          <dgm:resizeHandles/>
        </dgm:presLayoutVars>
      </dgm:prSet>
      <dgm:spPr/>
      <dgm:t>
        <a:bodyPr/>
        <a:lstStyle/>
        <a:p>
          <a:endParaRPr lang="en-US"/>
        </a:p>
      </dgm:t>
    </dgm:pt>
    <dgm:pt modelId="{774E0AF0-EB42-4815-87B5-B539681A9DAC}" type="pres">
      <dgm:prSet presAssocID="{C0253438-1AD8-42A3-9AFD-562007BAA319}" presName="root" presStyleCnt="0">
        <dgm:presLayoutVars>
          <dgm:chMax/>
          <dgm:chPref val="4"/>
        </dgm:presLayoutVars>
      </dgm:prSet>
      <dgm:spPr/>
      <dgm:t>
        <a:bodyPr/>
        <a:lstStyle/>
        <a:p>
          <a:endParaRPr lang="en-US"/>
        </a:p>
      </dgm:t>
    </dgm:pt>
    <dgm:pt modelId="{12F29DB5-99FF-4B30-8A97-D26A619E5137}" type="pres">
      <dgm:prSet presAssocID="{C0253438-1AD8-42A3-9AFD-562007BAA319}" presName="rootComposite" presStyleCnt="0">
        <dgm:presLayoutVars/>
      </dgm:prSet>
      <dgm:spPr/>
      <dgm:t>
        <a:bodyPr/>
        <a:lstStyle/>
        <a:p>
          <a:endParaRPr lang="en-US"/>
        </a:p>
      </dgm:t>
    </dgm:pt>
    <dgm:pt modelId="{C0A9DE86-1FB5-4884-A378-50FCE5891024}" type="pres">
      <dgm:prSet presAssocID="{C0253438-1AD8-42A3-9AFD-562007BAA319}" presName="rootText" presStyleLbl="node0" presStyleIdx="0" presStyleCnt="1">
        <dgm:presLayoutVars>
          <dgm:chMax/>
          <dgm:chPref val="4"/>
        </dgm:presLayoutVars>
      </dgm:prSet>
      <dgm:spPr/>
      <dgm:t>
        <a:bodyPr/>
        <a:lstStyle/>
        <a:p>
          <a:endParaRPr lang="en-US"/>
        </a:p>
      </dgm:t>
    </dgm:pt>
    <dgm:pt modelId="{C7859B82-3B19-4E67-B281-9BB6B3E0E6A3}" type="pres">
      <dgm:prSet presAssocID="{C0253438-1AD8-42A3-9AFD-562007BAA319}" presName="childShape" presStyleCnt="0">
        <dgm:presLayoutVars>
          <dgm:chMax val="0"/>
          <dgm:chPref val="0"/>
        </dgm:presLayoutVars>
      </dgm:prSet>
      <dgm:spPr/>
      <dgm:t>
        <a:bodyPr/>
        <a:lstStyle/>
        <a:p>
          <a:endParaRPr lang="en-US"/>
        </a:p>
      </dgm:t>
    </dgm:pt>
    <dgm:pt modelId="{2C7A5924-0A21-4F9E-A124-579A021C7C68}" type="pres">
      <dgm:prSet presAssocID="{10611D67-A5CB-48D4-842E-4D39248AC431}" presName="childComposite" presStyleCnt="0">
        <dgm:presLayoutVars>
          <dgm:chMax val="0"/>
          <dgm:chPref val="0"/>
        </dgm:presLayoutVars>
      </dgm:prSet>
      <dgm:spPr/>
      <dgm:t>
        <a:bodyPr/>
        <a:lstStyle/>
        <a:p>
          <a:endParaRPr lang="en-US"/>
        </a:p>
      </dgm:t>
    </dgm:pt>
    <dgm:pt modelId="{7220B7E0-BC8E-4EDC-B1CC-91677AE80696}" type="pres">
      <dgm:prSet presAssocID="{10611D67-A5CB-48D4-842E-4D39248AC431}" presName="Image"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7000" b="-17000"/>
          </a:stretch>
        </a:blipFill>
      </dgm:spPr>
      <dgm:t>
        <a:bodyPr/>
        <a:lstStyle/>
        <a:p>
          <a:endParaRPr lang="en-US"/>
        </a:p>
      </dgm:t>
    </dgm:pt>
    <dgm:pt modelId="{5D3DC5F7-0EAC-4F89-A895-887586A7C92B}" type="pres">
      <dgm:prSet presAssocID="{10611D67-A5CB-48D4-842E-4D39248AC431}" presName="childText" presStyleLbl="lnNode1" presStyleIdx="0" presStyleCnt="4">
        <dgm:presLayoutVars>
          <dgm:chMax val="0"/>
          <dgm:chPref val="0"/>
          <dgm:bulletEnabled val="1"/>
        </dgm:presLayoutVars>
      </dgm:prSet>
      <dgm:spPr/>
      <dgm:t>
        <a:bodyPr/>
        <a:lstStyle/>
        <a:p>
          <a:endParaRPr lang="en-US"/>
        </a:p>
      </dgm:t>
    </dgm:pt>
    <dgm:pt modelId="{4139A654-C688-4B2C-9870-27964DB159E0}" type="pres">
      <dgm:prSet presAssocID="{BB0906D7-9015-4C2D-ACC3-70D3D3FB0F4F}" presName="childComposite" presStyleCnt="0">
        <dgm:presLayoutVars>
          <dgm:chMax val="0"/>
          <dgm:chPref val="0"/>
        </dgm:presLayoutVars>
      </dgm:prSet>
      <dgm:spPr/>
      <dgm:t>
        <a:bodyPr/>
        <a:lstStyle/>
        <a:p>
          <a:endParaRPr lang="en-US"/>
        </a:p>
      </dgm:t>
    </dgm:pt>
    <dgm:pt modelId="{0889F8F4-60EB-493C-B5C7-D7B320B90DDA}" type="pres">
      <dgm:prSet presAssocID="{BB0906D7-9015-4C2D-ACC3-70D3D3FB0F4F}" presName="Image" presStyleLbl="nod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7000" b="-17000"/>
          </a:stretch>
        </a:blipFill>
      </dgm:spPr>
      <dgm:t>
        <a:bodyPr/>
        <a:lstStyle/>
        <a:p>
          <a:endParaRPr lang="en-US"/>
        </a:p>
      </dgm:t>
    </dgm:pt>
    <dgm:pt modelId="{7863531D-D93B-4A91-8FB8-F9DA2826520B}" type="pres">
      <dgm:prSet presAssocID="{BB0906D7-9015-4C2D-ACC3-70D3D3FB0F4F}" presName="childText" presStyleLbl="lnNode1" presStyleIdx="1" presStyleCnt="4">
        <dgm:presLayoutVars>
          <dgm:chMax val="0"/>
          <dgm:chPref val="0"/>
          <dgm:bulletEnabled val="1"/>
        </dgm:presLayoutVars>
      </dgm:prSet>
      <dgm:spPr/>
      <dgm:t>
        <a:bodyPr/>
        <a:lstStyle/>
        <a:p>
          <a:endParaRPr lang="en-US"/>
        </a:p>
      </dgm:t>
    </dgm:pt>
    <dgm:pt modelId="{5FFE180C-6EFF-4851-B038-0A03C5D4D70B}" type="pres">
      <dgm:prSet presAssocID="{6265B148-E537-4FF4-B15D-49CAD547D756}" presName="childComposite" presStyleCnt="0">
        <dgm:presLayoutVars>
          <dgm:chMax val="0"/>
          <dgm:chPref val="0"/>
        </dgm:presLayoutVars>
      </dgm:prSet>
      <dgm:spPr/>
      <dgm:t>
        <a:bodyPr/>
        <a:lstStyle/>
        <a:p>
          <a:endParaRPr lang="en-US"/>
        </a:p>
      </dgm:t>
    </dgm:pt>
    <dgm:pt modelId="{7B2E8C3E-94F2-44C8-9FDB-E8B3E77C0462}" type="pres">
      <dgm:prSet presAssocID="{6265B148-E537-4FF4-B15D-49CAD547D756}" presName="Image" presStyleLbl="nod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360FBD33-BF59-451B-AF43-0FCD9D0829DA}" type="pres">
      <dgm:prSet presAssocID="{6265B148-E537-4FF4-B15D-49CAD547D756}" presName="childText" presStyleLbl="lnNode1" presStyleIdx="2" presStyleCnt="4">
        <dgm:presLayoutVars>
          <dgm:chMax val="0"/>
          <dgm:chPref val="0"/>
          <dgm:bulletEnabled val="1"/>
        </dgm:presLayoutVars>
      </dgm:prSet>
      <dgm:spPr/>
      <dgm:t>
        <a:bodyPr/>
        <a:lstStyle/>
        <a:p>
          <a:endParaRPr lang="en-US"/>
        </a:p>
      </dgm:t>
    </dgm:pt>
    <dgm:pt modelId="{72D1136D-4D8A-43D1-A1DB-682B42C35B13}" type="pres">
      <dgm:prSet presAssocID="{F48160C6-F00E-44B9-86E3-937C3929D21D}" presName="childComposite" presStyleCnt="0">
        <dgm:presLayoutVars>
          <dgm:chMax val="0"/>
          <dgm:chPref val="0"/>
        </dgm:presLayoutVars>
      </dgm:prSet>
      <dgm:spPr/>
      <dgm:t>
        <a:bodyPr/>
        <a:lstStyle/>
        <a:p>
          <a:endParaRPr lang="en-US"/>
        </a:p>
      </dgm:t>
    </dgm:pt>
    <dgm:pt modelId="{2A02D583-0583-4500-BF02-35D1B7DE868D}" type="pres">
      <dgm:prSet presAssocID="{F48160C6-F00E-44B9-86E3-937C3929D21D}" presName="Image" presStyleLbl="nod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EB17A039-6574-4ED9-9FD9-028005E28F03}" type="pres">
      <dgm:prSet presAssocID="{F48160C6-F00E-44B9-86E3-937C3929D21D}" presName="childText" presStyleLbl="lnNode1" presStyleIdx="3" presStyleCnt="4">
        <dgm:presLayoutVars>
          <dgm:chMax val="0"/>
          <dgm:chPref val="0"/>
          <dgm:bulletEnabled val="1"/>
        </dgm:presLayoutVars>
      </dgm:prSet>
      <dgm:spPr/>
      <dgm:t>
        <a:bodyPr/>
        <a:lstStyle/>
        <a:p>
          <a:endParaRPr lang="en-US"/>
        </a:p>
      </dgm:t>
    </dgm:pt>
  </dgm:ptLst>
  <dgm:cxnLst>
    <dgm:cxn modelId="{82982F35-D0EB-4690-A1E3-3D87D5A71DB7}" type="presOf" srcId="{6265B148-E537-4FF4-B15D-49CAD547D756}" destId="{360FBD33-BF59-451B-AF43-0FCD9D0829DA}" srcOrd="0" destOrd="0" presId="urn:microsoft.com/office/officeart/2008/layout/PictureAccentList"/>
    <dgm:cxn modelId="{8D809B79-A3DE-4832-AB8C-07C954E96A73}" srcId="{C0253438-1AD8-42A3-9AFD-562007BAA319}" destId="{10611D67-A5CB-48D4-842E-4D39248AC431}" srcOrd="0" destOrd="0" parTransId="{171594A0-6DE6-4F60-B3AA-7EA9C3564635}" sibTransId="{F01697AE-9351-445B-90BC-83DB4911DD47}"/>
    <dgm:cxn modelId="{61F2783E-6533-4FEA-9BAC-02845F33ADB7}" srcId="{E329238B-3194-42A4-B96B-D348900B31DC}" destId="{C0253438-1AD8-42A3-9AFD-562007BAA319}" srcOrd="0" destOrd="0" parTransId="{D2E1857D-7C4F-40B0-94E7-3A5C51426612}" sibTransId="{E8F27BBD-FA36-4E38-A4DA-6ABC84D8F817}"/>
    <dgm:cxn modelId="{E0EFFA3F-F632-4B9E-BAC4-FBBE1FFB55F2}" type="presOf" srcId="{BB0906D7-9015-4C2D-ACC3-70D3D3FB0F4F}" destId="{7863531D-D93B-4A91-8FB8-F9DA2826520B}" srcOrd="0" destOrd="0" presId="urn:microsoft.com/office/officeart/2008/layout/PictureAccentList"/>
    <dgm:cxn modelId="{4C0AFDE8-5121-45EB-929F-2B2A5ADDC18A}" type="presOf" srcId="{C0253438-1AD8-42A3-9AFD-562007BAA319}" destId="{C0A9DE86-1FB5-4884-A378-50FCE5891024}" srcOrd="0" destOrd="0" presId="urn:microsoft.com/office/officeart/2008/layout/PictureAccentList"/>
    <dgm:cxn modelId="{BCFC4E70-8EF5-496A-A1BF-A7674A57DAB3}" srcId="{C0253438-1AD8-42A3-9AFD-562007BAA319}" destId="{BB0906D7-9015-4C2D-ACC3-70D3D3FB0F4F}" srcOrd="1" destOrd="0" parTransId="{10200907-118A-4223-BB72-F5CFF3BBB444}" sibTransId="{EF06C03A-1AC2-4B6C-BA48-1EFF16B0BC26}"/>
    <dgm:cxn modelId="{9711F63E-4990-48AF-948E-591C16972362}" srcId="{C0253438-1AD8-42A3-9AFD-562007BAA319}" destId="{6265B148-E537-4FF4-B15D-49CAD547D756}" srcOrd="2" destOrd="0" parTransId="{0BA18B77-CFD5-40C1-976B-618FA5DAFC01}" sibTransId="{4CE9407C-9FF4-4375-84EE-BAABBE97730C}"/>
    <dgm:cxn modelId="{74132686-34FB-4570-B3ED-E7985E7CF070}" srcId="{C0253438-1AD8-42A3-9AFD-562007BAA319}" destId="{F48160C6-F00E-44B9-86E3-937C3929D21D}" srcOrd="3" destOrd="0" parTransId="{C400B5BA-2C12-4E34-8A73-38B89688697C}" sibTransId="{5E0E9B85-5B86-4D0C-8D5A-B1881C50E9F7}"/>
    <dgm:cxn modelId="{01B3EBE5-B744-4A30-94B4-A76681B05125}" type="presOf" srcId="{10611D67-A5CB-48D4-842E-4D39248AC431}" destId="{5D3DC5F7-0EAC-4F89-A895-887586A7C92B}" srcOrd="0" destOrd="0" presId="urn:microsoft.com/office/officeart/2008/layout/PictureAccentList"/>
    <dgm:cxn modelId="{F692F4E9-D193-43EC-B19F-F4AEFB4AAACB}" type="presOf" srcId="{E329238B-3194-42A4-B96B-D348900B31DC}" destId="{84D2B9AC-1D39-4409-B909-18C1246F45F3}" srcOrd="0" destOrd="0" presId="urn:microsoft.com/office/officeart/2008/layout/PictureAccentList"/>
    <dgm:cxn modelId="{CD499890-AB8A-4880-B33D-97F7E17B6CCA}" type="presOf" srcId="{F48160C6-F00E-44B9-86E3-937C3929D21D}" destId="{EB17A039-6574-4ED9-9FD9-028005E28F03}" srcOrd="0" destOrd="0" presId="urn:microsoft.com/office/officeart/2008/layout/PictureAccentList"/>
    <dgm:cxn modelId="{E98C690D-AFDB-4474-A36D-1DA2506DF1BD}" type="presParOf" srcId="{84D2B9AC-1D39-4409-B909-18C1246F45F3}" destId="{774E0AF0-EB42-4815-87B5-B539681A9DAC}" srcOrd="0" destOrd="0" presId="urn:microsoft.com/office/officeart/2008/layout/PictureAccentList"/>
    <dgm:cxn modelId="{1E1CBC75-8144-42E1-ADB9-66EB0E2DB8A4}" type="presParOf" srcId="{774E0AF0-EB42-4815-87B5-B539681A9DAC}" destId="{12F29DB5-99FF-4B30-8A97-D26A619E5137}" srcOrd="0" destOrd="0" presId="urn:microsoft.com/office/officeart/2008/layout/PictureAccentList"/>
    <dgm:cxn modelId="{8D2508AD-2643-4EF8-846B-E4E683DA7B7D}" type="presParOf" srcId="{12F29DB5-99FF-4B30-8A97-D26A619E5137}" destId="{C0A9DE86-1FB5-4884-A378-50FCE5891024}" srcOrd="0" destOrd="0" presId="urn:microsoft.com/office/officeart/2008/layout/PictureAccentList"/>
    <dgm:cxn modelId="{21AC6179-21B8-4EF8-AB0A-2F2819051E4C}" type="presParOf" srcId="{774E0AF0-EB42-4815-87B5-B539681A9DAC}" destId="{C7859B82-3B19-4E67-B281-9BB6B3E0E6A3}" srcOrd="1" destOrd="0" presId="urn:microsoft.com/office/officeart/2008/layout/PictureAccentList"/>
    <dgm:cxn modelId="{54EAA9A0-481C-4C4E-BF13-BCDB2E49DCD0}" type="presParOf" srcId="{C7859B82-3B19-4E67-B281-9BB6B3E0E6A3}" destId="{2C7A5924-0A21-4F9E-A124-579A021C7C68}" srcOrd="0" destOrd="0" presId="urn:microsoft.com/office/officeart/2008/layout/PictureAccentList"/>
    <dgm:cxn modelId="{03984F40-C984-4129-B446-D8E39C1E0B90}" type="presParOf" srcId="{2C7A5924-0A21-4F9E-A124-579A021C7C68}" destId="{7220B7E0-BC8E-4EDC-B1CC-91677AE80696}" srcOrd="0" destOrd="0" presId="urn:microsoft.com/office/officeart/2008/layout/PictureAccentList"/>
    <dgm:cxn modelId="{D249270D-7E0F-4EDA-8202-5F90E10B92F7}" type="presParOf" srcId="{2C7A5924-0A21-4F9E-A124-579A021C7C68}" destId="{5D3DC5F7-0EAC-4F89-A895-887586A7C92B}" srcOrd="1" destOrd="0" presId="urn:microsoft.com/office/officeart/2008/layout/PictureAccentList"/>
    <dgm:cxn modelId="{9A0D8890-4918-42E9-AE94-AFE9D10A206D}" type="presParOf" srcId="{C7859B82-3B19-4E67-B281-9BB6B3E0E6A3}" destId="{4139A654-C688-4B2C-9870-27964DB159E0}" srcOrd="1" destOrd="0" presId="urn:microsoft.com/office/officeart/2008/layout/PictureAccentList"/>
    <dgm:cxn modelId="{B9C20FA7-B606-4525-B95D-3C51505A0E7F}" type="presParOf" srcId="{4139A654-C688-4B2C-9870-27964DB159E0}" destId="{0889F8F4-60EB-493C-B5C7-D7B320B90DDA}" srcOrd="0" destOrd="0" presId="urn:microsoft.com/office/officeart/2008/layout/PictureAccentList"/>
    <dgm:cxn modelId="{A307E6DB-429E-4B1F-9316-BCF3461E31C9}" type="presParOf" srcId="{4139A654-C688-4B2C-9870-27964DB159E0}" destId="{7863531D-D93B-4A91-8FB8-F9DA2826520B}" srcOrd="1" destOrd="0" presId="urn:microsoft.com/office/officeart/2008/layout/PictureAccentList"/>
    <dgm:cxn modelId="{8A706949-6589-449F-AB5A-60717D28E2D9}" type="presParOf" srcId="{C7859B82-3B19-4E67-B281-9BB6B3E0E6A3}" destId="{5FFE180C-6EFF-4851-B038-0A03C5D4D70B}" srcOrd="2" destOrd="0" presId="urn:microsoft.com/office/officeart/2008/layout/PictureAccentList"/>
    <dgm:cxn modelId="{276FF192-F3BD-4DB2-9098-E14B43879551}" type="presParOf" srcId="{5FFE180C-6EFF-4851-B038-0A03C5D4D70B}" destId="{7B2E8C3E-94F2-44C8-9FDB-E8B3E77C0462}" srcOrd="0" destOrd="0" presId="urn:microsoft.com/office/officeart/2008/layout/PictureAccentList"/>
    <dgm:cxn modelId="{6D8E329C-4E9F-4DB6-A949-1A2EE20CFE19}" type="presParOf" srcId="{5FFE180C-6EFF-4851-B038-0A03C5D4D70B}" destId="{360FBD33-BF59-451B-AF43-0FCD9D0829DA}" srcOrd="1" destOrd="0" presId="urn:microsoft.com/office/officeart/2008/layout/PictureAccentList"/>
    <dgm:cxn modelId="{A6D6C9A8-7771-4633-8992-8ED037993645}" type="presParOf" srcId="{C7859B82-3B19-4E67-B281-9BB6B3E0E6A3}" destId="{72D1136D-4D8A-43D1-A1DB-682B42C35B13}" srcOrd="3" destOrd="0" presId="urn:microsoft.com/office/officeart/2008/layout/PictureAccentList"/>
    <dgm:cxn modelId="{ACEB2868-E047-4EBE-A0D9-D579C6E089D5}" type="presParOf" srcId="{72D1136D-4D8A-43D1-A1DB-682B42C35B13}" destId="{2A02D583-0583-4500-BF02-35D1B7DE868D}" srcOrd="0" destOrd="0" presId="urn:microsoft.com/office/officeart/2008/layout/PictureAccentList"/>
    <dgm:cxn modelId="{F64019E0-9FBA-4A79-85CB-6158B574CCB7}" type="presParOf" srcId="{72D1136D-4D8A-43D1-A1DB-682B42C35B13}" destId="{EB17A039-6574-4ED9-9FD9-028005E28F03}" srcOrd="1" destOrd="0" presId="urn:microsoft.com/office/officeart/2008/layout/PictureAccent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9DE86-1FB5-4884-A378-50FCE5891024}">
      <dsp:nvSpPr>
        <dsp:cNvPr id="0" name=""/>
        <dsp:cNvSpPr/>
      </dsp:nvSpPr>
      <dsp:spPr>
        <a:xfrm>
          <a:off x="1198252" y="1299"/>
          <a:ext cx="6214095" cy="989855"/>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By the end of this lesson, you will be able to:</a:t>
          </a:r>
          <a:endParaRPr lang="en-US" sz="2400" kern="1200" dirty="0">
            <a:solidFill>
              <a:schemeClr val="tx1"/>
            </a:solidFill>
            <a:latin typeface="+mj-lt"/>
          </a:endParaRPr>
        </a:p>
      </dsp:txBody>
      <dsp:txXfrm>
        <a:off x="1227244" y="30291"/>
        <a:ext cx="6156111" cy="931871"/>
      </dsp:txXfrm>
    </dsp:sp>
    <dsp:sp modelId="{7220B7E0-BC8E-4EDC-B1CC-91677AE80696}">
      <dsp:nvSpPr>
        <dsp:cNvPr id="0" name=""/>
        <dsp:cNvSpPr/>
      </dsp:nvSpPr>
      <dsp:spPr>
        <a:xfrm>
          <a:off x="1198252" y="1169329"/>
          <a:ext cx="989855" cy="989855"/>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7000" b="-1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D3DC5F7-0EAC-4F89-A895-887586A7C92B}">
      <dsp:nvSpPr>
        <dsp:cNvPr id="0" name=""/>
        <dsp:cNvSpPr/>
      </dsp:nvSpPr>
      <dsp:spPr>
        <a:xfrm>
          <a:off x="2247499" y="1169329"/>
          <a:ext cx="5164847" cy="989855"/>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latin typeface="+mj-lt"/>
            </a:rPr>
            <a:t>Recognize how often you should visit your site.</a:t>
          </a:r>
        </a:p>
      </dsp:txBody>
      <dsp:txXfrm>
        <a:off x="2295828" y="1217658"/>
        <a:ext cx="5068189" cy="893197"/>
      </dsp:txXfrm>
    </dsp:sp>
    <dsp:sp modelId="{0889F8F4-60EB-493C-B5C7-D7B320B90DDA}">
      <dsp:nvSpPr>
        <dsp:cNvPr id="0" name=""/>
        <dsp:cNvSpPr/>
      </dsp:nvSpPr>
      <dsp:spPr>
        <a:xfrm>
          <a:off x="1198252" y="2277967"/>
          <a:ext cx="989855" cy="989855"/>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7000" b="-1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863531D-D93B-4A91-8FB8-F9DA2826520B}">
      <dsp:nvSpPr>
        <dsp:cNvPr id="0" name=""/>
        <dsp:cNvSpPr/>
      </dsp:nvSpPr>
      <dsp:spPr>
        <a:xfrm>
          <a:off x="2247499" y="2277967"/>
          <a:ext cx="5164847" cy="989855"/>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latin typeface="+mj-lt"/>
            </a:rPr>
            <a:t>Explain why it is important to answer NO if a phenophase is not occurring.</a:t>
          </a:r>
          <a:endParaRPr lang="en-US" sz="2200" kern="1200" dirty="0">
            <a:solidFill>
              <a:schemeClr val="tx1"/>
            </a:solidFill>
            <a:latin typeface="+mj-lt"/>
          </a:endParaRPr>
        </a:p>
      </dsp:txBody>
      <dsp:txXfrm>
        <a:off x="2295828" y="2326296"/>
        <a:ext cx="5068189" cy="893197"/>
      </dsp:txXfrm>
    </dsp:sp>
    <dsp:sp modelId="{7B2E8C3E-94F2-44C8-9FDB-E8B3E77C0462}">
      <dsp:nvSpPr>
        <dsp:cNvPr id="0" name=""/>
        <dsp:cNvSpPr/>
      </dsp:nvSpPr>
      <dsp:spPr>
        <a:xfrm>
          <a:off x="1198252" y="3386606"/>
          <a:ext cx="989855" cy="989855"/>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60FBD33-BF59-451B-AF43-0FCD9D0829DA}">
      <dsp:nvSpPr>
        <dsp:cNvPr id="0" name=""/>
        <dsp:cNvSpPr/>
      </dsp:nvSpPr>
      <dsp:spPr>
        <a:xfrm>
          <a:off x="2247499" y="3386606"/>
          <a:ext cx="5164847" cy="989855"/>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latin typeface="+mj-lt"/>
            </a:rPr>
            <a:t>Interpret intensity phenophases for plants.</a:t>
          </a:r>
          <a:endParaRPr lang="en-US" sz="2200" kern="1200" dirty="0">
            <a:solidFill>
              <a:schemeClr val="tx1"/>
            </a:solidFill>
            <a:latin typeface="+mj-lt"/>
          </a:endParaRPr>
        </a:p>
      </dsp:txBody>
      <dsp:txXfrm>
        <a:off x="2295828" y="3434935"/>
        <a:ext cx="5068189" cy="893197"/>
      </dsp:txXfrm>
    </dsp:sp>
    <dsp:sp modelId="{2A02D583-0583-4500-BF02-35D1B7DE868D}">
      <dsp:nvSpPr>
        <dsp:cNvPr id="0" name=""/>
        <dsp:cNvSpPr/>
      </dsp:nvSpPr>
      <dsp:spPr>
        <a:xfrm>
          <a:off x="1198252" y="4495244"/>
          <a:ext cx="989855" cy="989855"/>
        </a:xfrm>
        <a:prstGeom prst="roundRect">
          <a:avLst>
            <a:gd name="adj" fmla="val 166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B17A039-6574-4ED9-9FD9-028005E28F03}">
      <dsp:nvSpPr>
        <dsp:cNvPr id="0" name=""/>
        <dsp:cNvSpPr/>
      </dsp:nvSpPr>
      <dsp:spPr>
        <a:xfrm>
          <a:off x="2247499" y="4495244"/>
          <a:ext cx="5164847" cy="989855"/>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latin typeface="+mj-lt"/>
            </a:rPr>
            <a:t>Name the optional phenophases.</a:t>
          </a:r>
          <a:endParaRPr lang="en-US" sz="2200" kern="1200" dirty="0">
            <a:solidFill>
              <a:schemeClr val="tx1"/>
            </a:solidFill>
            <a:latin typeface="+mj-lt"/>
          </a:endParaRPr>
        </a:p>
      </dsp:txBody>
      <dsp:txXfrm>
        <a:off x="2295828" y="4543573"/>
        <a:ext cx="5068189" cy="893197"/>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usanpn.org/mobile-app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7—Record Plant Observations</a:t>
            </a:r>
            <a:endParaRPr lang="en-US" b="1" dirty="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2499551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7 Objectives</a:t>
            </a:r>
          </a:p>
          <a:p>
            <a:endParaRPr lang="en-US" dirty="0" smtClean="0"/>
          </a:p>
          <a:p>
            <a:r>
              <a:rPr lang="en-US" dirty="0" smtClean="0"/>
              <a:t>By the end of this lesson, you will be able </a:t>
            </a:r>
            <a:r>
              <a:rPr lang="en-US" smtClean="0"/>
              <a:t>to:</a:t>
            </a:r>
          </a:p>
          <a:p>
            <a:endParaRPr lang="en-US" dirty="0" smtClean="0"/>
          </a:p>
          <a:p>
            <a:pPr marL="182853" indent="-182853">
              <a:buFont typeface="Arial" panose="020B0604020202020204" pitchFamily="34" charset="0"/>
              <a:buChar char="•"/>
            </a:pPr>
            <a:r>
              <a:rPr lang="en-US" dirty="0" smtClean="0"/>
              <a:t>Recognize how often you should visit </a:t>
            </a:r>
            <a:r>
              <a:rPr lang="en-US" smtClean="0"/>
              <a:t>your site.</a:t>
            </a:r>
            <a:endParaRPr lang="en-US" dirty="0" smtClean="0"/>
          </a:p>
          <a:p>
            <a:pPr marL="182853" indent="-182853">
              <a:buFont typeface="Arial" panose="020B0604020202020204" pitchFamily="34" charset="0"/>
              <a:buChar char="•"/>
            </a:pPr>
            <a:r>
              <a:rPr lang="en-US" dirty="0" smtClean="0"/>
              <a:t>Explain why it is important to answer NO if a phenophase is not occurring.</a:t>
            </a:r>
          </a:p>
          <a:p>
            <a:pPr marL="182853" indent="-182853">
              <a:buFont typeface="Arial" panose="020B0604020202020204" pitchFamily="34" charset="0"/>
              <a:buChar char="•"/>
            </a:pPr>
            <a:r>
              <a:rPr lang="en-US" dirty="0" smtClean="0"/>
              <a:t>Interpret intensity phenophases </a:t>
            </a:r>
            <a:r>
              <a:rPr lang="en-US" smtClean="0"/>
              <a:t>for plants.</a:t>
            </a:r>
            <a:endParaRPr lang="en-US" dirty="0" smtClean="0"/>
          </a:p>
          <a:p>
            <a:pPr marL="182853" indent="-182853">
              <a:buFont typeface="Arial" panose="020B0604020202020204" pitchFamily="34" charset="0"/>
              <a:buChar char="•"/>
            </a:pPr>
            <a:r>
              <a:rPr lang="en-US" dirty="0" smtClean="0"/>
              <a:t>Name the </a:t>
            </a:r>
            <a:r>
              <a:rPr lang="en-US" smtClean="0"/>
              <a:t>optional phenophases.</a:t>
            </a:r>
            <a:endParaRPr lang="en-US" dirty="0" smtClean="0"/>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58594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Visit your Site Regularly</a:t>
            </a:r>
          </a:p>
          <a:p>
            <a:endParaRPr lang="en-US" dirty="0" smtClean="0"/>
          </a:p>
          <a:p>
            <a:r>
              <a:rPr lang="en-US" dirty="0" smtClean="0"/>
              <a:t>Visit each of your individual plants or patches and check their phenophases. </a:t>
            </a:r>
          </a:p>
          <a:p>
            <a:endParaRPr lang="en-US" dirty="0" smtClean="0"/>
          </a:p>
          <a:p>
            <a:r>
              <a:rPr lang="en-US" dirty="0" smtClean="0"/>
              <a:t>For each visit when you make an observation, record the date and time on your plant phenophase datasheet (or </a:t>
            </a:r>
            <a:r>
              <a:rPr lang="en-US" dirty="0" smtClean="0">
                <a:hlinkClick r:id="rId3"/>
              </a:rPr>
              <a:t>mobile app</a:t>
            </a:r>
            <a:r>
              <a:rPr lang="en-US" dirty="0" smtClean="0"/>
              <a:t>, https://www.usanpn.org/mobile-apps), and for each phenophase, circle one of the definition choices (and intensity choices if you are comfortable using those). </a:t>
            </a:r>
          </a:p>
          <a:p>
            <a:endParaRPr lang="en-US" dirty="0" smtClean="0"/>
          </a:p>
          <a:p>
            <a:pPr defTabSz="966469">
              <a:defRPr/>
            </a:pPr>
            <a:r>
              <a:rPr lang="en-US" dirty="0" smtClean="0"/>
              <a:t>One to two times a week is good, but several times a week or even once a day is even better during times of the year when things are changing quickly (for example, spring and fall).</a:t>
            </a:r>
          </a:p>
          <a:p>
            <a:pPr defTabSz="966469">
              <a:defRPr/>
            </a:pPr>
            <a:endParaRPr lang="en-US" dirty="0" smtClean="0"/>
          </a:p>
          <a:p>
            <a:pPr defTabSz="966469">
              <a:defRPr/>
            </a:pPr>
            <a:r>
              <a:rPr lang="en-US" dirty="0" smtClean="0"/>
              <a:t>Do not circle anything if you did not check for the phenophase. It is very important to record this information, even if nothing has changed since your last visit! Knowing when a plant is not in a given phenophase is just as important as knowing when one is.</a:t>
            </a:r>
          </a:p>
          <a:p>
            <a:pPr defTabSz="96646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1538348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Answer the Phenophase Questions</a:t>
            </a:r>
          </a:p>
          <a:p>
            <a:endParaRPr lang="en-US" dirty="0" smtClean="0"/>
          </a:p>
          <a:p>
            <a:r>
              <a:rPr lang="en-US" dirty="0" smtClean="0"/>
              <a:t>Each of the </a:t>
            </a:r>
            <a:r>
              <a:rPr lang="en-US" dirty="0" err="1" smtClean="0"/>
              <a:t>phenophase</a:t>
            </a:r>
            <a:r>
              <a:rPr lang="en-US" dirty="0" smtClean="0"/>
              <a:t> definitions asks you to </a:t>
            </a:r>
            <a:r>
              <a:rPr lang="en-US" smtClean="0"/>
              <a:t>describe:</a:t>
            </a:r>
          </a:p>
          <a:p>
            <a:endParaRPr lang="en-US" dirty="0" smtClean="0"/>
          </a:p>
          <a:p>
            <a:pPr marL="181213" indent="-181213">
              <a:buFont typeface="Arial" panose="020B0604020202020204" pitchFamily="34" charset="0"/>
              <a:buChar char="•"/>
            </a:pPr>
            <a:r>
              <a:rPr lang="en-US" dirty="0" smtClean="0"/>
              <a:t>Yes (</a:t>
            </a:r>
            <a:r>
              <a:rPr lang="en-US" b="1" dirty="0" smtClean="0"/>
              <a:t>y</a:t>
            </a:r>
            <a:r>
              <a:rPr lang="en-US" dirty="0" smtClean="0"/>
              <a:t>) – if you saw that the phenophase is occurring</a:t>
            </a:r>
          </a:p>
          <a:p>
            <a:pPr marL="181213" indent="-181213">
              <a:buFont typeface="Arial" panose="020B0604020202020204" pitchFamily="34" charset="0"/>
              <a:buChar char="•"/>
            </a:pPr>
            <a:r>
              <a:rPr lang="en-US" dirty="0" smtClean="0"/>
              <a:t>No (</a:t>
            </a:r>
            <a:r>
              <a:rPr lang="en-US" b="1" dirty="0" smtClean="0"/>
              <a:t>n</a:t>
            </a:r>
            <a:r>
              <a:rPr lang="en-US" dirty="0" smtClean="0"/>
              <a:t>) – if you saw that the phenophase is not occurring</a:t>
            </a:r>
          </a:p>
          <a:p>
            <a:pPr marL="181213" indent="-181213">
              <a:buFont typeface="Arial" panose="020B0604020202020204" pitchFamily="34" charset="0"/>
              <a:buChar char="•"/>
            </a:pPr>
            <a:r>
              <a:rPr lang="en-US" dirty="0" smtClean="0"/>
              <a:t>Uncertain (</a:t>
            </a:r>
            <a:r>
              <a:rPr lang="en-US" b="1" dirty="0" smtClean="0"/>
              <a:t>?</a:t>
            </a:r>
            <a:r>
              <a:rPr lang="en-US" dirty="0" smtClean="0"/>
              <a:t>) – if you were not certain whether the phenophase was occurring</a:t>
            </a:r>
          </a:p>
          <a:p>
            <a:endParaRPr lang="en-US" dirty="0" smtClean="0"/>
          </a:p>
          <a:p>
            <a:pPr defTabSz="966469">
              <a:defRPr/>
            </a:pPr>
            <a:r>
              <a:rPr lang="en-US" dirty="0" smtClean="0"/>
              <a:t>Be sure to report something for each. It is ok to answer (?) if you are not sure. Researchers also want to know if a phenophase is NOT occurring so they can pinpoint the start, so if you do not see a phenophase occurring, be sure to mark it (</a:t>
            </a:r>
            <a:r>
              <a:rPr lang="en-US" b="1" dirty="0" smtClean="0"/>
              <a:t>N</a:t>
            </a:r>
            <a:r>
              <a:rPr lang="en-US" dirty="0" smtClean="0"/>
              <a:t>).</a:t>
            </a:r>
          </a:p>
          <a:p>
            <a:pPr defTabSz="966469">
              <a:defRPr/>
            </a:pPr>
            <a:endParaRPr lang="en-US" dirty="0" smtClean="0"/>
          </a:p>
          <a:p>
            <a:pPr defTabSz="966469">
              <a:defRPr/>
            </a:pPr>
            <a:r>
              <a:rPr lang="en-US" dirty="0" smtClean="0"/>
              <a:t>However, if you did not check for the phenophase, do not circle anything. It is very important to record this information, even if nothing has changed since your last visit! Knowing when a plant is not in a given phenophase is just as important as knowing when one is.</a:t>
            </a:r>
          </a:p>
          <a:p>
            <a:pPr defTabSz="96646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1538348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Report on Intensity of Phenophases</a:t>
            </a:r>
          </a:p>
          <a:p>
            <a:endParaRPr lang="en-US" dirty="0" smtClean="0"/>
          </a:p>
          <a:p>
            <a:r>
              <a:rPr lang="en-US" dirty="0" smtClean="0"/>
              <a:t>For most plant phenophases you can also report on the intensity (or abundance) that you observe, like the percentage of open flowers you see or how close to full size the new leaves have grown. </a:t>
            </a:r>
          </a:p>
          <a:p>
            <a:endParaRPr lang="en-US" dirty="0" smtClean="0"/>
          </a:p>
          <a:p>
            <a:r>
              <a:rPr lang="en-US" dirty="0" smtClean="0"/>
              <a:t>Phenophase intensity choices vary by species and can be found on the profile page for each species. You do not need to answer the intensity questions until you become quite familiar with your individual plant or animals at your site. As you do so, it will become easier to understand the intensity.</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3275192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if I Miss Something?</a:t>
            </a:r>
          </a:p>
          <a:p>
            <a:endParaRPr lang="en-US" dirty="0" smtClean="0"/>
          </a:p>
          <a:p>
            <a:r>
              <a:rPr lang="en-US" dirty="0" smtClean="0"/>
              <a:t>If a phenophase, like mating or nest building, begins and ends while you were not observing, you can make a note of it in the comments section.</a:t>
            </a:r>
          </a:p>
          <a:p>
            <a:endParaRPr lang="en-US" dirty="0" smtClean="0"/>
          </a:p>
          <a:p>
            <a:r>
              <a:rPr lang="en-US" dirty="0" smtClean="0"/>
              <a:t>If you are watching for a phenophase and it does not seem to be starting when you expect it would, continue to watch for it and record that it is not occurring. This could mean the phenophase is occurring later or not at all in a given year, and this could be very valuable information.</a:t>
            </a:r>
          </a:p>
          <a:p>
            <a:endParaRPr lang="en-US" dirty="0" smtClean="0"/>
          </a:p>
          <a:p>
            <a:r>
              <a:rPr lang="en-US" dirty="0" smtClean="0"/>
              <a:t>Once a phenophase has ended you should continue to look for it and record whether or not it occurs again. Sometimes phenophases will occur a second or third (or more) time in a season, whether because of rain, pests, or changing climate.</a:t>
            </a: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987783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You Don’t Have to Report on Everything…</a:t>
            </a:r>
          </a:p>
          <a:p>
            <a:pPr defTabSz="966469">
              <a:defRPr/>
            </a:pPr>
            <a:endParaRPr lang="en-US" dirty="0" smtClean="0"/>
          </a:p>
          <a:p>
            <a:pPr defTabSz="966469">
              <a:defRPr/>
            </a:pPr>
            <a:r>
              <a:rPr lang="en-US" dirty="0" smtClean="0"/>
              <a:t>If there are phenophases and/or intensity measures on which you do not want to report for a species because you find them too difficult to observe, just ignore them. You can cross them out on your datasheets, and</a:t>
            </a:r>
            <a:r>
              <a:rPr lang="en-US" baseline="0" dirty="0" smtClean="0"/>
              <a:t> then</a:t>
            </a:r>
            <a:r>
              <a:rPr lang="en-US" dirty="0" smtClean="0"/>
              <a:t> not circle or enter anything for them when you enter your data online.</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1230946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7 Summary</a:t>
            </a:r>
          </a:p>
          <a:p>
            <a:endParaRPr lang="en-US" dirty="0" smtClean="0"/>
          </a:p>
          <a:p>
            <a:pPr marL="181213" indent="-181213">
              <a:buFont typeface="Arial" panose="020B0604020202020204" pitchFamily="34" charset="0"/>
              <a:buChar char="•"/>
            </a:pPr>
            <a:r>
              <a:rPr lang="en-US" dirty="0" smtClean="0"/>
              <a:t>You should visit your site at least once a week to check for phenophases. If you can visit more frequently, please do.</a:t>
            </a:r>
          </a:p>
          <a:p>
            <a:pPr marL="181213" indent="-181213">
              <a:buFont typeface="Arial" panose="020B0604020202020204" pitchFamily="34" charset="0"/>
              <a:buChar char="•"/>
            </a:pPr>
            <a:r>
              <a:rPr lang="en-US" dirty="0" smtClean="0"/>
              <a:t>Answering NO to a phenophase definition is equally as important as answering YES. Data users can better understand when the phenophase began if there are a series of NOs followed by a YES.  You should try to answer something for each phenophase, even if you don’t know and have to select the (?).</a:t>
            </a:r>
          </a:p>
          <a:p>
            <a:pPr marL="181213" indent="-181213">
              <a:buFont typeface="Arial" panose="020B0604020202020204" pitchFamily="34" charset="0"/>
              <a:buChar char="•"/>
            </a:pPr>
            <a:r>
              <a:rPr lang="en-US" dirty="0" smtClean="0"/>
              <a:t>Specific intensity questions need not be answered until you are familiar with your site, plants, and animals.  Descriptions for intensity appear on the phenophase definition pages.</a:t>
            </a:r>
          </a:p>
          <a:p>
            <a:pPr marL="181213" indent="-181213">
              <a:buFont typeface="Arial" panose="020B0604020202020204" pitchFamily="34" charset="0"/>
              <a:buChar char="•"/>
            </a:pPr>
            <a:r>
              <a:rPr lang="en-US" dirty="0" smtClean="0"/>
              <a:t>Optional phenophases include anything that you are unfamiliar with and the intensity measures.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304703253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tags" Target="../tags/tag37.xml"/><Relationship Id="rId7" Type="http://schemas.openxmlformats.org/officeDocument/2006/relationships/hyperlink" Target="https://www.usanpn.org/mobile-apps" TargetMode="Externa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6.jpe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17.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tags" Target="../tags/tag45.xml"/></Relationships>
</file>

<file path=ppt/slides/_rels/slide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8.jpeg"/><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19.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notesSlide" Target="../notesSlides/notesSlide7.xml"/><Relationship Id="rId5" Type="http://schemas.openxmlformats.org/officeDocument/2006/relationships/tags" Target="../tags/tag53.xml"/><Relationship Id="rId10" Type="http://schemas.openxmlformats.org/officeDocument/2006/relationships/slideLayout" Target="../slideLayouts/slideLayout3.xml"/><Relationship Id="rId4" Type="http://schemas.openxmlformats.org/officeDocument/2006/relationships/tags" Target="../tags/tag52.xml"/><Relationship Id="rId9" Type="http://schemas.openxmlformats.org/officeDocument/2006/relationships/tags" Target="../tags/tag57.xml"/></Relationships>
</file>

<file path=ppt/slides/_rels/slide8.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20.jpe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notesSlide" Target="../notesSlides/notesSlide8.xml"/><Relationship Id="rId5" Type="http://schemas.openxmlformats.org/officeDocument/2006/relationships/slideLayout" Target="../slideLayouts/slideLayout3.xml"/><Relationship Id="rId4" Type="http://schemas.openxmlformats.org/officeDocument/2006/relationships/tags" Target="../tags/tag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7—</a:t>
            </a:r>
            <a:r>
              <a:rPr lang="en-US" dirty="0" smtClean="0">
                <a:solidFill>
                  <a:srgbClr val="FF00FF"/>
                </a:solidFill>
              </a:rPr>
              <a:t/>
            </a:r>
            <a:br>
              <a:rPr lang="en-US" dirty="0" smtClean="0">
                <a:solidFill>
                  <a:srgbClr val="FF00FF"/>
                </a:solidFill>
              </a:rPr>
            </a:br>
            <a:r>
              <a:rPr lang="en-US" dirty="0" smtClean="0"/>
              <a:t>Record Plant Observations</a:t>
            </a:r>
            <a:endParaRPr lang="en-US" dirty="0"/>
          </a:p>
        </p:txBody>
      </p:sp>
    </p:spTree>
    <p:custDataLst>
      <p:tags r:id="rId1"/>
    </p:custDataLst>
    <p:extLst>
      <p:ext uri="{BB962C8B-B14F-4D97-AF65-F5344CB8AC3E}">
        <p14:creationId xmlns:p14="http://schemas.microsoft.com/office/powerpoint/2010/main" val="1669287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7 Objectives</a:t>
            </a:r>
            <a:endParaRPr lang="en-US" dirty="0"/>
          </a:p>
        </p:txBody>
      </p:sp>
      <p:graphicFrame>
        <p:nvGraphicFramePr>
          <p:cNvPr id="4" name="Content Placeholder 3"/>
          <p:cNvGraphicFramePr>
            <a:graphicFrameLocks noGrp="1"/>
          </p:cNvGraphicFramePr>
          <p:nvPr>
            <p:ph idx="1"/>
            <p:custDataLst>
              <p:tags r:id="rId3"/>
            </p:custDataLst>
            <p:extLst>
              <p:ext uri="{D42A27DB-BD31-4B8C-83A1-F6EECF244321}">
                <p14:modId xmlns:p14="http://schemas.microsoft.com/office/powerpoint/2010/main" val="1387181184"/>
              </p:ext>
            </p:extLst>
          </p:nvPr>
        </p:nvGraphicFramePr>
        <p:xfrm>
          <a:off x="-304800" y="762000"/>
          <a:ext cx="8610600" cy="5486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extLst>
      <p:ext uri="{BB962C8B-B14F-4D97-AF65-F5344CB8AC3E}">
        <p14:creationId xmlns:p14="http://schemas.microsoft.com/office/powerpoint/2010/main" val="2963295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Visit Your </a:t>
            </a:r>
            <a:r>
              <a:rPr lang="en-US" dirty="0"/>
              <a:t>S</a:t>
            </a:r>
            <a:r>
              <a:rPr lang="en-US" dirty="0" smtClean="0"/>
              <a:t>ite Regularly</a:t>
            </a:r>
            <a:endParaRPr lang="en-US" dirty="0"/>
          </a:p>
        </p:txBody>
      </p:sp>
      <p:sp>
        <p:nvSpPr>
          <p:cNvPr id="3" name="Content Placeholder 2"/>
          <p:cNvSpPr>
            <a:spLocks noGrp="1"/>
          </p:cNvSpPr>
          <p:nvPr>
            <p:ph idx="1"/>
            <p:custDataLst>
              <p:tags r:id="rId3"/>
            </p:custDataLst>
          </p:nvPr>
        </p:nvSpPr>
        <p:spPr>
          <a:xfrm>
            <a:off x="152400" y="1676400"/>
            <a:ext cx="4495800" cy="4724400"/>
          </a:xfrm>
        </p:spPr>
        <p:txBody>
          <a:bodyPr>
            <a:normAutofit/>
          </a:bodyPr>
          <a:lstStyle/>
          <a:p>
            <a:pPr marL="0" indent="0">
              <a:buNone/>
            </a:pPr>
            <a:r>
              <a:rPr lang="en-US" dirty="0" smtClean="0"/>
              <a:t>Visit </a:t>
            </a:r>
            <a:r>
              <a:rPr lang="en-US" dirty="0"/>
              <a:t>each of your individual plants or patches and check their phenophases</a:t>
            </a:r>
            <a:r>
              <a:rPr lang="en-US" dirty="0" smtClean="0"/>
              <a:t>.</a:t>
            </a:r>
          </a:p>
          <a:p>
            <a:pPr marL="0" indent="0">
              <a:buNone/>
            </a:pPr>
            <a:r>
              <a:rPr lang="en-US" dirty="0" smtClean="0"/>
              <a:t> </a:t>
            </a:r>
          </a:p>
          <a:p>
            <a:pPr marL="0" indent="0">
              <a:buNone/>
            </a:pPr>
            <a:r>
              <a:rPr lang="en-US" dirty="0" smtClean="0"/>
              <a:t>For </a:t>
            </a:r>
            <a:r>
              <a:rPr lang="en-US" dirty="0"/>
              <a:t>each visit when you make an observation, record the date and time on your plant phenophase datasheet (or </a:t>
            </a:r>
            <a:r>
              <a:rPr lang="en-US" dirty="0">
                <a:hlinkClick r:id="rId7"/>
              </a:rPr>
              <a:t>mobile app</a:t>
            </a:r>
            <a:r>
              <a:rPr lang="en-US" dirty="0"/>
              <a:t>), and for each phenophase, circle one of the </a:t>
            </a:r>
            <a:r>
              <a:rPr lang="en-US" dirty="0" smtClean="0"/>
              <a:t>definition choices (and intensity choices if you are comfortable using those). </a:t>
            </a:r>
            <a:endParaRPr lang="en-US" dirty="0"/>
          </a:p>
        </p:txBody>
      </p:sp>
      <p:pic>
        <p:nvPicPr>
          <p:cNvPr id="4" name="Picture 3" descr="Photo of two people with Nature’s Notebook clipboard standing next to bush. " title="Nature's Notebook observers"/>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76800" y="914400"/>
            <a:ext cx="3179618" cy="48006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custDataLst>
              <p:tags r:id="rId4"/>
            </p:custDataLst>
          </p:nvPr>
        </p:nvSpPr>
        <p:spPr>
          <a:xfrm>
            <a:off x="5410200" y="5791200"/>
            <a:ext cx="1822935"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2347049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Answer the Phenophase Questions</a:t>
            </a:r>
            <a:endParaRPr lang="en-US" dirty="0"/>
          </a:p>
        </p:txBody>
      </p:sp>
      <p:sp>
        <p:nvSpPr>
          <p:cNvPr id="3" name="Content Placeholder 2"/>
          <p:cNvSpPr>
            <a:spLocks noGrp="1"/>
          </p:cNvSpPr>
          <p:nvPr>
            <p:ph idx="1"/>
            <p:custDataLst>
              <p:tags r:id="rId3"/>
            </p:custDataLst>
          </p:nvPr>
        </p:nvSpPr>
        <p:spPr>
          <a:xfrm>
            <a:off x="152400" y="1219200"/>
            <a:ext cx="3657600" cy="5181600"/>
          </a:xfrm>
        </p:spPr>
        <p:txBody>
          <a:bodyPr>
            <a:normAutofit/>
          </a:bodyPr>
          <a:lstStyle/>
          <a:p>
            <a:pPr marL="0" indent="0">
              <a:buNone/>
            </a:pPr>
            <a:r>
              <a:rPr lang="en-US" dirty="0" smtClean="0"/>
              <a:t>Each of the </a:t>
            </a:r>
            <a:r>
              <a:rPr lang="en-US" dirty="0" err="1" smtClean="0"/>
              <a:t>phenophase</a:t>
            </a:r>
            <a:r>
              <a:rPr lang="en-US" dirty="0" smtClean="0"/>
              <a:t> definitions asks you to describe:</a:t>
            </a:r>
          </a:p>
          <a:p>
            <a:r>
              <a:rPr lang="en-US" dirty="0" smtClean="0"/>
              <a:t>Yes </a:t>
            </a:r>
            <a:r>
              <a:rPr lang="en-US" dirty="0"/>
              <a:t>(</a:t>
            </a:r>
            <a:r>
              <a:rPr lang="en-US" b="1" dirty="0" smtClean="0"/>
              <a:t>y</a:t>
            </a:r>
            <a:r>
              <a:rPr lang="en-US" dirty="0" smtClean="0"/>
              <a:t>)</a:t>
            </a:r>
            <a:r>
              <a:rPr lang="en-US" dirty="0"/>
              <a:t>—</a:t>
            </a:r>
            <a:r>
              <a:rPr lang="en-US" dirty="0" smtClean="0"/>
              <a:t>if </a:t>
            </a:r>
            <a:r>
              <a:rPr lang="en-US" dirty="0"/>
              <a:t>you saw that the phenophase is occurring</a:t>
            </a:r>
          </a:p>
          <a:p>
            <a:r>
              <a:rPr lang="en-US" dirty="0"/>
              <a:t>No (</a:t>
            </a:r>
            <a:r>
              <a:rPr lang="en-US" b="1" dirty="0"/>
              <a:t>n</a:t>
            </a:r>
            <a:r>
              <a:rPr lang="en-US" dirty="0" smtClean="0"/>
              <a:t>)—</a:t>
            </a:r>
            <a:r>
              <a:rPr lang="en-US" dirty="0"/>
              <a:t>if you saw that the phenophase is not occurring</a:t>
            </a:r>
          </a:p>
          <a:p>
            <a:r>
              <a:rPr lang="en-US" dirty="0"/>
              <a:t>Uncertain </a:t>
            </a:r>
            <a:r>
              <a:rPr lang="en-US" dirty="0" smtClean="0"/>
              <a:t>(</a:t>
            </a:r>
            <a:r>
              <a:rPr lang="en-US" b="1" dirty="0" smtClean="0"/>
              <a:t>?</a:t>
            </a:r>
            <a:r>
              <a:rPr lang="en-US" dirty="0" smtClean="0"/>
              <a:t>)—</a:t>
            </a:r>
            <a:r>
              <a:rPr lang="en-US" dirty="0"/>
              <a:t>if you were not certain whether the phenophase was </a:t>
            </a:r>
            <a:r>
              <a:rPr lang="en-US" dirty="0" smtClean="0"/>
              <a:t>occurring</a:t>
            </a:r>
          </a:p>
          <a:p>
            <a:endParaRPr lang="en-US" dirty="0"/>
          </a:p>
        </p:txBody>
      </p:sp>
      <p:pic>
        <p:nvPicPr>
          <p:cNvPr id="4" name="Picture 3" descr="Photo of a pine tree with buds.  Photo by Pixabay.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62400" y="1828800"/>
            <a:ext cx="4114800" cy="27421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ustDataLst>
      <p:tags r:id="rId1"/>
    </p:custDataLst>
    <p:extLst>
      <p:ext uri="{BB962C8B-B14F-4D97-AF65-F5344CB8AC3E}">
        <p14:creationId xmlns:p14="http://schemas.microsoft.com/office/powerpoint/2010/main" val="690543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Report on Intensity of Phenophases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For most plant phenophases you can also report on the intensity (or abundance) that you observe, like the percentage of open flowers you see or how close to full size the new leaves have grown. </a:t>
            </a:r>
            <a:endParaRPr lang="en-US" dirty="0" smtClean="0"/>
          </a:p>
          <a:p>
            <a:pPr marL="0" indent="0">
              <a:buNone/>
            </a:pPr>
            <a:r>
              <a:rPr lang="en-US" dirty="0" smtClean="0"/>
              <a:t>Phenophase </a:t>
            </a:r>
            <a:r>
              <a:rPr lang="en-US" dirty="0"/>
              <a:t>intensity choices vary by species and can be found on the profile page for each species</a:t>
            </a:r>
            <a:r>
              <a:rPr lang="en-US" dirty="0" smtClean="0"/>
              <a:t>. You do not need to answer the intensity questions until you become quite familiar with your individual plants at your site. As you do so, it will become easier to understand the intensity.</a:t>
            </a:r>
            <a:endParaRPr lang="en-US" dirty="0"/>
          </a:p>
        </p:txBody>
      </p:sp>
      <p:sp>
        <p:nvSpPr>
          <p:cNvPr id="5" name="TextBox 4"/>
          <p:cNvSpPr txBox="1"/>
          <p:nvPr>
            <p:custDataLst>
              <p:tags r:id="rId4"/>
            </p:custDataLst>
          </p:nvPr>
        </p:nvSpPr>
        <p:spPr>
          <a:xfrm>
            <a:off x="432595" y="4249788"/>
            <a:ext cx="1851789" cy="400110"/>
          </a:xfrm>
          <a:prstGeom prst="rect">
            <a:avLst/>
          </a:prstGeom>
          <a:noFill/>
        </p:spPr>
        <p:txBody>
          <a:bodyPr wrap="none" rtlCol="0">
            <a:spAutoFit/>
          </a:bodyPr>
          <a:lstStyle/>
          <a:p>
            <a:r>
              <a:rPr lang="en-US" sz="2000" dirty="0" smtClean="0"/>
              <a:t>Plant intensity:</a:t>
            </a:r>
            <a:endParaRPr lang="en-US" sz="2000" dirty="0"/>
          </a:p>
        </p:txBody>
      </p:sp>
      <p:pic>
        <p:nvPicPr>
          <p:cNvPr id="4" name="Picture 3" descr="Screencap of plant intensity options for the &quot;Do you see leaves&quot; phenophase question in Nature's Notebook." title="Plant intensity"/>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4384" y="3581073"/>
            <a:ext cx="5886890" cy="2057727"/>
          </a:xfrm>
          <a:prstGeom prst="rect">
            <a:avLst/>
          </a:prstGeom>
          <a:ln>
            <a:solidFill>
              <a:srgbClr val="00B050"/>
            </a:solidFill>
          </a:ln>
        </p:spPr>
      </p:pic>
    </p:spTree>
    <p:custDataLst>
      <p:tags r:id="rId1"/>
    </p:custDataLst>
    <p:extLst>
      <p:ext uri="{BB962C8B-B14F-4D97-AF65-F5344CB8AC3E}">
        <p14:creationId xmlns:p14="http://schemas.microsoft.com/office/powerpoint/2010/main" val="2275018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What if I Miss </a:t>
            </a:r>
            <a:r>
              <a:rPr lang="en-US" dirty="0"/>
              <a:t>S</a:t>
            </a:r>
            <a:r>
              <a:rPr lang="en-US" dirty="0" smtClean="0"/>
              <a:t>omething?</a:t>
            </a:r>
            <a:endParaRPr lang="en-US" dirty="0"/>
          </a:p>
        </p:txBody>
      </p:sp>
      <p:sp>
        <p:nvSpPr>
          <p:cNvPr id="3" name="Content Placeholder 2"/>
          <p:cNvSpPr>
            <a:spLocks noGrp="1"/>
          </p:cNvSpPr>
          <p:nvPr>
            <p:ph idx="1"/>
            <p:custDataLst>
              <p:tags r:id="rId3"/>
            </p:custDataLst>
          </p:nvPr>
        </p:nvSpPr>
        <p:spPr>
          <a:xfrm>
            <a:off x="152400" y="914400"/>
            <a:ext cx="4191000" cy="5486400"/>
          </a:xfrm>
        </p:spPr>
        <p:txBody>
          <a:bodyPr>
            <a:normAutofit/>
          </a:bodyPr>
          <a:lstStyle/>
          <a:p>
            <a:pPr marL="0" indent="0">
              <a:buNone/>
            </a:pPr>
            <a:r>
              <a:rPr lang="en-US" dirty="0"/>
              <a:t>If a phenophase, like leaf color change or flowering, begins and ends while you were not observing, you can make a note of it in the comments section</a:t>
            </a:r>
            <a:r>
              <a:rPr lang="en-US" dirty="0" smtClean="0"/>
              <a:t>.</a:t>
            </a:r>
          </a:p>
          <a:p>
            <a:pPr marL="0" indent="0">
              <a:buNone/>
            </a:pPr>
            <a:endParaRPr lang="en-US" dirty="0" smtClean="0"/>
          </a:p>
          <a:p>
            <a:pPr marL="0" indent="0">
              <a:buNone/>
            </a:pPr>
            <a:r>
              <a:rPr lang="en-US" dirty="0"/>
              <a:t>If you are watching for a phenophase and it does not seem to be starting when you expect it would, continue to watch for it and record that it is not occurring. </a:t>
            </a:r>
            <a:endParaRPr lang="en-US" dirty="0" smtClean="0"/>
          </a:p>
          <a:p>
            <a:pPr marL="0" indent="0">
              <a:buNone/>
            </a:pPr>
            <a:endParaRPr lang="en-US" dirty="0" smtClean="0"/>
          </a:p>
          <a:p>
            <a:pPr marL="0" indent="0">
              <a:buNone/>
            </a:pPr>
            <a:r>
              <a:rPr lang="en-US" dirty="0" smtClean="0"/>
              <a:t>Once </a:t>
            </a:r>
            <a:r>
              <a:rPr lang="en-US" dirty="0"/>
              <a:t>a phenophase has ended you should continue to look for it and record whether or not it occurs again. </a:t>
            </a:r>
          </a:p>
        </p:txBody>
      </p:sp>
      <p:pic>
        <p:nvPicPr>
          <p:cNvPr id="4" name="Picture 3" descr="Graphic depicting four trees.  One tree is lush with green leaves, representing summer; the next tree is full of orange and yellow leaves, representing fall; the next tree is full of pink blooms, representing spring; the last tree has bare branches with red birds sitting on them, representing winter.  Graphic by Shutterstock.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43400" y="1676400"/>
            <a:ext cx="3581400" cy="3581400"/>
          </a:xfrm>
          <a:prstGeom prst="rect">
            <a:avLst/>
          </a:prstGeom>
          <a:ln>
            <a:solidFill>
              <a:srgbClr val="00B050"/>
            </a:solid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3323298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You Don’t </a:t>
            </a:r>
            <a:r>
              <a:rPr lang="en-US" dirty="0"/>
              <a:t>H</a:t>
            </a:r>
            <a:r>
              <a:rPr lang="en-US" dirty="0" smtClean="0"/>
              <a:t>ave to Report on Everything…</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If there are phenophases and/or intensity measures on which you do not want to report for a species because you find them too difficult to observe</a:t>
            </a:r>
            <a:r>
              <a:rPr lang="en-US" dirty="0" smtClean="0"/>
              <a:t>, just </a:t>
            </a:r>
            <a:r>
              <a:rPr lang="en-US" dirty="0"/>
              <a:t>ignore them. </a:t>
            </a:r>
          </a:p>
        </p:txBody>
      </p:sp>
      <p:pic>
        <p:nvPicPr>
          <p:cNvPr id="3074" name="Picture 2" descr="Nature's Notebook datasheet for plants, showing all phenophase questions. " title="Plant datasheet"/>
          <p:cNvPicPr>
            <a:picLocks noChangeAspect="1" noChangeArrowheads="1"/>
          </p:cNvPicPr>
          <p:nvPr/>
        </p:nvPicPr>
        <p:blipFill rotWithShape="1">
          <a:blip r:embed="rId12">
            <a:extLst>
              <a:ext uri="{28A0092B-C50C-407E-A947-70E740481C1C}">
                <a14:useLocalDpi xmlns:a14="http://schemas.microsoft.com/office/drawing/2010/main" val="0"/>
              </a:ext>
            </a:extLst>
          </a:blip>
          <a:srcRect l="8383" t="26939" r="84360" b="48600"/>
          <a:stretch/>
        </p:blipFill>
        <p:spPr bwMode="auto">
          <a:xfrm>
            <a:off x="1080374" y="2462758"/>
            <a:ext cx="2784951" cy="36332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descr="Nature's Notebook datasheet for plants showing only certain phenophase questions." title="Simplified datasheet for plants"/>
          <p:cNvGrpSpPr/>
          <p:nvPr/>
        </p:nvGrpSpPr>
        <p:grpSpPr>
          <a:xfrm>
            <a:off x="4530249" y="2462758"/>
            <a:ext cx="2784951" cy="3633242"/>
            <a:chOff x="5334000" y="2157958"/>
            <a:chExt cx="3200400" cy="4175236"/>
          </a:xfrm>
        </p:grpSpPr>
        <p:pic>
          <p:nvPicPr>
            <p:cNvPr id="5"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l="8383" t="26939" r="84360" b="48600"/>
            <a:stretch/>
          </p:blipFill>
          <p:spPr bwMode="auto">
            <a:xfrm>
              <a:off x="5334000" y="2157958"/>
              <a:ext cx="3200400" cy="41752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custDataLst>
                <p:tags r:id="rId4"/>
              </p:custDataLst>
            </p:nvPr>
          </p:nvSpPr>
          <p:spPr>
            <a:xfrm>
              <a:off x="5410200" y="2918072"/>
              <a:ext cx="3124200" cy="35026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custDataLst>
                <p:tags r:id="rId5"/>
              </p:custDataLst>
            </p:nvPr>
          </p:nvSpPr>
          <p:spPr>
            <a:xfrm>
              <a:off x="5410200" y="3531042"/>
              <a:ext cx="3124200" cy="35026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custDataLst>
                <p:tags r:id="rId6"/>
              </p:custDataLst>
            </p:nvPr>
          </p:nvSpPr>
          <p:spPr>
            <a:xfrm>
              <a:off x="5410200" y="5053787"/>
              <a:ext cx="3124200" cy="43261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custDataLst>
                <p:tags r:id="rId7"/>
              </p:custDataLst>
            </p:nvPr>
          </p:nvSpPr>
          <p:spPr>
            <a:xfrm>
              <a:off x="5410200" y="5638800"/>
              <a:ext cx="3124200" cy="304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custDataLst>
                <p:tags r:id="rId8"/>
              </p:custDataLst>
            </p:nvPr>
          </p:nvSpPr>
          <p:spPr>
            <a:xfrm>
              <a:off x="5410200" y="5334000"/>
              <a:ext cx="3124200" cy="304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custDataLst>
                <p:tags r:id="rId9"/>
              </p:custDataLst>
            </p:nvPr>
          </p:nvSpPr>
          <p:spPr>
            <a:xfrm>
              <a:off x="5410200" y="5943600"/>
              <a:ext cx="3124200" cy="38959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1810806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7 Summary</a:t>
            </a:r>
            <a:endParaRPr lang="en-US" dirty="0"/>
          </a:p>
        </p:txBody>
      </p:sp>
      <p:sp>
        <p:nvSpPr>
          <p:cNvPr id="3" name="Content Placeholder 2"/>
          <p:cNvSpPr>
            <a:spLocks noGrp="1"/>
          </p:cNvSpPr>
          <p:nvPr>
            <p:ph idx="1"/>
            <p:custDataLst>
              <p:tags r:id="rId3"/>
            </p:custDataLst>
          </p:nvPr>
        </p:nvSpPr>
        <p:spPr>
          <a:xfrm>
            <a:off x="152400" y="914400"/>
            <a:ext cx="8153400" cy="3505646"/>
          </a:xfrm>
        </p:spPr>
        <p:txBody>
          <a:bodyPr>
            <a:normAutofit/>
          </a:bodyPr>
          <a:lstStyle/>
          <a:p>
            <a:r>
              <a:rPr lang="en-US" dirty="0" smtClean="0"/>
              <a:t>You should visit your site at least once a week to check for phenophases. If you can visit more frequently, please do.</a:t>
            </a:r>
          </a:p>
          <a:p>
            <a:r>
              <a:rPr lang="en-US" dirty="0" smtClean="0"/>
              <a:t>Answering No to a phenophase definition is equally as important as answering Yes. Data users can better understand when the phenophase began if there are a series of No’s followed by a Yes.  You should try to answer something for each phenophase, even if you don’t know and have to select the (</a:t>
            </a:r>
            <a:r>
              <a:rPr lang="en-US" b="1" dirty="0" smtClean="0"/>
              <a:t>?</a:t>
            </a:r>
            <a:r>
              <a:rPr lang="en-US" dirty="0" smtClean="0"/>
              <a:t>).</a:t>
            </a:r>
          </a:p>
          <a:p>
            <a:r>
              <a:rPr lang="en-US" dirty="0" smtClean="0"/>
              <a:t>Specific intensity questions need not be answered until you are familiar with your site, plants, and animals.  Descriptions for intensity appear on the phenophase definition pages.</a:t>
            </a:r>
          </a:p>
          <a:p>
            <a:endParaRPr lang="en-US" dirty="0"/>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04314" y="4349081"/>
            <a:ext cx="2613852" cy="17364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custDataLst>
              <p:tags r:id="rId4"/>
            </p:custDataLst>
          </p:nvPr>
        </p:nvSpPr>
        <p:spPr>
          <a:xfrm>
            <a:off x="5416065" y="6113630"/>
            <a:ext cx="1822935" cy="276999"/>
          </a:xfrm>
          <a:prstGeom prst="rect">
            <a:avLst/>
          </a:prstGeom>
          <a:noFill/>
        </p:spPr>
        <p:txBody>
          <a:bodyPr wrap="none" rtlCol="0">
            <a:spAutoFit/>
          </a:bodyPr>
          <a:lstStyle/>
          <a:p>
            <a:r>
              <a:rPr lang="en-US" sz="1200" dirty="0" smtClean="0"/>
              <a:t>Photo by Brian F Powell</a:t>
            </a:r>
            <a:endParaRPr lang="en-US" sz="1200" dirty="0"/>
          </a:p>
        </p:txBody>
      </p:sp>
      <p:sp>
        <p:nvSpPr>
          <p:cNvPr id="6" name="Rectangle 5"/>
          <p:cNvSpPr/>
          <p:nvPr/>
        </p:nvSpPr>
        <p:spPr>
          <a:xfrm>
            <a:off x="228600" y="4191000"/>
            <a:ext cx="4572000" cy="1323439"/>
          </a:xfrm>
          <a:prstGeom prst="rect">
            <a:avLst/>
          </a:prstGeom>
        </p:spPr>
        <p:txBody>
          <a:bodyPr>
            <a:spAutoFit/>
          </a:bodyPr>
          <a:lstStyle/>
          <a:p>
            <a:pPr marL="285750" indent="-285750">
              <a:buFont typeface="Arial" panose="020B0604020202020204" pitchFamily="34" charset="0"/>
              <a:buChar char="•"/>
            </a:pPr>
            <a:r>
              <a:rPr lang="en-US" sz="2000" dirty="0"/>
              <a:t>You can record the intensity or abundance for each of the plants you observe if you are comfortable making that assessment.</a:t>
            </a:r>
          </a:p>
        </p:txBody>
      </p:sp>
    </p:spTree>
    <p:custDataLst>
      <p:tags r:id="rId1"/>
    </p:custDataLst>
    <p:extLst>
      <p:ext uri="{BB962C8B-B14F-4D97-AF65-F5344CB8AC3E}">
        <p14:creationId xmlns:p14="http://schemas.microsoft.com/office/powerpoint/2010/main" val="8074439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31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3&quot;/&gt;&lt;lineCharCount val=&quot;12&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31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Recognize how often you should visit your site."/>
  <p:tag name="CHILD_ITEM_TEXT5" val="Explain why it is important to answer NO if a phenophase is not occurring."/>
  <p:tag name="CHILD_ITEM_TEXT7" val="Interpret intensity phenophases for plants."/>
  <p:tag name="CHILD_ITEM_TEXT9" val="Name the optional phenophases."/>
</p:tagLst>
</file>

<file path=ppt/tags/tag35.xml><?xml version="1.0" encoding="utf-8"?>
<p:tagLst xmlns:a="http://schemas.openxmlformats.org/drawingml/2006/main" xmlns:r="http://schemas.openxmlformats.org/officeDocument/2006/relationships" xmlns:p="http://schemas.openxmlformats.org/presentationml/2006/main">
  <p:tag name="AUDIO_ID" val="36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37&quot;/&gt;&lt;lineCharCount val=&quot;27&quot;/&gt;&lt;lineCharCount val=&quot;14&quot;/&gt;&lt;lineCharCount val=&quot;32&quot;/&gt;&lt;lineCharCount val=&quot;33&quot;/&gt;&lt;lineCharCount val=&quot;30&quot;/&gt;&lt;lineCharCount val=&quot;35&quot;/&gt;&lt;lineCharCount val=&quot;35&quot;/&gt;&lt;lineCharCount val=&quot;34&quot;/&gt;&lt;lineCharCount val=&quot;31&quot;/&gt;&lt;lineCharCount val=&quot;14&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AUDIO_ID" val="31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56&quot;/&gt;&lt;lineCharCount val=&quot;54&quot;/&gt;&lt;lineCharCount val=&quot;57&quot;/&gt;&lt;lineCharCount val=&quot;67&quot;/&gt;&lt;lineCharCount val=&quot;1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AUDIO_ID" val="31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4&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68&quot;/&gt;&lt;lineCharCount val=&quot;65&quot;/&gt;&lt;lineCharCount val=&quot;62&quot;/&gt;&lt;lineCharCount val=&quot;65&quot;/&gt;&lt;lineCharCount val=&quot;65&quot;/&gt;&lt;lineCharCount val=&quot;62&quot;/&gt;&lt;lineCharCount val=&quot;71&quot;/&gt;&lt;lineCharCount val=&quot;25&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AUDIO_ID" val="31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65&quot;/&gt;&lt;lineCharCount val=&quot;68&quot;/&gt;&lt;lineCharCount val=&quot;18&quot;/&gt;&lt;lineCharCount val=&quot;64&quot;/&gt;&lt;lineCharCount val=&quot;64&quot;/&gt;&lt;lineCharCount val=&quot;34&quot;/&gt;&lt;lineCharCount val=&quot;63&quot;/&gt;&lt;lineCharCount val=&quot;43&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AUDIO_ID" val="319"/>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9&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7&quot;/&gt;&lt;lineCharCount val=&quot;72&quot;/&gt;&lt;lineCharCount val=&quot;27&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AUDIO_ID" val="32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61&quot;/&gt;&lt;lineCharCount val=&quot;58&quot;/&gt;&lt;lineCharCount val=&quot;67&quot;/&gt;&lt;lineCharCount val=&quot;57&quot;/&gt;&lt;lineCharCount val=&quot;66&quot;/&gt;&lt;lineCharCount val=&quot;64&quot;/&gt;&lt;lineCharCount val=&quot;43&quot;/&gt;&lt;lineCharCount val=&quot;64&quot;/&gt;&lt;lineCharCount val=&quot;64&quot;/&gt;&lt;lineCharCount val=&quot;53&quot;/&gt;&lt;lineCharCount val=&quot;62&quot;/&gt;&lt;lineCharCount val=&quot;58&quot;/&gt;&lt;lineCharCount val=&quot;67&quot;/&gt;&lt;lineCharCount val=&quot;29&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19942</TotalTime>
  <Words>695</Words>
  <Application>Microsoft Office PowerPoint</Application>
  <PresentationFormat>On-screen Show (4:3)</PresentationFormat>
  <Paragraphs>93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1_Office Theme</vt:lpstr>
      <vt:lpstr>Lesson 7— Record Plant Observations</vt:lpstr>
      <vt:lpstr>Lesson 7 Objectives</vt:lpstr>
      <vt:lpstr>Visit Your Site Regularly</vt:lpstr>
      <vt:lpstr>Answer the Phenophase Questions</vt:lpstr>
      <vt:lpstr>Report on Intensity of Phenophases</vt:lpstr>
      <vt:lpstr>What if I Miss Something?</vt:lpstr>
      <vt:lpstr>You Don’t Have to Report on Everything…</vt:lpstr>
      <vt:lpstr>Lesson 7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2015-05-01T20:30:04Z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