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notesSlides/notesSlide1.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3.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4.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5.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6.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7.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8.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9.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12"/>
  </p:notesMasterIdLst>
  <p:handoutMasterIdLst>
    <p:handoutMasterId r:id="rId13"/>
  </p:handoutMasterIdLst>
  <p:sldIdLst>
    <p:sldId id="266" r:id="rId2"/>
    <p:sldId id="267" r:id="rId3"/>
    <p:sldId id="268" r:id="rId4"/>
    <p:sldId id="361" r:id="rId5"/>
    <p:sldId id="279" r:id="rId6"/>
    <p:sldId id="278" r:id="rId7"/>
    <p:sldId id="354" r:id="rId8"/>
    <p:sldId id="362" r:id="rId9"/>
    <p:sldId id="280" r:id="rId10"/>
    <p:sldId id="269" r:id="rId11"/>
  </p:sldIdLst>
  <p:sldSz cx="9144000" cy="6858000" type="screen4x3"/>
  <p:notesSz cx="7315200" cy="9601200"/>
  <p:custDataLst>
    <p:tags r:id="rId1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CC00"/>
    <a:srgbClr val="FFCC99"/>
    <a:srgbClr val="FFFFCC"/>
    <a:srgbClr val="33CC33"/>
    <a:srgbClr val="996633"/>
    <a:srgbClr val="CC9900"/>
    <a:srgbClr val="B9B76D"/>
    <a:srgbClr val="B0A6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3" autoAdjust="0"/>
    <p:restoredTop sz="69973" autoAdjust="0"/>
  </p:normalViewPr>
  <p:slideViewPr>
    <p:cSldViewPr>
      <p:cViewPr>
        <p:scale>
          <a:sx n="52" d="100"/>
          <a:sy n="52" d="100"/>
        </p:scale>
        <p:origin x="-1998" y="-72"/>
      </p:cViewPr>
      <p:guideLst>
        <p:guide orient="horz" pos="2160"/>
        <p:guide pos="2880"/>
      </p:guideLst>
    </p:cSldViewPr>
  </p:slideViewPr>
  <p:notesTextViewPr>
    <p:cViewPr>
      <p:scale>
        <a:sx n="66" d="100"/>
        <a:sy n="66" d="100"/>
      </p:scale>
      <p:origin x="0" y="0"/>
    </p:cViewPr>
  </p:notesTextViewPr>
  <p:sorterViewPr>
    <p:cViewPr>
      <p:scale>
        <a:sx n="66" d="100"/>
        <a:sy n="66" d="100"/>
      </p:scale>
      <p:origin x="0" y="-19901"/>
    </p:cViewPr>
  </p:sorterViewPr>
  <p:notesViewPr>
    <p:cSldViewPr>
      <p:cViewPr varScale="1">
        <p:scale>
          <a:sx n="60" d="100"/>
          <a:sy n="60" d="100"/>
        </p:scale>
        <p:origin x="1613" y="3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gif"/><Relationship Id="rId1" Type="http://schemas.openxmlformats.org/officeDocument/2006/relationships/image" Target="../media/image11.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gif"/><Relationship Id="rId1"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2B50F8-EA81-46C6-B2A0-F5B7B8AEC845}" type="doc">
      <dgm:prSet loTypeId="urn:microsoft.com/office/officeart/2008/layout/PictureAccentList" loCatId="list" qsTypeId="urn:microsoft.com/office/officeart/2005/8/quickstyle/3d1" qsCatId="3D" csTypeId="urn:microsoft.com/office/officeart/2005/8/colors/accent2_2" csCatId="accent2" phldr="1"/>
      <dgm:spPr/>
    </dgm:pt>
    <dgm:pt modelId="{BC940B9E-0E09-4C34-AAD7-0A0629DC5233}">
      <dgm:prSet phldrT="[Text]" custT="1"/>
      <dgm:spPr/>
      <dgm:t>
        <a:bodyPr/>
        <a:lstStyle/>
        <a:p>
          <a:pPr algn="l"/>
          <a:r>
            <a:rPr lang="en-US" sz="2000" dirty="0" smtClean="0">
              <a:solidFill>
                <a:schemeClr val="tx1"/>
              </a:solidFill>
              <a:latin typeface="+mj-lt"/>
            </a:rPr>
            <a:t>Define the word “phenology.” </a:t>
          </a:r>
          <a:endParaRPr lang="en-US" sz="2000" dirty="0">
            <a:solidFill>
              <a:schemeClr val="tx1"/>
            </a:solidFill>
            <a:latin typeface="+mj-lt"/>
          </a:endParaRPr>
        </a:p>
      </dgm:t>
    </dgm:pt>
    <dgm:pt modelId="{8AD87F38-4000-454F-A5B3-9C88C3700508}" type="parTrans" cxnId="{324EDBED-6705-4EED-AB4D-CBB7A70C22C5}">
      <dgm:prSet/>
      <dgm:spPr/>
      <dgm:t>
        <a:bodyPr/>
        <a:lstStyle/>
        <a:p>
          <a:endParaRPr lang="en-US">
            <a:solidFill>
              <a:schemeClr val="tx1"/>
            </a:solidFill>
          </a:endParaRPr>
        </a:p>
      </dgm:t>
    </dgm:pt>
    <dgm:pt modelId="{E9F6814E-3752-4506-938B-72BBAFEB67D8}" type="sibTrans" cxnId="{324EDBED-6705-4EED-AB4D-CBB7A70C22C5}">
      <dgm:prSet/>
      <dgm:spPr/>
      <dgm:t>
        <a:bodyPr/>
        <a:lstStyle/>
        <a:p>
          <a:endParaRPr lang="en-US">
            <a:solidFill>
              <a:schemeClr val="tx1"/>
            </a:solidFill>
          </a:endParaRPr>
        </a:p>
      </dgm:t>
    </dgm:pt>
    <dgm:pt modelId="{0E5CC008-551E-4EA9-A1EF-8EE2FD26E62D}">
      <dgm:prSet custT="1"/>
      <dgm:spPr/>
      <dgm:t>
        <a:bodyPr/>
        <a:lstStyle/>
        <a:p>
          <a:pPr algn="l"/>
          <a:r>
            <a:rPr lang="en-US" sz="2000" dirty="0" smtClean="0">
              <a:solidFill>
                <a:schemeClr val="tx1"/>
              </a:solidFill>
              <a:latin typeface="+mj-lt"/>
            </a:rPr>
            <a:t>Re-state the definition of phenology used by the USA National Phenology Network.</a:t>
          </a:r>
        </a:p>
      </dgm:t>
    </dgm:pt>
    <dgm:pt modelId="{A6A4519D-46AC-4ECC-87CB-934FB9CF3940}" type="parTrans" cxnId="{408F1FBB-664F-40D1-8503-05BFDC4963C1}">
      <dgm:prSet/>
      <dgm:spPr/>
      <dgm:t>
        <a:bodyPr/>
        <a:lstStyle/>
        <a:p>
          <a:endParaRPr lang="en-US">
            <a:solidFill>
              <a:schemeClr val="tx1"/>
            </a:solidFill>
          </a:endParaRPr>
        </a:p>
      </dgm:t>
    </dgm:pt>
    <dgm:pt modelId="{40BE8A0A-8D9B-4D1A-8AAD-7BCA66FA16BB}" type="sibTrans" cxnId="{408F1FBB-664F-40D1-8503-05BFDC4963C1}">
      <dgm:prSet/>
      <dgm:spPr/>
      <dgm:t>
        <a:bodyPr/>
        <a:lstStyle/>
        <a:p>
          <a:endParaRPr lang="en-US">
            <a:solidFill>
              <a:schemeClr val="tx1"/>
            </a:solidFill>
          </a:endParaRPr>
        </a:p>
      </dgm:t>
    </dgm:pt>
    <dgm:pt modelId="{B7D7967C-8337-4A3C-B5EB-D8AFDD36AA09}">
      <dgm:prSet custT="1"/>
      <dgm:spPr/>
      <dgm:t>
        <a:bodyPr/>
        <a:lstStyle/>
        <a:p>
          <a:pPr algn="l"/>
          <a:r>
            <a:rPr lang="en-US" sz="2000" dirty="0" smtClean="0">
              <a:solidFill>
                <a:schemeClr val="tx1"/>
              </a:solidFill>
              <a:latin typeface="+mj-lt"/>
            </a:rPr>
            <a:t>Explain how your observations contribute directly to science, scientific research, and resource management.</a:t>
          </a:r>
          <a:endParaRPr lang="en-US" sz="2000" dirty="0">
            <a:solidFill>
              <a:schemeClr val="tx1"/>
            </a:solidFill>
            <a:latin typeface="+mj-lt"/>
          </a:endParaRPr>
        </a:p>
      </dgm:t>
    </dgm:pt>
    <dgm:pt modelId="{D92E33FB-3708-4EBC-9C3E-8633F2FB1D06}" type="parTrans" cxnId="{8837740A-32E6-423C-8199-6E33F7BA16B6}">
      <dgm:prSet/>
      <dgm:spPr/>
      <dgm:t>
        <a:bodyPr/>
        <a:lstStyle/>
        <a:p>
          <a:endParaRPr lang="en-US">
            <a:solidFill>
              <a:schemeClr val="tx1"/>
            </a:solidFill>
          </a:endParaRPr>
        </a:p>
      </dgm:t>
    </dgm:pt>
    <dgm:pt modelId="{9926B7E2-71E2-45FE-AA96-ABD05712890C}" type="sibTrans" cxnId="{8837740A-32E6-423C-8199-6E33F7BA16B6}">
      <dgm:prSet/>
      <dgm:spPr/>
      <dgm:t>
        <a:bodyPr/>
        <a:lstStyle/>
        <a:p>
          <a:endParaRPr lang="en-US">
            <a:solidFill>
              <a:schemeClr val="tx1"/>
            </a:solidFill>
          </a:endParaRPr>
        </a:p>
      </dgm:t>
    </dgm:pt>
    <dgm:pt modelId="{F0E62A61-E432-46A6-A565-146F88B239E8}">
      <dgm:prSet phldrT="[Text]" custT="1"/>
      <dgm:spPr/>
      <dgm:t>
        <a:bodyPr/>
        <a:lstStyle/>
        <a:p>
          <a:pPr algn="l"/>
          <a:r>
            <a:rPr lang="en-US" sz="2000" dirty="0" smtClean="0">
              <a:solidFill>
                <a:schemeClr val="tx1"/>
              </a:solidFill>
              <a:latin typeface="+mj-lt"/>
            </a:rPr>
            <a:t>By the end of this lesson, you will be able to:</a:t>
          </a:r>
          <a:endParaRPr lang="en-US" sz="2000" dirty="0">
            <a:solidFill>
              <a:schemeClr val="tx1"/>
            </a:solidFill>
            <a:latin typeface="+mj-lt"/>
          </a:endParaRPr>
        </a:p>
      </dgm:t>
    </dgm:pt>
    <dgm:pt modelId="{D4F56EA3-D9DA-4B58-9B0F-47118D632031}" type="parTrans" cxnId="{21297DA0-8CAA-41D0-8B61-BA9D4DAEA8CE}">
      <dgm:prSet/>
      <dgm:spPr/>
      <dgm:t>
        <a:bodyPr/>
        <a:lstStyle/>
        <a:p>
          <a:endParaRPr lang="en-US">
            <a:solidFill>
              <a:schemeClr val="tx1"/>
            </a:solidFill>
          </a:endParaRPr>
        </a:p>
      </dgm:t>
    </dgm:pt>
    <dgm:pt modelId="{FFCA9979-6931-422F-9588-1EB759208433}" type="sibTrans" cxnId="{21297DA0-8CAA-41D0-8B61-BA9D4DAEA8CE}">
      <dgm:prSet/>
      <dgm:spPr/>
      <dgm:t>
        <a:bodyPr/>
        <a:lstStyle/>
        <a:p>
          <a:endParaRPr lang="en-US">
            <a:solidFill>
              <a:schemeClr val="tx1"/>
            </a:solidFill>
          </a:endParaRPr>
        </a:p>
      </dgm:t>
    </dgm:pt>
    <dgm:pt modelId="{583D23AF-4383-472F-8E3B-2885A3ADDB4E}" type="pres">
      <dgm:prSet presAssocID="{FF2B50F8-EA81-46C6-B2A0-F5B7B8AEC845}" presName="layout" presStyleCnt="0">
        <dgm:presLayoutVars>
          <dgm:chMax/>
          <dgm:chPref/>
          <dgm:dir/>
          <dgm:animOne val="branch"/>
          <dgm:animLvl val="lvl"/>
          <dgm:resizeHandles/>
        </dgm:presLayoutVars>
      </dgm:prSet>
      <dgm:spPr/>
    </dgm:pt>
    <dgm:pt modelId="{3D616AA0-A184-4E3A-A393-C0E5955DDAC4}" type="pres">
      <dgm:prSet presAssocID="{F0E62A61-E432-46A6-A565-146F88B239E8}" presName="root" presStyleCnt="0">
        <dgm:presLayoutVars>
          <dgm:chMax/>
          <dgm:chPref val="4"/>
        </dgm:presLayoutVars>
      </dgm:prSet>
      <dgm:spPr/>
    </dgm:pt>
    <dgm:pt modelId="{A67F0F4B-6203-44EE-840F-59C10A37EFFE}" type="pres">
      <dgm:prSet presAssocID="{F0E62A61-E432-46A6-A565-146F88B239E8}" presName="rootComposite" presStyleCnt="0">
        <dgm:presLayoutVars/>
      </dgm:prSet>
      <dgm:spPr/>
    </dgm:pt>
    <dgm:pt modelId="{C01D2D82-C648-4FE3-97BD-32D016C0BDCE}" type="pres">
      <dgm:prSet presAssocID="{F0E62A61-E432-46A6-A565-146F88B239E8}" presName="rootText" presStyleLbl="node0" presStyleIdx="0" presStyleCnt="1" custLinFactNeighborX="-124" custLinFactNeighborY="-166">
        <dgm:presLayoutVars>
          <dgm:chMax/>
          <dgm:chPref val="4"/>
        </dgm:presLayoutVars>
      </dgm:prSet>
      <dgm:spPr/>
      <dgm:t>
        <a:bodyPr/>
        <a:lstStyle/>
        <a:p>
          <a:endParaRPr lang="en-US"/>
        </a:p>
      </dgm:t>
    </dgm:pt>
    <dgm:pt modelId="{EFCA4CA2-48F5-461B-9408-A4DDB72740B2}" type="pres">
      <dgm:prSet presAssocID="{F0E62A61-E432-46A6-A565-146F88B239E8}" presName="childShape" presStyleCnt="0">
        <dgm:presLayoutVars>
          <dgm:chMax val="0"/>
          <dgm:chPref val="0"/>
        </dgm:presLayoutVars>
      </dgm:prSet>
      <dgm:spPr/>
    </dgm:pt>
    <dgm:pt modelId="{C36182CA-7FF9-40BF-AF0F-2DF37E566C81}" type="pres">
      <dgm:prSet presAssocID="{BC940B9E-0E09-4C34-AAD7-0A0629DC5233}" presName="childComposite" presStyleCnt="0">
        <dgm:presLayoutVars>
          <dgm:chMax val="0"/>
          <dgm:chPref val="0"/>
        </dgm:presLayoutVars>
      </dgm:prSet>
      <dgm:spPr/>
    </dgm:pt>
    <dgm:pt modelId="{2BB4BC37-A62F-4721-BD05-6AD0CCDB59F6}" type="pres">
      <dgm:prSet presAssocID="{BC940B9E-0E09-4C34-AAD7-0A0629DC5233}" presName="Image"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7000" r="-7000"/>
          </a:stretch>
        </a:blipFill>
      </dgm:spPr>
      <dgm:t>
        <a:bodyPr/>
        <a:lstStyle/>
        <a:p>
          <a:endParaRPr lang="en-US"/>
        </a:p>
      </dgm:t>
      <dgm:extLst>
        <a:ext uri="{E40237B7-FDA0-4F09-8148-C483321AD2D9}">
          <dgm14:cNvPr xmlns:dgm14="http://schemas.microsoft.com/office/drawing/2010/diagram" id="0" name="" descr="Photo of earth."/>
        </a:ext>
      </dgm:extLst>
    </dgm:pt>
    <dgm:pt modelId="{599636C8-AF5B-4D6E-BC2B-6B036DD0DE7F}" type="pres">
      <dgm:prSet presAssocID="{BC940B9E-0E09-4C34-AAD7-0A0629DC5233}" presName="childText" presStyleLbl="lnNode1" presStyleIdx="0" presStyleCnt="3">
        <dgm:presLayoutVars>
          <dgm:chMax val="0"/>
          <dgm:chPref val="0"/>
          <dgm:bulletEnabled val="1"/>
        </dgm:presLayoutVars>
      </dgm:prSet>
      <dgm:spPr/>
      <dgm:t>
        <a:bodyPr/>
        <a:lstStyle/>
        <a:p>
          <a:endParaRPr lang="en-US"/>
        </a:p>
      </dgm:t>
    </dgm:pt>
    <dgm:pt modelId="{92FDC2E8-CE32-4238-976A-AEC88C71E967}" type="pres">
      <dgm:prSet presAssocID="{0E5CC008-551E-4EA9-A1EF-8EE2FD26E62D}" presName="childComposite" presStyleCnt="0">
        <dgm:presLayoutVars>
          <dgm:chMax val="0"/>
          <dgm:chPref val="0"/>
        </dgm:presLayoutVars>
      </dgm:prSet>
      <dgm:spPr/>
    </dgm:pt>
    <dgm:pt modelId="{0C9B4436-A44E-4BE3-8F56-8E608C0E4F1A}" type="pres">
      <dgm:prSet presAssocID="{0E5CC008-551E-4EA9-A1EF-8EE2FD26E62D}" presName="Image" presStyleLbl="nod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t>
        <a:bodyPr/>
        <a:lstStyle/>
        <a:p>
          <a:endParaRPr lang="en-US"/>
        </a:p>
      </dgm:t>
      <dgm:extLst>
        <a:ext uri="{E40237B7-FDA0-4F09-8148-C483321AD2D9}">
          <dgm14:cNvPr xmlns:dgm14="http://schemas.microsoft.com/office/drawing/2010/diagram" id="0" name="" descr="Image of NPN's logo showing swirls of red, blue and green."/>
        </a:ext>
      </dgm:extLst>
    </dgm:pt>
    <dgm:pt modelId="{85997750-A02B-45F8-9EEA-BEBE3451E538}" type="pres">
      <dgm:prSet presAssocID="{0E5CC008-551E-4EA9-A1EF-8EE2FD26E62D}" presName="childText" presStyleLbl="lnNode1" presStyleIdx="1" presStyleCnt="3">
        <dgm:presLayoutVars>
          <dgm:chMax val="0"/>
          <dgm:chPref val="0"/>
          <dgm:bulletEnabled val="1"/>
        </dgm:presLayoutVars>
      </dgm:prSet>
      <dgm:spPr/>
      <dgm:t>
        <a:bodyPr/>
        <a:lstStyle/>
        <a:p>
          <a:endParaRPr lang="en-US"/>
        </a:p>
      </dgm:t>
    </dgm:pt>
    <dgm:pt modelId="{0876D288-375D-4BE0-9672-2C7AB39E356E}" type="pres">
      <dgm:prSet presAssocID="{B7D7967C-8337-4A3C-B5EB-D8AFDD36AA09}" presName="childComposite" presStyleCnt="0">
        <dgm:presLayoutVars>
          <dgm:chMax val="0"/>
          <dgm:chPref val="0"/>
        </dgm:presLayoutVars>
      </dgm:prSet>
      <dgm:spPr/>
    </dgm:pt>
    <dgm:pt modelId="{FC141FE0-5DC6-44C8-96E4-A6177BBD787D}" type="pres">
      <dgm:prSet presAssocID="{B7D7967C-8337-4A3C-B5EB-D8AFDD36AA09}" presName="Image" presStyleLbl="nod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dgm:spPr>
      <dgm:t>
        <a:bodyPr/>
        <a:lstStyle/>
        <a:p>
          <a:endParaRPr lang="en-US"/>
        </a:p>
      </dgm:t>
      <dgm:extLst>
        <a:ext uri="{E40237B7-FDA0-4F09-8148-C483321AD2D9}">
          <dgm14:cNvPr xmlns:dgm14="http://schemas.microsoft.com/office/drawing/2010/diagram" id="0" name="" descr="Image of binoculars."/>
        </a:ext>
      </dgm:extLst>
    </dgm:pt>
    <dgm:pt modelId="{977EBE72-73D3-45C2-9B4D-1EA06DC42FDF}" type="pres">
      <dgm:prSet presAssocID="{B7D7967C-8337-4A3C-B5EB-D8AFDD36AA09}" presName="childText" presStyleLbl="lnNode1" presStyleIdx="2" presStyleCnt="3">
        <dgm:presLayoutVars>
          <dgm:chMax val="0"/>
          <dgm:chPref val="0"/>
          <dgm:bulletEnabled val="1"/>
        </dgm:presLayoutVars>
      </dgm:prSet>
      <dgm:spPr/>
      <dgm:t>
        <a:bodyPr/>
        <a:lstStyle/>
        <a:p>
          <a:endParaRPr lang="en-US"/>
        </a:p>
      </dgm:t>
    </dgm:pt>
  </dgm:ptLst>
  <dgm:cxnLst>
    <dgm:cxn modelId="{4A4B5453-45BF-47E9-B345-5A04116F328D}" type="presOf" srcId="{0E5CC008-551E-4EA9-A1EF-8EE2FD26E62D}" destId="{85997750-A02B-45F8-9EEA-BEBE3451E538}" srcOrd="0" destOrd="0" presId="urn:microsoft.com/office/officeart/2008/layout/PictureAccentList"/>
    <dgm:cxn modelId="{324EDBED-6705-4EED-AB4D-CBB7A70C22C5}" srcId="{F0E62A61-E432-46A6-A565-146F88B239E8}" destId="{BC940B9E-0E09-4C34-AAD7-0A0629DC5233}" srcOrd="0" destOrd="0" parTransId="{8AD87F38-4000-454F-A5B3-9C88C3700508}" sibTransId="{E9F6814E-3752-4506-938B-72BBAFEB67D8}"/>
    <dgm:cxn modelId="{408F1FBB-664F-40D1-8503-05BFDC4963C1}" srcId="{F0E62A61-E432-46A6-A565-146F88B239E8}" destId="{0E5CC008-551E-4EA9-A1EF-8EE2FD26E62D}" srcOrd="1" destOrd="0" parTransId="{A6A4519D-46AC-4ECC-87CB-934FB9CF3940}" sibTransId="{40BE8A0A-8D9B-4D1A-8AAD-7BCA66FA16BB}"/>
    <dgm:cxn modelId="{55E440AD-BDC6-4631-8E62-9E257FF04D23}" type="presOf" srcId="{BC940B9E-0E09-4C34-AAD7-0A0629DC5233}" destId="{599636C8-AF5B-4D6E-BC2B-6B036DD0DE7F}" srcOrd="0" destOrd="0" presId="urn:microsoft.com/office/officeart/2008/layout/PictureAccentList"/>
    <dgm:cxn modelId="{BD74BE1C-3434-40FD-A3B8-91BD03DFE656}" type="presOf" srcId="{FF2B50F8-EA81-46C6-B2A0-F5B7B8AEC845}" destId="{583D23AF-4383-472F-8E3B-2885A3ADDB4E}" srcOrd="0" destOrd="0" presId="urn:microsoft.com/office/officeart/2008/layout/PictureAccentList"/>
    <dgm:cxn modelId="{21297DA0-8CAA-41D0-8B61-BA9D4DAEA8CE}" srcId="{FF2B50F8-EA81-46C6-B2A0-F5B7B8AEC845}" destId="{F0E62A61-E432-46A6-A565-146F88B239E8}" srcOrd="0" destOrd="0" parTransId="{D4F56EA3-D9DA-4B58-9B0F-47118D632031}" sibTransId="{FFCA9979-6931-422F-9588-1EB759208433}"/>
    <dgm:cxn modelId="{8837740A-32E6-423C-8199-6E33F7BA16B6}" srcId="{F0E62A61-E432-46A6-A565-146F88B239E8}" destId="{B7D7967C-8337-4A3C-B5EB-D8AFDD36AA09}" srcOrd="2" destOrd="0" parTransId="{D92E33FB-3708-4EBC-9C3E-8633F2FB1D06}" sibTransId="{9926B7E2-71E2-45FE-AA96-ABD05712890C}"/>
    <dgm:cxn modelId="{447981AE-6A10-4648-A580-76EC17CD7510}" type="presOf" srcId="{F0E62A61-E432-46A6-A565-146F88B239E8}" destId="{C01D2D82-C648-4FE3-97BD-32D016C0BDCE}" srcOrd="0" destOrd="0" presId="urn:microsoft.com/office/officeart/2008/layout/PictureAccentList"/>
    <dgm:cxn modelId="{7AAA57A7-330C-4B1E-A5C7-94E11080DAD2}" type="presOf" srcId="{B7D7967C-8337-4A3C-B5EB-D8AFDD36AA09}" destId="{977EBE72-73D3-45C2-9B4D-1EA06DC42FDF}" srcOrd="0" destOrd="0" presId="urn:microsoft.com/office/officeart/2008/layout/PictureAccentList"/>
    <dgm:cxn modelId="{60C71F58-A789-4916-89FF-E05E651FE41C}" type="presParOf" srcId="{583D23AF-4383-472F-8E3B-2885A3ADDB4E}" destId="{3D616AA0-A184-4E3A-A393-C0E5955DDAC4}" srcOrd="0" destOrd="0" presId="urn:microsoft.com/office/officeart/2008/layout/PictureAccentList"/>
    <dgm:cxn modelId="{5BF3B44F-4C0E-4A07-A02A-750178F6E28A}" type="presParOf" srcId="{3D616AA0-A184-4E3A-A393-C0E5955DDAC4}" destId="{A67F0F4B-6203-44EE-840F-59C10A37EFFE}" srcOrd="0" destOrd="0" presId="urn:microsoft.com/office/officeart/2008/layout/PictureAccentList"/>
    <dgm:cxn modelId="{D64FDCC8-A676-47B8-872A-9760ABD5D5A8}" type="presParOf" srcId="{A67F0F4B-6203-44EE-840F-59C10A37EFFE}" destId="{C01D2D82-C648-4FE3-97BD-32D016C0BDCE}" srcOrd="0" destOrd="0" presId="urn:microsoft.com/office/officeart/2008/layout/PictureAccentList"/>
    <dgm:cxn modelId="{BEC158DA-85B5-4671-AC58-5CA0222E240D}" type="presParOf" srcId="{3D616AA0-A184-4E3A-A393-C0E5955DDAC4}" destId="{EFCA4CA2-48F5-461B-9408-A4DDB72740B2}" srcOrd="1" destOrd="0" presId="urn:microsoft.com/office/officeart/2008/layout/PictureAccentList"/>
    <dgm:cxn modelId="{5EBE75AE-64FF-4E22-A4AD-071BA5022E11}" type="presParOf" srcId="{EFCA4CA2-48F5-461B-9408-A4DDB72740B2}" destId="{C36182CA-7FF9-40BF-AF0F-2DF37E566C81}" srcOrd="0" destOrd="0" presId="urn:microsoft.com/office/officeart/2008/layout/PictureAccentList"/>
    <dgm:cxn modelId="{8CED8CC8-2210-481A-88E3-B7EDF27385E2}" type="presParOf" srcId="{C36182CA-7FF9-40BF-AF0F-2DF37E566C81}" destId="{2BB4BC37-A62F-4721-BD05-6AD0CCDB59F6}" srcOrd="0" destOrd="0" presId="urn:microsoft.com/office/officeart/2008/layout/PictureAccentList"/>
    <dgm:cxn modelId="{BCE9B1C1-502B-41EE-930A-AF0C00C0C534}" type="presParOf" srcId="{C36182CA-7FF9-40BF-AF0F-2DF37E566C81}" destId="{599636C8-AF5B-4D6E-BC2B-6B036DD0DE7F}" srcOrd="1" destOrd="0" presId="urn:microsoft.com/office/officeart/2008/layout/PictureAccentList"/>
    <dgm:cxn modelId="{7A057119-9E7E-48F8-AD13-52BB44D137D0}" type="presParOf" srcId="{EFCA4CA2-48F5-461B-9408-A4DDB72740B2}" destId="{92FDC2E8-CE32-4238-976A-AEC88C71E967}" srcOrd="1" destOrd="0" presId="urn:microsoft.com/office/officeart/2008/layout/PictureAccentList"/>
    <dgm:cxn modelId="{66071AA5-0569-4DEA-9E2D-A09936ABE98C}" type="presParOf" srcId="{92FDC2E8-CE32-4238-976A-AEC88C71E967}" destId="{0C9B4436-A44E-4BE3-8F56-8E608C0E4F1A}" srcOrd="0" destOrd="0" presId="urn:microsoft.com/office/officeart/2008/layout/PictureAccentList"/>
    <dgm:cxn modelId="{B46F340C-C517-4EA3-892A-3E8CF0CB2394}" type="presParOf" srcId="{92FDC2E8-CE32-4238-976A-AEC88C71E967}" destId="{85997750-A02B-45F8-9EEA-BEBE3451E538}" srcOrd="1" destOrd="0" presId="urn:microsoft.com/office/officeart/2008/layout/PictureAccentList"/>
    <dgm:cxn modelId="{F6D18C6C-558A-464B-8165-D61D0A55411A}" type="presParOf" srcId="{EFCA4CA2-48F5-461B-9408-A4DDB72740B2}" destId="{0876D288-375D-4BE0-9672-2C7AB39E356E}" srcOrd="2" destOrd="0" presId="urn:microsoft.com/office/officeart/2008/layout/PictureAccentList"/>
    <dgm:cxn modelId="{678AB47C-DA52-4799-B481-0EE69E615DF4}" type="presParOf" srcId="{0876D288-375D-4BE0-9672-2C7AB39E356E}" destId="{FC141FE0-5DC6-44C8-96E4-A6177BBD787D}" srcOrd="0" destOrd="0" presId="urn:microsoft.com/office/officeart/2008/layout/PictureAccentList"/>
    <dgm:cxn modelId="{C57D20F6-8989-4279-8D59-110EC1E556AD}" type="presParOf" srcId="{0876D288-375D-4BE0-9672-2C7AB39E356E}" destId="{977EBE72-73D3-45C2-9B4D-1EA06DC42FDF}" srcOrd="1" destOrd="0" presId="urn:microsoft.com/office/officeart/2008/layout/PictureAccent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1D2D82-C648-4FE3-97BD-32D016C0BDCE}">
      <dsp:nvSpPr>
        <dsp:cNvPr id="0" name=""/>
        <dsp:cNvSpPr/>
      </dsp:nvSpPr>
      <dsp:spPr>
        <a:xfrm>
          <a:off x="381010" y="3"/>
          <a:ext cx="7373094" cy="999157"/>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mj-lt"/>
            </a:rPr>
            <a:t>By the end of this lesson, you will be able to:</a:t>
          </a:r>
          <a:endParaRPr lang="en-US" sz="2000" kern="1200" dirty="0">
            <a:solidFill>
              <a:schemeClr val="tx1"/>
            </a:solidFill>
            <a:latin typeface="+mj-lt"/>
          </a:endParaRPr>
        </a:p>
      </dsp:txBody>
      <dsp:txXfrm>
        <a:off x="410274" y="29267"/>
        <a:ext cx="7314566" cy="940629"/>
      </dsp:txXfrm>
    </dsp:sp>
    <dsp:sp modelId="{2BB4BC37-A62F-4721-BD05-6AD0CCDB59F6}">
      <dsp:nvSpPr>
        <dsp:cNvPr id="0" name=""/>
        <dsp:cNvSpPr/>
      </dsp:nvSpPr>
      <dsp:spPr>
        <a:xfrm>
          <a:off x="390152" y="1180667"/>
          <a:ext cx="999157" cy="999157"/>
        </a:xfrm>
        <a:prstGeom prst="roundRect">
          <a:avLst>
            <a:gd name="adj" fmla="val 166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7000" r="-7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99636C8-AF5B-4D6E-BC2B-6B036DD0DE7F}">
      <dsp:nvSpPr>
        <dsp:cNvPr id="0" name=""/>
        <dsp:cNvSpPr/>
      </dsp:nvSpPr>
      <dsp:spPr>
        <a:xfrm>
          <a:off x="1449260" y="1180667"/>
          <a:ext cx="6313987" cy="999157"/>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mj-lt"/>
            </a:rPr>
            <a:t>Define the word “phenology.” </a:t>
          </a:r>
          <a:endParaRPr lang="en-US" sz="2000" kern="1200" dirty="0">
            <a:solidFill>
              <a:schemeClr val="tx1"/>
            </a:solidFill>
            <a:latin typeface="+mj-lt"/>
          </a:endParaRPr>
        </a:p>
      </dsp:txBody>
      <dsp:txXfrm>
        <a:off x="1498044" y="1229451"/>
        <a:ext cx="6216419" cy="901589"/>
      </dsp:txXfrm>
    </dsp:sp>
    <dsp:sp modelId="{0C9B4436-A44E-4BE3-8F56-8E608C0E4F1A}">
      <dsp:nvSpPr>
        <dsp:cNvPr id="0" name=""/>
        <dsp:cNvSpPr/>
      </dsp:nvSpPr>
      <dsp:spPr>
        <a:xfrm>
          <a:off x="390152" y="2299724"/>
          <a:ext cx="999157" cy="999157"/>
        </a:xfrm>
        <a:prstGeom prst="roundRect">
          <a:avLst>
            <a:gd name="adj" fmla="val 166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5997750-A02B-45F8-9EEA-BEBE3451E538}">
      <dsp:nvSpPr>
        <dsp:cNvPr id="0" name=""/>
        <dsp:cNvSpPr/>
      </dsp:nvSpPr>
      <dsp:spPr>
        <a:xfrm>
          <a:off x="1449260" y="2299724"/>
          <a:ext cx="6313987" cy="999157"/>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mj-lt"/>
            </a:rPr>
            <a:t>Re-state the definition of phenology used by the USA National Phenology Network.</a:t>
          </a:r>
        </a:p>
      </dsp:txBody>
      <dsp:txXfrm>
        <a:off x="1498044" y="2348508"/>
        <a:ext cx="6216419" cy="901589"/>
      </dsp:txXfrm>
    </dsp:sp>
    <dsp:sp modelId="{FC141FE0-5DC6-44C8-96E4-A6177BBD787D}">
      <dsp:nvSpPr>
        <dsp:cNvPr id="0" name=""/>
        <dsp:cNvSpPr/>
      </dsp:nvSpPr>
      <dsp:spPr>
        <a:xfrm>
          <a:off x="390152" y="3418780"/>
          <a:ext cx="999157" cy="999157"/>
        </a:xfrm>
        <a:prstGeom prst="roundRect">
          <a:avLst>
            <a:gd name="adj" fmla="val 166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77EBE72-73D3-45C2-9B4D-1EA06DC42FDF}">
      <dsp:nvSpPr>
        <dsp:cNvPr id="0" name=""/>
        <dsp:cNvSpPr/>
      </dsp:nvSpPr>
      <dsp:spPr>
        <a:xfrm>
          <a:off x="1449260" y="3418780"/>
          <a:ext cx="6313987" cy="999157"/>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mj-lt"/>
            </a:rPr>
            <a:t>Explain how your observations contribute directly to science, scientific research, and resource management.</a:t>
          </a:r>
          <a:endParaRPr lang="en-US" sz="2000" kern="1200" dirty="0">
            <a:solidFill>
              <a:schemeClr val="tx1"/>
            </a:solidFill>
            <a:latin typeface="+mj-lt"/>
          </a:endParaRPr>
        </a:p>
      </dsp:txBody>
      <dsp:txXfrm>
        <a:off x="1498044" y="3467564"/>
        <a:ext cx="6216419" cy="901589"/>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47" tIns="48324" rIns="96647" bIns="48324"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47" tIns="48324" rIns="96647" bIns="48324" rtlCol="0"/>
          <a:lstStyle>
            <a:lvl1pPr algn="r">
              <a:defRPr sz="1300"/>
            </a:lvl1pPr>
          </a:lstStyle>
          <a:p>
            <a:fld id="{B64A4815-CADE-48C2-AB06-98D773D264CD}" type="datetimeFigureOut">
              <a:rPr lang="en-US" smtClean="0"/>
              <a:t>5/1/2015</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47" tIns="48324" rIns="96647" bIns="48324"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47" tIns="48324" rIns="96647" bIns="48324" rtlCol="0" anchor="b"/>
          <a:lstStyle>
            <a:lvl1pPr algn="r">
              <a:defRPr sz="1300"/>
            </a:lvl1pPr>
          </a:lstStyle>
          <a:p>
            <a:fld id="{B7A10608-6FCF-4A83-9CBD-639905B4953F}" type="slidenum">
              <a:rPr lang="en-US" smtClean="0"/>
              <a:t>‹#›</a:t>
            </a:fld>
            <a:endParaRPr lang="en-US"/>
          </a:p>
        </p:txBody>
      </p:sp>
    </p:spTree>
    <p:extLst>
      <p:ext uri="{BB962C8B-B14F-4D97-AF65-F5344CB8AC3E}">
        <p14:creationId xmlns:p14="http://schemas.microsoft.com/office/powerpoint/2010/main" val="2073675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0481" y="0"/>
            <a:ext cx="3169920" cy="480060"/>
          </a:xfrm>
          <a:prstGeom prst="rect">
            <a:avLst/>
          </a:prstGeom>
        </p:spPr>
        <p:txBody>
          <a:bodyPr vert="horz" lIns="96647" tIns="48324" rIns="96647" bIns="48324" rtlCol="0"/>
          <a:lstStyle>
            <a:lvl1pPr algn="l">
              <a:defRPr sz="1300"/>
            </a:lvl1pPr>
          </a:lstStyle>
          <a:p>
            <a:r>
              <a:rPr lang="en-US" smtClean="0"/>
              <a:t>How to use the</a:t>
            </a:r>
            <a:r>
              <a:rPr lang="en-US" i="1" smtClean="0"/>
              <a:t> Nature’s Notebook</a:t>
            </a:r>
            <a:br>
              <a:rPr lang="en-US" i="1" smtClean="0"/>
            </a:br>
            <a:r>
              <a:rPr lang="en-US" smtClean="0"/>
              <a:t>Citizen Science Program</a:t>
            </a:r>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47" tIns="48324" rIns="96647" bIns="48324" rtlCol="0"/>
          <a:lstStyle>
            <a:lvl1pPr algn="r">
              <a:defRPr sz="1300"/>
            </a:lvl1pPr>
          </a:lstStyle>
          <a:p>
            <a:r>
              <a:rPr lang="en-US" smtClean="0"/>
              <a:t>April 2015</a:t>
            </a:r>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7" tIns="48324" rIns="96647" bIns="48324" rtlCol="0" anchor="ctr"/>
          <a:lstStyle/>
          <a:p>
            <a:endParaRPr lang="en-US" dirty="0"/>
          </a:p>
        </p:txBody>
      </p:sp>
      <p:sp>
        <p:nvSpPr>
          <p:cNvPr id="5" name="Notes Placeholder 4"/>
          <p:cNvSpPr>
            <a:spLocks noGrp="1"/>
          </p:cNvSpPr>
          <p:nvPr>
            <p:ph type="body" sz="quarter" idx="3"/>
          </p:nvPr>
        </p:nvSpPr>
        <p:spPr>
          <a:xfrm>
            <a:off x="731521" y="4560569"/>
            <a:ext cx="5852160" cy="4558904"/>
          </a:xfrm>
          <a:prstGeom prst="rect">
            <a:avLst/>
          </a:prstGeom>
        </p:spPr>
        <p:txBody>
          <a:bodyPr vert="horz" lIns="96647" tIns="48324" rIns="96647" bIns="483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47" tIns="48324" rIns="96647" bIns="48324" rtlCol="0" anchor="b"/>
          <a:lstStyle>
            <a:lvl1pPr algn="r">
              <a:defRPr sz="1300"/>
            </a:lvl1pPr>
          </a:lstStyle>
          <a:p>
            <a:fld id="{D0BB0B41-C83E-4507-99EC-10B20FA7FDE8}" type="slidenum">
              <a:rPr lang="en-US" smtClean="0"/>
              <a:t>‹#›</a:t>
            </a:fld>
            <a:endParaRPr lang="en-US" dirty="0"/>
          </a:p>
        </p:txBody>
      </p:sp>
    </p:spTree>
    <p:extLst>
      <p:ext uri="{BB962C8B-B14F-4D97-AF65-F5344CB8AC3E}">
        <p14:creationId xmlns:p14="http://schemas.microsoft.com/office/powerpoint/2010/main" val="819578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1—What is Phenology and Why</a:t>
            </a:r>
            <a:r>
              <a:rPr lang="en-US" b="1" baseline="0" dirty="0" smtClean="0"/>
              <a:t> Monitor it?</a:t>
            </a:r>
          </a:p>
          <a:p>
            <a:endParaRPr lang="en-US" b="1" baseline="0" dirty="0" smtClean="0"/>
          </a:p>
        </p:txBody>
      </p:sp>
      <p:sp>
        <p:nvSpPr>
          <p:cNvPr id="4" name="Slide Number Placeholder 3"/>
          <p:cNvSpPr>
            <a:spLocks noGrp="1"/>
          </p:cNvSpPr>
          <p:nvPr>
            <p:ph type="sldNum" sz="quarter" idx="10"/>
          </p:nvPr>
        </p:nvSpPr>
        <p:spPr/>
        <p:txBody>
          <a:bodyPr/>
          <a:lstStyle/>
          <a:p>
            <a:fld id="{D0BB0B41-C83E-4507-99EC-10B20FA7FDE8}" type="slidenum">
              <a:rPr lang="en-US" smtClean="0"/>
              <a:t>1</a:t>
            </a:fld>
            <a:endParaRPr lang="en-US" dirty="0"/>
          </a:p>
        </p:txBody>
      </p:sp>
    </p:spTree>
    <p:extLst>
      <p:ext uri="{BB962C8B-B14F-4D97-AF65-F5344CB8AC3E}">
        <p14:creationId xmlns:p14="http://schemas.microsoft.com/office/powerpoint/2010/main" val="2953065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1 Summary</a:t>
            </a:r>
          </a:p>
          <a:p>
            <a:endParaRPr lang="en-US" dirty="0" smtClean="0"/>
          </a:p>
          <a:p>
            <a:pPr marL="171424" indent="-171424">
              <a:buFont typeface="Arial" panose="020B0604020202020204" pitchFamily="34" charset="0"/>
              <a:buChar char="•"/>
            </a:pPr>
            <a:r>
              <a:rPr lang="en-US" dirty="0" smtClean="0"/>
              <a:t>Phenology is the study of the recurring life cycle events of plants and animals and their relationship to the environment.</a:t>
            </a:r>
          </a:p>
          <a:p>
            <a:pPr marL="171424" indent="-171424">
              <a:buFont typeface="Arial" panose="020B0604020202020204" pitchFamily="34" charset="0"/>
              <a:buChar char="•"/>
            </a:pPr>
            <a:r>
              <a:rPr lang="en-US" dirty="0" smtClean="0"/>
              <a:t>Observations you contribute to the </a:t>
            </a:r>
            <a:r>
              <a:rPr lang="en-US" i="1" dirty="0" smtClean="0"/>
              <a:t>Nature’s Notebook </a:t>
            </a:r>
            <a:r>
              <a:rPr lang="en-US" dirty="0" smtClean="0"/>
              <a:t>citizen and professional science program help land managers, agriculturists, gardeners, scientists, educators, and YOU understand how species are responding to their local environment through time. </a:t>
            </a:r>
          </a:p>
          <a:p>
            <a:pPr marL="171424" indent="-171424">
              <a:buFont typeface="Arial" panose="020B0604020202020204" pitchFamily="34" charset="0"/>
              <a:buChar char="•"/>
            </a:pPr>
            <a:r>
              <a:rPr lang="en-US" dirty="0" smtClean="0"/>
              <a:t>Observations become data in the National Phenology Database that anyone can use for research, land-management, or decision-making.</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10</a:t>
            </a:fld>
            <a:endParaRPr lang="en-US" dirty="0"/>
          </a:p>
        </p:txBody>
      </p:sp>
    </p:spTree>
    <p:extLst>
      <p:ext uri="{BB962C8B-B14F-4D97-AF65-F5344CB8AC3E}">
        <p14:creationId xmlns:p14="http://schemas.microsoft.com/office/powerpoint/2010/main" val="531877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60404"/>
            <a:r>
              <a:rPr lang="en-US" b="1" dirty="0" smtClean="0"/>
              <a:t>Lesson 1 Objectives</a:t>
            </a:r>
          </a:p>
          <a:p>
            <a:pPr marL="60404"/>
            <a:endParaRPr lang="en-US" b="1" dirty="0" smtClean="0"/>
          </a:p>
          <a:p>
            <a:pPr marL="60404"/>
            <a:r>
              <a:rPr lang="en-US" kern="1200" dirty="0" smtClean="0">
                <a:solidFill>
                  <a:schemeClr val="tx1"/>
                </a:solidFill>
              </a:rPr>
              <a:t>By the end of this lesson, you will be able to:</a:t>
            </a:r>
          </a:p>
          <a:p>
            <a:pPr marL="60404"/>
            <a:endParaRPr lang="en-US" dirty="0" smtClean="0"/>
          </a:p>
          <a:p>
            <a:pPr marL="182853" indent="-182853">
              <a:buFont typeface="Arial" panose="020B0604020202020204" pitchFamily="34" charset="0"/>
              <a:buChar char="•"/>
            </a:pPr>
            <a:r>
              <a:rPr lang="en-US" dirty="0" smtClean="0"/>
              <a:t>Define the word “phenology.” </a:t>
            </a:r>
          </a:p>
          <a:p>
            <a:pPr marL="182853" indent="-182853">
              <a:buFont typeface="Arial" panose="020B0604020202020204" pitchFamily="34" charset="0"/>
              <a:buChar char="•"/>
            </a:pPr>
            <a:r>
              <a:rPr lang="en-US" dirty="0" smtClean="0"/>
              <a:t>Re-state the definition of phenology used by the USA National Phenology Network.</a:t>
            </a:r>
          </a:p>
          <a:p>
            <a:pPr marL="182853" indent="-182853">
              <a:buFont typeface="Arial" panose="020B0604020202020204" pitchFamily="34" charset="0"/>
              <a:buChar char="•"/>
            </a:pPr>
            <a:r>
              <a:rPr lang="en-US" dirty="0" smtClean="0"/>
              <a:t>Explain how your observations contribute directly to science, scientific research, and resource management.</a:t>
            </a:r>
          </a:p>
          <a:p>
            <a:pPr marL="181213" indent="-181213">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2</a:t>
            </a:fld>
            <a:endParaRPr lang="en-US" dirty="0"/>
          </a:p>
        </p:txBody>
      </p:sp>
    </p:spTree>
    <p:extLst>
      <p:ext uri="{BB962C8B-B14F-4D97-AF65-F5344CB8AC3E}">
        <p14:creationId xmlns:p14="http://schemas.microsoft.com/office/powerpoint/2010/main" val="3601638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What is Phenology?</a:t>
            </a:r>
          </a:p>
          <a:p>
            <a:endParaRPr lang="en-US" dirty="0" smtClean="0"/>
          </a:p>
          <a:p>
            <a:r>
              <a:rPr lang="en-US" dirty="0" smtClean="0"/>
              <a:t>Phenology is the study of the timing of</a:t>
            </a:r>
            <a:r>
              <a:rPr lang="en-US" baseline="0" dirty="0" smtClean="0"/>
              <a:t> life cycle events in plants and animals, their recurrence, and relationship to the environment. The word comes from the Greek root word </a:t>
            </a:r>
            <a:r>
              <a:rPr lang="en-US" i="1" baseline="0" dirty="0" smtClean="0"/>
              <a:t>phaino</a:t>
            </a:r>
            <a:r>
              <a:rPr lang="en-US" baseline="0" dirty="0" smtClean="0"/>
              <a:t>, which means to show or appear. </a:t>
            </a:r>
          </a:p>
          <a:p>
            <a:endParaRPr lang="en-US" baseline="0" dirty="0" smtClean="0"/>
          </a:p>
          <a:p>
            <a:r>
              <a:rPr lang="en-US" dirty="0"/>
              <a:t>Phenology is nature’s calendar—when cherry trees bloom, when a robin builds its nest and when leaves turn color in the fall.  Phenology is pollinators visiting open flowers to aid in reproduction, elk making mating calls in the spring, and a tadpole turning into a frog. </a:t>
            </a:r>
          </a:p>
        </p:txBody>
      </p:sp>
      <p:sp>
        <p:nvSpPr>
          <p:cNvPr id="4" name="Slide Number Placeholder 3"/>
          <p:cNvSpPr>
            <a:spLocks noGrp="1"/>
          </p:cNvSpPr>
          <p:nvPr>
            <p:ph type="sldNum" sz="quarter" idx="10"/>
          </p:nvPr>
        </p:nvSpPr>
        <p:spPr/>
        <p:txBody>
          <a:bodyPr/>
          <a:lstStyle/>
          <a:p>
            <a:fld id="{D0BB0B41-C83E-4507-99EC-10B20FA7FDE8}" type="slidenum">
              <a:rPr lang="en-US" smtClean="0"/>
              <a:t>3</a:t>
            </a:fld>
            <a:endParaRPr lang="en-US" dirty="0"/>
          </a:p>
        </p:txBody>
      </p:sp>
    </p:spTree>
    <p:extLst>
      <p:ext uri="{BB962C8B-B14F-4D97-AF65-F5344CB8AC3E}">
        <p14:creationId xmlns:p14="http://schemas.microsoft.com/office/powerpoint/2010/main" val="2099470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Why Monitor Phenology?</a:t>
            </a:r>
          </a:p>
          <a:p>
            <a:endParaRPr lang="en-US" dirty="0"/>
          </a:p>
          <a:p>
            <a:r>
              <a:rPr lang="en-US" dirty="0"/>
              <a:t>Phenology is a key component of life on earth.  Many birds time their nesting so that eggs hatch when insects are available to feed nestlings.  In turn, insect emergence is often synchronized with leafing out in their host plants. </a:t>
            </a:r>
          </a:p>
          <a:p>
            <a:endParaRPr lang="en-US" dirty="0"/>
          </a:p>
          <a:p>
            <a:r>
              <a:rPr lang="en-US" dirty="0"/>
              <a:t>For many people, allergy season starts when particular flowers bloom—earlier flowering means earlier allergies.  </a:t>
            </a:r>
          </a:p>
          <a:p>
            <a:endParaRPr lang="en-US" dirty="0"/>
          </a:p>
          <a:p>
            <a:r>
              <a:rPr lang="en-US" dirty="0"/>
              <a:t>Farmers and gardeners need to know when to plant to avoid frosts, and they need to know the schedule of plant and insect development to decide when to apply fertilizers and pesticides. </a:t>
            </a:r>
          </a:p>
          <a:p>
            <a:endParaRPr lang="en-US" dirty="0"/>
          </a:p>
          <a:p>
            <a:r>
              <a:rPr lang="en-US" dirty="0"/>
              <a:t>Many interactions in nature depend on timing.  In fact, phenology affects nearly all aspects of the environment, including the abundance, distribution, and diversity of organisms, ecosystem services, food webs, and the global cycles of water and carbon.</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4</a:t>
            </a:fld>
            <a:endParaRPr lang="en-US" dirty="0"/>
          </a:p>
        </p:txBody>
      </p:sp>
    </p:spTree>
    <p:extLst>
      <p:ext uri="{BB962C8B-B14F-4D97-AF65-F5344CB8AC3E}">
        <p14:creationId xmlns:p14="http://schemas.microsoft.com/office/powerpoint/2010/main" val="2099470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r>
              <a:rPr lang="en-US" b="1" dirty="0" smtClean="0"/>
              <a:t>Learn About Phenology</a:t>
            </a:r>
          </a:p>
          <a:p>
            <a:pPr defTabSz="966469">
              <a:defRPr/>
            </a:pPr>
            <a:endParaRPr lang="en-US" dirty="0" smtClean="0"/>
          </a:p>
          <a:p>
            <a:pPr defTabSz="966469">
              <a:defRPr/>
            </a:pPr>
            <a:r>
              <a:rPr lang="en-US" dirty="0" smtClean="0"/>
              <a:t>You can intimately connect with plants or animals that you see all the time in a brand new way.</a:t>
            </a:r>
          </a:p>
          <a:p>
            <a:pPr defTabSz="966469">
              <a:defRPr/>
            </a:pPr>
            <a:endParaRPr lang="en-US" dirty="0" smtClean="0"/>
          </a:p>
          <a:p>
            <a:pPr defTabSz="966469">
              <a:defRPr/>
            </a:pPr>
            <a:r>
              <a:rPr lang="en-US" dirty="0" smtClean="0"/>
              <a:t>As an observer, you’ll notice things you never saw before. The slightest blush on a maple leaf that foreshadows the coming fall. The new, more vibrant feathers warblers put on days before mating. The swelling of a Palo Verde bean pod as it grows. </a:t>
            </a:r>
          </a:p>
          <a:p>
            <a:pPr defTabSz="966469">
              <a:defRPr/>
            </a:pPr>
            <a:endParaRPr lang="en-US" dirty="0" smtClean="0"/>
          </a:p>
          <a:p>
            <a:pPr defTabSz="966469">
              <a:defRPr/>
            </a:pPr>
            <a:r>
              <a:rPr lang="en-US" dirty="0" smtClean="0"/>
              <a:t>You can develop a more nuanced appreciation of our natural world when you participate in </a:t>
            </a:r>
            <a:r>
              <a:rPr lang="en-US" i="1" dirty="0" smtClean="0"/>
              <a:t>Nature’s Notebook</a:t>
            </a:r>
            <a:r>
              <a:rPr lang="en-US" dirty="0" smtClean="0"/>
              <a:t>.</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5</a:t>
            </a:fld>
            <a:endParaRPr lang="en-US" dirty="0"/>
          </a:p>
        </p:txBody>
      </p:sp>
    </p:spTree>
    <p:extLst>
      <p:ext uri="{BB962C8B-B14F-4D97-AF65-F5344CB8AC3E}">
        <p14:creationId xmlns:p14="http://schemas.microsoft.com/office/powerpoint/2010/main" val="18773500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r>
              <a:rPr lang="en-US" b="1" dirty="0" smtClean="0"/>
              <a:t>Participate in </a:t>
            </a:r>
            <a:r>
              <a:rPr lang="en-US" b="1" i="1" dirty="0" smtClean="0"/>
              <a:t>Nature’s Notebook</a:t>
            </a:r>
          </a:p>
          <a:p>
            <a:pPr defTabSz="966469">
              <a:defRPr/>
            </a:pPr>
            <a:endParaRPr lang="en-US" i="1" dirty="0" smtClean="0"/>
          </a:p>
          <a:p>
            <a:pPr defTabSz="966469">
              <a:defRPr/>
            </a:pPr>
            <a:r>
              <a:rPr lang="en-US" i="1" dirty="0" smtClean="0"/>
              <a:t>Nature’s Notebook</a:t>
            </a:r>
            <a:r>
              <a:rPr lang="en-US" dirty="0" smtClean="0"/>
              <a:t>, a citizen and professional science program sponsored by the USGS and USA National Phenology Network, offers a platform for you to make phenology observations and contribute them to our National Phenology Database. </a:t>
            </a:r>
          </a:p>
          <a:p>
            <a:pPr defTabSz="966469">
              <a:defRPr/>
            </a:pPr>
            <a:endParaRPr lang="en-US" dirty="0" smtClean="0"/>
          </a:p>
          <a:p>
            <a:pPr defTabSz="966469">
              <a:defRPr/>
            </a:pPr>
            <a:r>
              <a:rPr lang="en-US" dirty="0" smtClean="0"/>
              <a:t>The observations you contribute to </a:t>
            </a:r>
            <a:r>
              <a:rPr lang="en-US" i="1" dirty="0" smtClean="0"/>
              <a:t>Nature’s Notebook </a:t>
            </a:r>
            <a:r>
              <a:rPr lang="en-US" dirty="0" smtClean="0"/>
              <a:t>become critical data that scientists, land managers, and educators use to understand how species’ are responding to seasonal and climatic changes through time.  Every entry you make is important!</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6</a:t>
            </a:fld>
            <a:endParaRPr lang="en-US" dirty="0"/>
          </a:p>
        </p:txBody>
      </p:sp>
    </p:spTree>
    <p:extLst>
      <p:ext uri="{BB962C8B-B14F-4D97-AF65-F5344CB8AC3E}">
        <p14:creationId xmlns:p14="http://schemas.microsoft.com/office/powerpoint/2010/main" val="20136618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Have fun Outdoors With </a:t>
            </a:r>
            <a:r>
              <a:rPr lang="en-US" b="1" i="1" dirty="0" smtClean="0"/>
              <a:t>Nature’s Notebook</a:t>
            </a:r>
          </a:p>
          <a:p>
            <a:endParaRPr lang="en-US" i="1" dirty="0" smtClean="0"/>
          </a:p>
          <a:p>
            <a:r>
              <a:rPr lang="en-US" dirty="0" smtClean="0"/>
              <a:t>Where you observe is up to you. </a:t>
            </a:r>
          </a:p>
          <a:p>
            <a:endParaRPr lang="en-US" dirty="0" smtClean="0"/>
          </a:p>
          <a:p>
            <a:r>
              <a:rPr lang="en-US" dirty="0" smtClean="0"/>
              <a:t>Participating is an exciting way to experience your favorite trail, neighborhood park or even your own backyard. </a:t>
            </a:r>
          </a:p>
          <a:p>
            <a:endParaRPr lang="en-US" dirty="0" smtClean="0"/>
          </a:p>
          <a:p>
            <a:r>
              <a:rPr lang="en-US" dirty="0" smtClean="0"/>
              <a:t>You can make observations by yourself, with a friend, or in a group.</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7</a:t>
            </a:fld>
            <a:endParaRPr lang="en-US" dirty="0"/>
          </a:p>
        </p:txBody>
      </p:sp>
    </p:spTree>
    <p:extLst>
      <p:ext uri="{BB962C8B-B14F-4D97-AF65-F5344CB8AC3E}">
        <p14:creationId xmlns:p14="http://schemas.microsoft.com/office/powerpoint/2010/main" val="10171443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r>
              <a:rPr lang="en-US" b="1" dirty="0" smtClean="0"/>
              <a:t>Deepen Your Connection With Nature</a:t>
            </a:r>
          </a:p>
          <a:p>
            <a:pPr defTabSz="966469">
              <a:defRPr/>
            </a:pPr>
            <a:endParaRPr lang="en-US" dirty="0" smtClean="0"/>
          </a:p>
          <a:p>
            <a:pPr defTabSz="966469">
              <a:defRPr/>
            </a:pPr>
            <a:r>
              <a:rPr lang="en-US" dirty="0" smtClean="0"/>
              <a:t>Going outside to look at plants or animals up-close will expand your knowledge of nature and open up new ways you experience the great outdoors.</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8</a:t>
            </a:fld>
            <a:endParaRPr lang="en-US" dirty="0"/>
          </a:p>
        </p:txBody>
      </p:sp>
    </p:spTree>
    <p:extLst>
      <p:ext uri="{BB962C8B-B14F-4D97-AF65-F5344CB8AC3E}">
        <p14:creationId xmlns:p14="http://schemas.microsoft.com/office/powerpoint/2010/main" val="2366242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Contribute to Science and Decision-Making </a:t>
            </a:r>
          </a:p>
          <a:p>
            <a:endParaRPr lang="en-US" dirty="0" smtClean="0"/>
          </a:p>
          <a:p>
            <a:r>
              <a:rPr lang="en-US" dirty="0" smtClean="0"/>
              <a:t>Your data are a big deal! They help </a:t>
            </a:r>
            <a:r>
              <a:rPr lang="en-US" smtClean="0"/>
              <a:t>us:</a:t>
            </a:r>
          </a:p>
          <a:p>
            <a:endParaRPr lang="en-US" dirty="0" smtClean="0"/>
          </a:p>
          <a:p>
            <a:pPr marL="181213" indent="-181213">
              <a:buFont typeface="Arial" panose="020B0604020202020204" pitchFamily="34" charset="0"/>
              <a:buChar char="•"/>
            </a:pPr>
            <a:r>
              <a:rPr lang="en-US" dirty="0" smtClean="0"/>
              <a:t>Predict threats to people and their environment (like wildfires, drought, or flooding).</a:t>
            </a:r>
          </a:p>
          <a:p>
            <a:pPr marL="181213" indent="-181213">
              <a:buFont typeface="Arial" panose="020B0604020202020204" pitchFamily="34" charset="0"/>
              <a:buChar char="•"/>
            </a:pPr>
            <a:r>
              <a:rPr lang="en-US" dirty="0" smtClean="0"/>
              <a:t>Anticipate harvest time in food production, when to plant to avoid frosts,</a:t>
            </a:r>
            <a:r>
              <a:rPr lang="en-US" baseline="0" dirty="0" smtClean="0"/>
              <a:t> and the schedule of plant and insect development to decide when to apply fertilizers </a:t>
            </a:r>
            <a:r>
              <a:rPr lang="en-US" baseline="0" smtClean="0"/>
              <a:t>and pesticides.</a:t>
            </a:r>
            <a:endParaRPr lang="en-US" dirty="0" smtClean="0"/>
          </a:p>
          <a:p>
            <a:pPr marL="181213" indent="-181213">
              <a:buFont typeface="Arial" panose="020B0604020202020204" pitchFamily="34" charset="0"/>
              <a:buChar char="•"/>
            </a:pPr>
            <a:r>
              <a:rPr lang="en-US" dirty="0" smtClean="0"/>
              <a:t>Predict allergy season.</a:t>
            </a:r>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9</a:t>
            </a:fld>
            <a:endParaRPr lang="en-US" dirty="0"/>
          </a:p>
        </p:txBody>
      </p:sp>
    </p:spTree>
    <p:extLst>
      <p:ext uri="{BB962C8B-B14F-4D97-AF65-F5344CB8AC3E}">
        <p14:creationId xmlns:p14="http://schemas.microsoft.com/office/powerpoint/2010/main" val="1235007075"/>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hyperlink" Target="http://www.usgs.gov/foia/" TargetMode="External"/><Relationship Id="rId18" Type="http://schemas.openxmlformats.org/officeDocument/2006/relationships/hyperlink" Target="http://www.arizona.edu/" TargetMode="Externa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hyperlink" Target="http://www.usgs.gov/accessibility.html" TargetMode="External"/><Relationship Id="rId17" Type="http://schemas.openxmlformats.org/officeDocument/2006/relationships/image" Target="../media/image4.emf"/><Relationship Id="rId2" Type="http://schemas.openxmlformats.org/officeDocument/2006/relationships/tags" Target="../tags/tag9.xml"/><Relationship Id="rId16" Type="http://schemas.openxmlformats.org/officeDocument/2006/relationships/hyperlink" Target="https://www.usanpn.org/" TargetMode="Externa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image" Target="../media/image9.gif"/><Relationship Id="rId5" Type="http://schemas.openxmlformats.org/officeDocument/2006/relationships/tags" Target="../tags/tag12.xml"/><Relationship Id="rId15" Type="http://schemas.openxmlformats.org/officeDocument/2006/relationships/hyperlink" Target="http://www.usgs.gov/policies_notices.html" TargetMode="External"/><Relationship Id="rId10" Type="http://schemas.openxmlformats.org/officeDocument/2006/relationships/hyperlink" Target="http://www.usgs.gov/" TargetMode="External"/><Relationship Id="rId19" Type="http://schemas.openxmlformats.org/officeDocument/2006/relationships/image" Target="../media/image3.emf"/><Relationship Id="rId4" Type="http://schemas.openxmlformats.org/officeDocument/2006/relationships/tags" Target="../tags/tag11.xml"/><Relationship Id="rId9" Type="http://schemas.openxmlformats.org/officeDocument/2006/relationships/image" Target="../media/image8.jpg"/><Relationship Id="rId14" Type="http://schemas.openxmlformats.org/officeDocument/2006/relationships/hyperlink" Target="http://www.usgs.gov/privacy.html" TargetMode="External"/></Relationships>
</file>

<file path=ppt/slideLayouts/_rels/slideLayout2.xml.rels><?xml version="1.0" encoding="UTF-8" standalone="yes"?>
<Relationships xmlns="http://schemas.openxmlformats.org/package/2006/relationships"><Relationship Id="rId8" Type="http://schemas.openxmlformats.org/officeDocument/2006/relationships/hyperlink" Target="http://www.usgs.gov/foia/" TargetMode="External"/><Relationship Id="rId3" Type="http://schemas.openxmlformats.org/officeDocument/2006/relationships/tags" Target="../tags/tag17.xml"/><Relationship Id="rId7" Type="http://schemas.openxmlformats.org/officeDocument/2006/relationships/hyperlink" Target="http://www.usgs.gov/accessibility.html" TargetMode="Externa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slideMaster" Target="../slideMasters/slideMaster1.xml"/><Relationship Id="rId11" Type="http://schemas.openxmlformats.org/officeDocument/2006/relationships/image" Target="../media/image3.emf"/><Relationship Id="rId5" Type="http://schemas.openxmlformats.org/officeDocument/2006/relationships/tags" Target="../tags/tag19.xml"/><Relationship Id="rId10" Type="http://schemas.openxmlformats.org/officeDocument/2006/relationships/hyperlink" Target="http://www.usgs.gov/policies_notices.html" TargetMode="External"/><Relationship Id="rId4" Type="http://schemas.openxmlformats.org/officeDocument/2006/relationships/tags" Target="../tags/tag18.xml"/><Relationship Id="rId9" Type="http://schemas.openxmlformats.org/officeDocument/2006/relationships/hyperlink" Target="http://www.usgs.gov/privacy.html"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27.xml"/><Relationship Id="rId7" Type="http://schemas.openxmlformats.org/officeDocument/2006/relationships/image" Target="../media/image2.jpeg"/><Relationship Id="rId12" Type="http://schemas.openxmlformats.org/officeDocument/2006/relationships/image" Target="../media/image10.jp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slideMaster" Target="../slideMasters/slideMaster1.xml"/><Relationship Id="rId11" Type="http://schemas.openxmlformats.org/officeDocument/2006/relationships/image" Target="../media/image6.png"/><Relationship Id="rId5" Type="http://schemas.openxmlformats.org/officeDocument/2006/relationships/tags" Target="../tags/tag29.xml"/><Relationship Id="rId10" Type="http://schemas.openxmlformats.org/officeDocument/2006/relationships/image" Target="../media/image5.png"/><Relationship Id="rId4" Type="http://schemas.openxmlformats.org/officeDocument/2006/relationships/tags" Target="../tags/tag28.xml"/><Relationship Id="rId9" Type="http://schemas.openxmlformats.org/officeDocument/2006/relationships/image" Target="../media/image4.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rgbClr val="FFCC99">
            <a:alpha val="20000"/>
          </a:srgbClr>
        </a:solidFill>
        <a:effectLst/>
      </p:bgPr>
    </p:bg>
    <p:spTree>
      <p:nvGrpSpPr>
        <p:cNvPr id="1" name=""/>
        <p:cNvGrpSpPr/>
        <p:nvPr/>
      </p:nvGrpSpPr>
      <p:grpSpPr>
        <a:xfrm>
          <a:off x="0" y="0"/>
          <a:ext cx="0" cy="0"/>
          <a:chOff x="0" y="0"/>
          <a:chExt cx="0" cy="0"/>
        </a:xfrm>
      </p:grpSpPr>
      <p:pic>
        <p:nvPicPr>
          <p:cNvPr id="2" name="Picture 1" descr="Photo of a close up of a bumble bee sitting on an orange flowe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6658" y="1911436"/>
            <a:ext cx="9144000" cy="3359020"/>
          </a:xfrm>
          <a:prstGeom prst="rect">
            <a:avLst/>
          </a:prstGeom>
        </p:spPr>
      </p:pic>
      <p:pic>
        <p:nvPicPr>
          <p:cNvPr id="5" name="Picture 4" descr="USGSid_pc.gif">
            <a:hlinkClick r:id="rId10"/>
          </p:cNvPr>
          <p:cNvPicPr>
            <a:picLocks noChangeAspect="1"/>
          </p:cNvPicPr>
          <p:nvPr userDrawn="1">
            <p:custDataLst>
              <p:tags r:id="rId2"/>
            </p:custDataLst>
          </p:nvPr>
        </p:nvPicPr>
        <p:blipFill>
          <a:blip r:embed="rId11" cstate="print"/>
          <a:stretch>
            <a:fillRect/>
          </a:stretch>
        </p:blipFill>
        <p:spPr>
          <a:xfrm>
            <a:off x="304799" y="148889"/>
            <a:ext cx="2260979" cy="841711"/>
          </a:xfrm>
          <a:prstGeom prst="rect">
            <a:avLst/>
          </a:prstGeom>
        </p:spPr>
      </p:pic>
      <p:sp>
        <p:nvSpPr>
          <p:cNvPr id="6" name="Text Box 7"/>
          <p:cNvSpPr txBox="1">
            <a:spLocks noChangeArrowheads="1"/>
          </p:cNvSpPr>
          <p:nvPr userDrawn="1">
            <p:custDataLst>
              <p:tags r:id="rId3"/>
            </p:custDataLst>
          </p:nvPr>
        </p:nvSpPr>
        <p:spPr bwMode="auto">
          <a:xfrm>
            <a:off x="5462190" y="6432441"/>
            <a:ext cx="3536983" cy="246221"/>
          </a:xfrm>
          <a:prstGeom prst="rect">
            <a:avLst/>
          </a:prstGeom>
          <a:noFill/>
          <a:ln w="12700">
            <a:noFill/>
            <a:miter lim="800000"/>
            <a:headEnd/>
            <a:tailEnd/>
          </a:ln>
          <a:effectLst/>
        </p:spPr>
        <p:txBody>
          <a:bodyPr wrap="square">
            <a:spAutoFit/>
          </a:bodyPr>
          <a:lstStyle/>
          <a:p>
            <a:pPr algn="r">
              <a:defRPr/>
            </a:pPr>
            <a:r>
              <a:rPr lang="en-US" sz="1000" b="1" dirty="0">
                <a:hlinkClick r:id="rId12"/>
              </a:rPr>
              <a:t>Accessibility </a:t>
            </a:r>
            <a:r>
              <a:rPr lang="en-US" sz="1000" b="1" dirty="0"/>
              <a:t>| </a:t>
            </a:r>
            <a:r>
              <a:rPr lang="en-US" sz="1000" b="1" dirty="0">
                <a:hlinkClick r:id="rId13"/>
              </a:rPr>
              <a:t>FOIA </a:t>
            </a:r>
            <a:r>
              <a:rPr lang="en-US" sz="1000" b="1" dirty="0"/>
              <a:t>| </a:t>
            </a:r>
            <a:r>
              <a:rPr lang="en-US" sz="1000" b="1" dirty="0">
                <a:hlinkClick r:id="rId14"/>
              </a:rPr>
              <a:t>Privacy </a:t>
            </a:r>
            <a:r>
              <a:rPr lang="en-US" sz="1000" b="1" dirty="0"/>
              <a:t>| </a:t>
            </a:r>
            <a:r>
              <a:rPr lang="en-US" sz="1000" b="1" dirty="0">
                <a:hlinkClick r:id="rId15"/>
              </a:rPr>
              <a:t>Policies and Notices</a:t>
            </a:r>
            <a:endParaRPr lang="en-US" sz="2800" dirty="0"/>
          </a:p>
        </p:txBody>
      </p:sp>
      <p:sp>
        <p:nvSpPr>
          <p:cNvPr id="7" name="TextBox 6"/>
          <p:cNvSpPr txBox="1"/>
          <p:nvPr userDrawn="1">
            <p:custDataLst>
              <p:tags r:id="rId4"/>
            </p:custDataLst>
          </p:nvPr>
        </p:nvSpPr>
        <p:spPr>
          <a:xfrm>
            <a:off x="304799" y="6258718"/>
            <a:ext cx="3841793" cy="523220"/>
          </a:xfrm>
          <a:prstGeom prst="rect">
            <a:avLst/>
          </a:prstGeom>
          <a:noFill/>
        </p:spPr>
        <p:txBody>
          <a:bodyPr wrap="square" rtlCol="0">
            <a:spAutoFit/>
          </a:bodyPr>
          <a:lstStyle/>
          <a:p>
            <a:r>
              <a:rPr lang="en-US" sz="1400" dirty="0" smtClean="0"/>
              <a:t>U.S. Department of the Interior</a:t>
            </a:r>
          </a:p>
          <a:p>
            <a:r>
              <a:rPr lang="en-US" sz="1400" dirty="0" smtClean="0"/>
              <a:t>U.S. Geological Survey</a:t>
            </a:r>
            <a:endParaRPr lang="en-US" sz="1400" dirty="0"/>
          </a:p>
        </p:txBody>
      </p:sp>
      <p:pic>
        <p:nvPicPr>
          <p:cNvPr id="8" name="Picture 7" descr="npn_solid_tagline_outlines_blk.eps">
            <a:hlinkClick r:id="rId16"/>
          </p:cNvPr>
          <p:cNvPicPr>
            <a:picLocks noChangeAspect="1"/>
          </p:cNvPicPr>
          <p:nvPr userDrawn="1">
            <p:custDataLst>
              <p:tags r:id="rId5"/>
            </p:custDataLst>
          </p:nvPr>
        </p:nvPicPr>
        <p:blipFill>
          <a:blip r:embed="rId17">
            <a:extLst>
              <a:ext uri="{28A0092B-C50C-407E-A947-70E740481C1C}">
                <a14:useLocalDpi xmlns:a14="http://schemas.microsoft.com/office/drawing/2010/main" val="0"/>
              </a:ext>
            </a:extLst>
          </a:blip>
          <a:stretch>
            <a:fillRect/>
          </a:stretch>
        </p:blipFill>
        <p:spPr>
          <a:xfrm>
            <a:off x="6439383" y="148889"/>
            <a:ext cx="2514600" cy="1076117"/>
          </a:xfrm>
          <a:prstGeom prst="rect">
            <a:avLst/>
          </a:prstGeom>
        </p:spPr>
      </p:pic>
      <p:pic>
        <p:nvPicPr>
          <p:cNvPr id="9" name="Picture 8" descr="UA_Block A- AZ _200-281.eps">
            <a:hlinkClick r:id="rId18"/>
          </p:cNvPr>
          <p:cNvPicPr>
            <a:picLocks noChangeAspect="1"/>
          </p:cNvPicPr>
          <p:nvPr userDrawn="1">
            <p:custDataLst>
              <p:tags r:id="rId6"/>
            </p:custDataLst>
          </p:nvPr>
        </p:nvPicPr>
        <p:blipFill>
          <a:blip r:embed="rId19" cstate="print">
            <a:extLst>
              <a:ext uri="{28A0092B-C50C-407E-A947-70E740481C1C}">
                <a14:useLocalDpi xmlns:a14="http://schemas.microsoft.com/office/drawing/2010/main" val="0"/>
              </a:ext>
            </a:extLst>
          </a:blip>
          <a:stretch>
            <a:fillRect/>
          </a:stretch>
        </p:blipFill>
        <p:spPr>
          <a:xfrm>
            <a:off x="4110815" y="6082944"/>
            <a:ext cx="693576" cy="698994"/>
          </a:xfrm>
          <a:prstGeom prst="rect">
            <a:avLst/>
          </a:prstGeom>
        </p:spPr>
      </p:pic>
      <p:sp>
        <p:nvSpPr>
          <p:cNvPr id="10" name="Title 1"/>
          <p:cNvSpPr>
            <a:spLocks noGrp="1"/>
          </p:cNvSpPr>
          <p:nvPr>
            <p:ph type="ctrTitle"/>
            <p:custDataLst>
              <p:tags r:id="rId7"/>
            </p:custDataLst>
          </p:nvPr>
        </p:nvSpPr>
        <p:spPr>
          <a:xfrm>
            <a:off x="5463672" y="2855934"/>
            <a:ext cx="3536983" cy="1470025"/>
          </a:xfrm>
        </p:spPr>
        <p:txBody>
          <a:bodyPr>
            <a:normAutofit/>
          </a:bodyPr>
          <a:lstStyle>
            <a:lvl1pPr algn="ctr">
              <a:defRPr sz="3200">
                <a:solidFill>
                  <a:schemeClr val="bg1"/>
                </a:solidFill>
              </a:defRPr>
            </a:lvl1pPr>
          </a:lstStyle>
          <a:p>
            <a:r>
              <a:rPr lang="en-US" smtClean="0"/>
              <a:t>Click to edit Master title style</a:t>
            </a:r>
            <a:endParaRPr lang="en-US" dirty="0"/>
          </a:p>
        </p:txBody>
      </p:sp>
    </p:spTree>
    <p:custDataLst>
      <p:tags r:id="rId1"/>
    </p:custDataLst>
    <p:extLst>
      <p:ext uri="{BB962C8B-B14F-4D97-AF65-F5344CB8AC3E}">
        <p14:creationId xmlns:p14="http://schemas.microsoft.com/office/powerpoint/2010/main" val="27740484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cSld name="Bogus">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685800" y="2057400"/>
            <a:ext cx="7772400" cy="147002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custDataLst>
              <p:tags r:id="rId3"/>
            </p:custDataLst>
          </p:nvPr>
        </p:nvSpPr>
        <p:spPr>
          <a:xfrm>
            <a:off x="685800" y="3962400"/>
            <a:ext cx="7772400" cy="533400"/>
          </a:xfrm>
        </p:spPr>
        <p:txBody>
          <a:bodyPr>
            <a:noAutofit/>
          </a:bodyPr>
          <a:lstStyle>
            <a:lvl1pPr marL="0" indent="0" algn="ctr">
              <a:buNone/>
              <a:defRPr sz="3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ext Box 7"/>
          <p:cNvSpPr txBox="1">
            <a:spLocks noChangeArrowheads="1"/>
          </p:cNvSpPr>
          <p:nvPr userDrawn="1">
            <p:custDataLst>
              <p:tags r:id="rId4"/>
            </p:custDataLst>
          </p:nvPr>
        </p:nvSpPr>
        <p:spPr bwMode="auto">
          <a:xfrm>
            <a:off x="5486400" y="6433810"/>
            <a:ext cx="3276600" cy="244475"/>
          </a:xfrm>
          <a:prstGeom prst="rect">
            <a:avLst/>
          </a:prstGeom>
          <a:solidFill>
            <a:schemeClr val="bg1"/>
          </a:solidFill>
          <a:ln w="12700">
            <a:noFill/>
            <a:miter lim="800000"/>
            <a:headEnd/>
            <a:tailEnd/>
          </a:ln>
          <a:effectLst/>
        </p:spPr>
        <p:txBody>
          <a:bodyPr>
            <a:spAutoFit/>
          </a:bodyPr>
          <a:lstStyle/>
          <a:p>
            <a:pPr algn="r">
              <a:defRPr/>
            </a:pPr>
            <a:r>
              <a:rPr lang="en-US" sz="1000" b="1" dirty="0">
                <a:hlinkClick r:id="rId7"/>
              </a:rPr>
              <a:t>Accessibility </a:t>
            </a:r>
            <a:r>
              <a:rPr lang="en-US" sz="1000" b="1" dirty="0"/>
              <a:t>| </a:t>
            </a:r>
            <a:r>
              <a:rPr lang="en-US" sz="1000" b="1" dirty="0">
                <a:hlinkClick r:id="rId8"/>
              </a:rPr>
              <a:t>FOIA </a:t>
            </a:r>
            <a:r>
              <a:rPr lang="en-US" sz="1000" b="1" dirty="0"/>
              <a:t>| </a:t>
            </a:r>
            <a:r>
              <a:rPr lang="en-US" sz="1000" b="1" dirty="0">
                <a:hlinkClick r:id="rId9"/>
              </a:rPr>
              <a:t>Privacy </a:t>
            </a:r>
            <a:r>
              <a:rPr lang="en-US" sz="1000" b="1" dirty="0"/>
              <a:t>| </a:t>
            </a:r>
            <a:r>
              <a:rPr lang="en-US" sz="1000" b="1" dirty="0">
                <a:hlinkClick r:id="rId10"/>
              </a:rPr>
              <a:t>Policies and Notices</a:t>
            </a:r>
            <a:endParaRPr lang="en-US" sz="2800" dirty="0"/>
          </a:p>
        </p:txBody>
      </p:sp>
      <p:sp>
        <p:nvSpPr>
          <p:cNvPr id="10" name="TextBox 9"/>
          <p:cNvSpPr txBox="1"/>
          <p:nvPr userDrawn="1">
            <p:custDataLst>
              <p:tags r:id="rId5"/>
            </p:custDataLst>
          </p:nvPr>
        </p:nvSpPr>
        <p:spPr>
          <a:xfrm>
            <a:off x="152401" y="6155065"/>
            <a:ext cx="4191000" cy="523220"/>
          </a:xfrm>
          <a:prstGeom prst="rect">
            <a:avLst/>
          </a:prstGeom>
          <a:noFill/>
        </p:spPr>
        <p:txBody>
          <a:bodyPr wrap="square" rtlCol="0">
            <a:spAutoFit/>
          </a:bodyPr>
          <a:lstStyle/>
          <a:p>
            <a:r>
              <a:rPr lang="en-US" sz="1400" dirty="0" smtClean="0"/>
              <a:t>U.S. Department of the Interior</a:t>
            </a:r>
          </a:p>
          <a:p>
            <a:r>
              <a:rPr lang="en-US" sz="1400" dirty="0" smtClean="0"/>
              <a:t>U.S. Geological Survey</a:t>
            </a:r>
            <a:endParaRPr lang="en-US" sz="1400" dirty="0"/>
          </a:p>
        </p:txBody>
      </p:sp>
      <p:pic>
        <p:nvPicPr>
          <p:cNvPr id="11" name="Picture 10" descr="UA_Block A- AZ _200-281.eps"/>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779970" y="6035409"/>
            <a:ext cx="756620" cy="762531"/>
          </a:xfrm>
          <a:prstGeom prst="rect">
            <a:avLst/>
          </a:prstGeom>
        </p:spPr>
      </p:pic>
    </p:spTree>
    <p:custDataLst>
      <p:tags r:id="rId1"/>
    </p:custDataLst>
    <p:extLst>
      <p:ext uri="{BB962C8B-B14F-4D97-AF65-F5344CB8AC3E}">
        <p14:creationId xmlns:p14="http://schemas.microsoft.com/office/powerpoint/2010/main" val="4086690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52400" y="152400"/>
            <a:ext cx="8153400" cy="609600"/>
          </a:xfrm>
        </p:spPr>
        <p:txBody>
          <a:bodyPr/>
          <a:lstStyle/>
          <a:p>
            <a:r>
              <a:rPr lang="en-US" smtClean="0"/>
              <a:t>Click to edit Master title style</a:t>
            </a:r>
            <a:endParaRPr lang="en-US" dirty="0"/>
          </a:p>
        </p:txBody>
      </p:sp>
      <p:sp>
        <p:nvSpPr>
          <p:cNvPr id="3" name="Content Placeholder 2"/>
          <p:cNvSpPr>
            <a:spLocks noGrp="1"/>
          </p:cNvSpPr>
          <p:nvPr>
            <p:ph idx="1"/>
            <p:custDataLst>
              <p:tags r:id="rId3"/>
            </p:custDataLst>
          </p:nvPr>
        </p:nvSpPr>
        <p:spPr>
          <a:xfrm>
            <a:off x="152400" y="914400"/>
            <a:ext cx="8153400" cy="5486400"/>
          </a:xfrm>
        </p:spPr>
        <p:txBody>
          <a:bodyPr>
            <a:normAutofit/>
          </a:bodyPr>
          <a:lstStyle>
            <a:lvl1pPr>
              <a:defRPr sz="2000" b="0"/>
            </a:lvl1pPr>
            <a:lvl2pPr>
              <a:defRPr sz="2000"/>
            </a:lvl2pPr>
            <a:lvl3pPr>
              <a:defRPr sz="20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ustDataLst>
      <p:tags r:id="rId1"/>
    </p:custDataLst>
    <p:extLst>
      <p:ext uri="{BB962C8B-B14F-4D97-AF65-F5344CB8AC3E}">
        <p14:creationId xmlns:p14="http://schemas.microsoft.com/office/powerpoint/2010/main" val="424669708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smtClean="0"/>
              <a:t>Click to edit Master title style</a:t>
            </a:r>
            <a:endParaRPr lang="en-US"/>
          </a:p>
        </p:txBody>
      </p:sp>
    </p:spTree>
    <p:custDataLst>
      <p:tags r:id="rId1"/>
    </p:custDataLst>
    <p:extLst>
      <p:ext uri="{BB962C8B-B14F-4D97-AF65-F5344CB8AC3E}">
        <p14:creationId xmlns:p14="http://schemas.microsoft.com/office/powerpoint/2010/main" val="21170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ssessmentSlides">
    <p:bg>
      <p:bgPr>
        <a:solidFill>
          <a:srgbClr val="FFCC99">
            <a:alpha val="23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228600" y="33196"/>
            <a:ext cx="7929509" cy="1567004"/>
          </a:xfrm>
        </p:spPr>
        <p:txBody>
          <a:bodyPr anchor="ctr" anchorCtr="0"/>
          <a:lstStyle/>
          <a:p>
            <a:r>
              <a:rPr lang="en-US" dirty="0" smtClean="0"/>
              <a:t>Click to edit Master title style</a:t>
            </a:r>
            <a:endParaRPr lang="en-US" dirty="0"/>
          </a:p>
        </p:txBody>
      </p:sp>
      <p:sp>
        <p:nvSpPr>
          <p:cNvPr id="3" name="Text Placeholder 2"/>
          <p:cNvSpPr>
            <a:spLocks noGrp="1"/>
          </p:cNvSpPr>
          <p:nvPr>
            <p:ph idx="1"/>
            <p:custDataLst>
              <p:tags r:id="rId3"/>
            </p:custDataLst>
          </p:nvPr>
        </p:nvSpPr>
        <p:spPr>
          <a:xfrm>
            <a:off x="228600" y="1676400"/>
            <a:ext cx="8839200" cy="4648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80x22_black.jpg"/>
          <p:cNvPicPr>
            <a:picLocks noChangeAspect="1"/>
          </p:cNvPicPr>
          <p:nvPr userDrawn="1"/>
        </p:nvPicPr>
        <p:blipFill>
          <a:blip r:embed="rId7" cstate="print"/>
          <a:stretch>
            <a:fillRect/>
          </a:stretch>
        </p:blipFill>
        <p:spPr>
          <a:xfrm>
            <a:off x="203200" y="6554134"/>
            <a:ext cx="762000" cy="209550"/>
          </a:xfrm>
          <a:prstGeom prst="rect">
            <a:avLst/>
          </a:prstGeom>
        </p:spPr>
      </p:pic>
      <p:pic>
        <p:nvPicPr>
          <p:cNvPr id="11" name="Picture 10" descr="UA_Block A- AZ _200-281.eps"/>
          <p:cNvPicPr>
            <a:picLocks noChangeAspect="1"/>
          </p:cNvPicPr>
          <p:nvPr userDrawn="1">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a:off x="4884243" y="6543807"/>
            <a:ext cx="312605" cy="315047"/>
          </a:xfrm>
          <a:prstGeom prst="rect">
            <a:avLst/>
          </a:prstGeom>
        </p:spPr>
      </p:pic>
      <p:pic>
        <p:nvPicPr>
          <p:cNvPr id="12" name="Picture 11" descr="npn_solid_tagline_outlines_blk.eps"/>
          <p:cNvPicPr>
            <a:picLocks noChangeAspect="1"/>
          </p:cNvPicPr>
          <p:nvPr userDrawn="1">
            <p:custDataLst>
              <p:tags r:id="rId5"/>
            </p:custDataLst>
          </p:nvPr>
        </p:nvPicPr>
        <p:blipFill>
          <a:blip r:embed="rId9" cstate="print">
            <a:extLst>
              <a:ext uri="{28A0092B-C50C-407E-A947-70E740481C1C}">
                <a14:useLocalDpi xmlns:a14="http://schemas.microsoft.com/office/drawing/2010/main" val="0"/>
              </a:ext>
            </a:extLst>
          </a:blip>
          <a:stretch>
            <a:fillRect/>
          </a:stretch>
        </p:blipFill>
        <p:spPr>
          <a:xfrm>
            <a:off x="3810000" y="6477001"/>
            <a:ext cx="925746" cy="396171"/>
          </a:xfrm>
          <a:prstGeom prst="rect">
            <a:avLst/>
          </a:prstGeom>
        </p:spPr>
      </p:pic>
      <p:cxnSp>
        <p:nvCxnSpPr>
          <p:cNvPr id="6" name="Straight Connector 5"/>
          <p:cNvCxnSpPr/>
          <p:nvPr userDrawn="1"/>
        </p:nvCxnSpPr>
        <p:spPr>
          <a:xfrm>
            <a:off x="0" y="1600200"/>
            <a:ext cx="9144000" cy="0"/>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p:nvPr userDrawn="1"/>
        </p:nvCxnSpPr>
        <p:spPr>
          <a:xfrm>
            <a:off x="0" y="6400800"/>
            <a:ext cx="9144000" cy="0"/>
          </a:xfrm>
          <a:prstGeom prst="line">
            <a:avLst/>
          </a:prstGeom>
        </p:spPr>
        <p:style>
          <a:lnRef idx="2">
            <a:schemeClr val="dk1"/>
          </a:lnRef>
          <a:fillRef idx="0">
            <a:schemeClr val="dk1"/>
          </a:fillRef>
          <a:effectRef idx="1">
            <a:schemeClr val="dk1"/>
          </a:effectRef>
          <a:fontRef idx="minor">
            <a:schemeClr val="tx1"/>
          </a:fontRef>
        </p:style>
      </p:cxnSp>
      <p:pic>
        <p:nvPicPr>
          <p:cNvPr id="15" name="Picture 14"/>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7434980" y="6516795"/>
            <a:ext cx="694945" cy="246889"/>
          </a:xfrm>
          <a:prstGeom prst="rect">
            <a:avLst/>
          </a:prstGeom>
        </p:spPr>
      </p:pic>
      <p:pic>
        <p:nvPicPr>
          <p:cNvPr id="16" name="Picture 15"/>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8229600" y="6516795"/>
            <a:ext cx="694945" cy="246889"/>
          </a:xfrm>
          <a:prstGeom prst="rect">
            <a:avLst/>
          </a:prstGeom>
        </p:spPr>
      </p:pic>
      <p:pic>
        <p:nvPicPr>
          <p:cNvPr id="5" name="Picture 4"/>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8227060" y="176867"/>
            <a:ext cx="840740" cy="1270000"/>
          </a:xfrm>
          <a:prstGeom prst="rect">
            <a:avLst/>
          </a:prstGeom>
        </p:spPr>
      </p:pic>
    </p:spTree>
    <p:custDataLst>
      <p:tags r:id="rId1"/>
    </p:custDataLst>
    <p:extLst>
      <p:ext uri="{BB962C8B-B14F-4D97-AF65-F5344CB8AC3E}">
        <p14:creationId xmlns:p14="http://schemas.microsoft.com/office/powerpoint/2010/main" val="91467356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ags" Target="../tags/tag3.xml"/><Relationship Id="rId13" Type="http://schemas.openxmlformats.org/officeDocument/2006/relationships/image" Target="../media/image1.jpg"/><Relationship Id="rId18" Type="http://schemas.openxmlformats.org/officeDocument/2006/relationships/hyperlink" Target="https://www.usanpn.org/" TargetMode="External"/><Relationship Id="rId3" Type="http://schemas.openxmlformats.org/officeDocument/2006/relationships/slideLayout" Target="../slideLayouts/slideLayout3.xml"/><Relationship Id="rId21" Type="http://schemas.openxmlformats.org/officeDocument/2006/relationships/image" Target="../media/image5.png"/><Relationship Id="rId7" Type="http://schemas.openxmlformats.org/officeDocument/2006/relationships/tags" Target="../tags/tag2.xml"/><Relationship Id="rId12" Type="http://schemas.openxmlformats.org/officeDocument/2006/relationships/tags" Target="../tags/tag7.xml"/><Relationship Id="rId17" Type="http://schemas.openxmlformats.org/officeDocument/2006/relationships/image" Target="../media/image3.emf"/><Relationship Id="rId25" Type="http://schemas.openxmlformats.org/officeDocument/2006/relationships/image" Target="../media/image7.png"/><Relationship Id="rId2" Type="http://schemas.openxmlformats.org/officeDocument/2006/relationships/slideLayout" Target="../slideLayouts/slideLayout2.xml"/><Relationship Id="rId16" Type="http://schemas.openxmlformats.org/officeDocument/2006/relationships/hyperlink" Target="http://www.arizona.edu/" TargetMode="External"/><Relationship Id="rId20" Type="http://schemas.openxmlformats.org/officeDocument/2006/relationships/hyperlink" Target="https://www.usanpn.org/glossary" TargetMode="Externa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tags" Target="../tags/tag6.xml"/><Relationship Id="rId24" Type="http://schemas.openxmlformats.org/officeDocument/2006/relationships/hyperlink" Target="NNSlideNotes.pdf" TargetMode="External"/><Relationship Id="rId5" Type="http://schemas.openxmlformats.org/officeDocument/2006/relationships/slideLayout" Target="../slideLayouts/slideLayout5.xml"/><Relationship Id="rId15" Type="http://schemas.openxmlformats.org/officeDocument/2006/relationships/image" Target="../media/image2.jpeg"/><Relationship Id="rId23" Type="http://schemas.openxmlformats.org/officeDocument/2006/relationships/image" Target="../media/image6.png"/><Relationship Id="rId10" Type="http://schemas.openxmlformats.org/officeDocument/2006/relationships/tags" Target="../tags/tag5.xml"/><Relationship Id="rId19" Type="http://schemas.openxmlformats.org/officeDocument/2006/relationships/image" Target="../media/image4.emf"/><Relationship Id="rId4" Type="http://schemas.openxmlformats.org/officeDocument/2006/relationships/slideLayout" Target="../slideLayouts/slideLayout4.xml"/><Relationship Id="rId9" Type="http://schemas.openxmlformats.org/officeDocument/2006/relationships/tags" Target="../tags/tag4.xml"/><Relationship Id="rId14" Type="http://schemas.openxmlformats.org/officeDocument/2006/relationships/hyperlink" Target="http://www.usgs.gov/" TargetMode="External"/><Relationship Id="rId22" Type="http://schemas.openxmlformats.org/officeDocument/2006/relationships/hyperlink" Target="Resources.pdf"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pic>
        <p:nvPicPr>
          <p:cNvPr id="6" name="Picture 5" descr="80x22_black.jpg">
            <a:hlinkClick r:id="rId14"/>
          </p:cNvPr>
          <p:cNvPicPr>
            <a:picLocks noChangeAspect="1"/>
          </p:cNvPicPr>
          <p:nvPr userDrawn="1"/>
        </p:nvPicPr>
        <p:blipFill>
          <a:blip r:embed="rId15" cstate="print"/>
          <a:stretch>
            <a:fillRect/>
          </a:stretch>
        </p:blipFill>
        <p:spPr>
          <a:xfrm>
            <a:off x="76200" y="6566042"/>
            <a:ext cx="762000" cy="209550"/>
          </a:xfrm>
          <a:prstGeom prst="rect">
            <a:avLst/>
          </a:prstGeom>
        </p:spPr>
      </p:pic>
      <p:pic>
        <p:nvPicPr>
          <p:cNvPr id="7" name="Picture 6" descr="UA_Block A- AZ _200-281.eps">
            <a:hlinkClick r:id="rId16"/>
          </p:cNvPr>
          <p:cNvPicPr>
            <a:picLocks noChangeAspect="1"/>
          </p:cNvPicPr>
          <p:nvPr userDrawn="1">
            <p:custDataLst>
              <p:tags r:id="rId8"/>
            </p:custDataLst>
          </p:nvPr>
        </p:nvPicPr>
        <p:blipFill>
          <a:blip r:embed="rId17" cstate="print">
            <a:extLst>
              <a:ext uri="{28A0092B-C50C-407E-A947-70E740481C1C}">
                <a14:useLocalDpi xmlns:a14="http://schemas.microsoft.com/office/drawing/2010/main" val="0"/>
              </a:ext>
            </a:extLst>
          </a:blip>
          <a:stretch>
            <a:fillRect/>
          </a:stretch>
        </p:blipFill>
        <p:spPr>
          <a:xfrm>
            <a:off x="4579443" y="6499807"/>
            <a:ext cx="312605" cy="315047"/>
          </a:xfrm>
          <a:prstGeom prst="rect">
            <a:avLst/>
          </a:prstGeom>
        </p:spPr>
      </p:pic>
      <p:pic>
        <p:nvPicPr>
          <p:cNvPr id="8" name="Picture 7" descr="npn_solid_tagline_outlines_blk.eps">
            <a:hlinkClick r:id="rId18"/>
          </p:cNvPr>
          <p:cNvPicPr>
            <a:picLocks noChangeAspect="1"/>
          </p:cNvPicPr>
          <p:nvPr userDrawn="1">
            <p:custDataLst>
              <p:tags r:id="rId9"/>
            </p:custDataLst>
          </p:nvPr>
        </p:nvPicPr>
        <p:blipFill>
          <a:blip r:embed="rId19" cstate="print">
            <a:extLst>
              <a:ext uri="{28A0092B-C50C-407E-A947-70E740481C1C}">
                <a14:useLocalDpi xmlns:a14="http://schemas.microsoft.com/office/drawing/2010/main" val="0"/>
              </a:ext>
            </a:extLst>
          </a:blip>
          <a:stretch>
            <a:fillRect/>
          </a:stretch>
        </p:blipFill>
        <p:spPr>
          <a:xfrm>
            <a:off x="3505200" y="6433001"/>
            <a:ext cx="925746" cy="396171"/>
          </a:xfrm>
          <a:prstGeom prst="rect">
            <a:avLst/>
          </a:prstGeom>
        </p:spPr>
      </p:pic>
      <p:sp>
        <p:nvSpPr>
          <p:cNvPr id="9" name="Title Placeholder 1"/>
          <p:cNvSpPr>
            <a:spLocks noGrp="1"/>
          </p:cNvSpPr>
          <p:nvPr>
            <p:ph type="title"/>
            <p:custDataLst>
              <p:tags r:id="rId10"/>
            </p:custDataLst>
          </p:nvPr>
        </p:nvSpPr>
        <p:spPr>
          <a:xfrm>
            <a:off x="0" y="33196"/>
            <a:ext cx="8229600" cy="639762"/>
          </a:xfrm>
          <a:prstGeom prst="rect">
            <a:avLst/>
          </a:prstGeom>
        </p:spPr>
        <p:txBody>
          <a:bodyPr vert="horz" lIns="91440" tIns="45720" rIns="91440" bIns="45720" rtlCol="0" anchor="t" anchorCtr="0">
            <a:normAutofit/>
          </a:bodyPr>
          <a:lstStyle/>
          <a:p>
            <a:r>
              <a:rPr lang="en-US" smtClean="0"/>
              <a:t>Click to edit Master title style</a:t>
            </a:r>
            <a:endParaRPr lang="en-US" dirty="0"/>
          </a:p>
        </p:txBody>
      </p:sp>
      <p:sp>
        <p:nvSpPr>
          <p:cNvPr id="10" name="Text Placeholder 2"/>
          <p:cNvSpPr>
            <a:spLocks noGrp="1"/>
          </p:cNvSpPr>
          <p:nvPr>
            <p:ph type="body" idx="1"/>
            <p:custDataLst>
              <p:tags r:id="rId11"/>
            </p:custDataLst>
          </p:nvPr>
        </p:nvSpPr>
        <p:spPr>
          <a:xfrm>
            <a:off x="76200" y="838200"/>
            <a:ext cx="8153400" cy="5562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2" name="Straight Connector 11"/>
          <p:cNvCxnSpPr/>
          <p:nvPr userDrawn="1">
            <p:custDataLst>
              <p:tags r:id="rId12"/>
            </p:custDataLst>
          </p:nvPr>
        </p:nvCxnSpPr>
        <p:spPr>
          <a:xfrm>
            <a:off x="76200" y="6400800"/>
            <a:ext cx="8153400" cy="0"/>
          </a:xfrm>
          <a:prstGeom prst="line">
            <a:avLst/>
          </a:prstGeom>
          <a:ln/>
        </p:spPr>
        <p:style>
          <a:lnRef idx="2">
            <a:schemeClr val="dk1"/>
          </a:lnRef>
          <a:fillRef idx="0">
            <a:schemeClr val="dk1"/>
          </a:fillRef>
          <a:effectRef idx="1">
            <a:schemeClr val="dk1"/>
          </a:effectRef>
          <a:fontRef idx="minor">
            <a:schemeClr val="tx1"/>
          </a:fontRef>
        </p:style>
      </p:cxnSp>
      <p:pic>
        <p:nvPicPr>
          <p:cNvPr id="18" name="Picture 17" descr="Glossary button">
            <a:hlinkClick r:id="rId20"/>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6750473" y="6507641"/>
            <a:ext cx="694945" cy="246889"/>
          </a:xfrm>
          <a:prstGeom prst="rect">
            <a:avLst/>
          </a:prstGeom>
        </p:spPr>
      </p:pic>
      <p:pic>
        <p:nvPicPr>
          <p:cNvPr id="19" name="Picture 18" descr="Additional Resources button">
            <a:hlinkClick r:id="rId22" action="ppaction://hlinkfile"/>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545093" y="6507641"/>
            <a:ext cx="694945" cy="246889"/>
          </a:xfrm>
          <a:prstGeom prst="rect">
            <a:avLst/>
          </a:prstGeom>
        </p:spPr>
      </p:pic>
      <p:pic>
        <p:nvPicPr>
          <p:cNvPr id="3" name="Picture 2">
            <a:hlinkClick r:id="rId24" action="ppaction://hlinkfile"/>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5874517" y="6511636"/>
            <a:ext cx="776282" cy="242894"/>
          </a:xfrm>
          <a:prstGeom prst="rect">
            <a:avLst/>
          </a:prstGeom>
        </p:spPr>
      </p:pic>
    </p:spTree>
    <p:custDataLst>
      <p:tags r:id="rId7"/>
    </p:custDataLst>
    <p:extLst>
      <p:ext uri="{BB962C8B-B14F-4D97-AF65-F5344CB8AC3E}">
        <p14:creationId xmlns:p14="http://schemas.microsoft.com/office/powerpoint/2010/main" val="39981899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Lst>
  <p:txStyles>
    <p:titleStyle>
      <a:lvl1pPr algn="l" defTabSz="457200" rtl="0" eaLnBrk="1" latinLnBrk="0" hangingPunct="1">
        <a:spcBef>
          <a:spcPct val="0"/>
        </a:spcBef>
        <a:buNone/>
        <a:defRPr sz="3200" b="0" i="0" u="none"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61.xml"/><Relationship Id="rId1" Type="http://schemas.openxmlformats.org/officeDocument/2006/relationships/tags" Target="../tags/tag60.xml"/><Relationship Id="rId5" Type="http://schemas.openxmlformats.org/officeDocument/2006/relationships/image" Target="../media/image25.jpeg"/><Relationship Id="rId4"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tags" Target="../tags/tag34.xml"/><Relationship Id="rId7" Type="http://schemas.openxmlformats.org/officeDocument/2006/relationships/diagramData" Target="../diagrams/data1.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notesSlide" Target="../notesSlides/notesSlide2.xml"/><Relationship Id="rId11" Type="http://schemas.microsoft.com/office/2007/relationships/diagramDrawing" Target="../diagrams/drawing1.xml"/><Relationship Id="rId5" Type="http://schemas.openxmlformats.org/officeDocument/2006/relationships/slideLayout" Target="../slideLayouts/slideLayout3.xml"/><Relationship Id="rId10" Type="http://schemas.openxmlformats.org/officeDocument/2006/relationships/diagramColors" Target="../diagrams/colors1.xml"/><Relationship Id="rId4" Type="http://schemas.openxmlformats.org/officeDocument/2006/relationships/tags" Target="../tags/tag35.xml"/><Relationship Id="rId9"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tags" Target="../tags/tag38.xml"/><Relationship Id="rId7" Type="http://schemas.openxmlformats.org/officeDocument/2006/relationships/image" Target="../media/image15.jpeg"/><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14.jpeg"/><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9.jpeg"/><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tags" Target="../tags/tag43.xml"/><Relationship Id="rId7" Type="http://schemas.openxmlformats.org/officeDocument/2006/relationships/image" Target="../media/image20.jpeg"/><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notesSlide" Target="../notesSlides/notesSlide5.xml"/><Relationship Id="rId5" Type="http://schemas.openxmlformats.org/officeDocument/2006/relationships/slideLayout" Target="../slideLayouts/slideLayout3.xml"/><Relationship Id="rId4" Type="http://schemas.openxmlformats.org/officeDocument/2006/relationships/tags" Target="../tags/tag44.xml"/></Relationships>
</file>

<file path=ppt/slides/_rels/slide6.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21.png"/><Relationship Id="rId5" Type="http://schemas.openxmlformats.org/officeDocument/2006/relationships/notesSlide" Target="../notesSlides/notesSlide6.xml"/><Relationship Id="rId4"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tags" Target="../tags/tag50.xml"/><Relationship Id="rId7" Type="http://schemas.openxmlformats.org/officeDocument/2006/relationships/image" Target="../media/image22.jpeg"/><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notesSlide" Target="../notesSlides/notesSlide7.xml"/><Relationship Id="rId5" Type="http://schemas.openxmlformats.org/officeDocument/2006/relationships/slideLayout" Target="../slideLayouts/slideLayout3.xml"/><Relationship Id="rId4" Type="http://schemas.openxmlformats.org/officeDocument/2006/relationships/tags" Target="../tags/tag51.xml"/></Relationships>
</file>

<file path=ppt/slides/_rels/slide8.xml.rels><?xml version="1.0" encoding="UTF-8" standalone="yes"?>
<Relationships xmlns="http://schemas.openxmlformats.org/package/2006/relationships"><Relationship Id="rId3" Type="http://schemas.openxmlformats.org/officeDocument/2006/relationships/tags" Target="../tags/tag54.xml"/><Relationship Id="rId7" Type="http://schemas.openxmlformats.org/officeDocument/2006/relationships/image" Target="../media/image23.jpeg"/><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notesSlide" Target="../notesSlides/notesSlide8.xml"/><Relationship Id="rId5" Type="http://schemas.openxmlformats.org/officeDocument/2006/relationships/slideLayout" Target="../slideLayouts/slideLayout3.xml"/><Relationship Id="rId4" Type="http://schemas.openxmlformats.org/officeDocument/2006/relationships/tags" Target="../tags/tag55.xml"/></Relationships>
</file>

<file path=ppt/slides/_rels/slide9.xml.rels><?xml version="1.0" encoding="UTF-8" standalone="yes"?>
<Relationships xmlns="http://schemas.openxmlformats.org/package/2006/relationships"><Relationship Id="rId3" Type="http://schemas.openxmlformats.org/officeDocument/2006/relationships/tags" Target="../tags/tag58.xml"/><Relationship Id="rId7" Type="http://schemas.openxmlformats.org/officeDocument/2006/relationships/image" Target="../media/image24.jpeg"/><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notesSlide" Target="../notesSlides/notesSlide9.xml"/><Relationship Id="rId5" Type="http://schemas.openxmlformats.org/officeDocument/2006/relationships/slideLayout" Target="../slideLayouts/slideLayout3.xml"/><Relationship Id="rId4" Type="http://schemas.openxmlformats.org/officeDocument/2006/relationships/tags" Target="../tags/tag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normAutofit fontScale="90000"/>
          </a:bodyPr>
          <a:lstStyle/>
          <a:p>
            <a:r>
              <a:rPr lang="en-US" dirty="0" smtClean="0"/>
              <a:t>Lesson 1—</a:t>
            </a:r>
            <a:r>
              <a:rPr lang="en-US" dirty="0" smtClean="0">
                <a:solidFill>
                  <a:srgbClr val="FF00FF"/>
                </a:solidFill>
              </a:rPr>
              <a:t/>
            </a:r>
            <a:br>
              <a:rPr lang="en-US" dirty="0" smtClean="0">
                <a:solidFill>
                  <a:srgbClr val="FF00FF"/>
                </a:solidFill>
              </a:rPr>
            </a:br>
            <a:r>
              <a:rPr lang="en-US" dirty="0" smtClean="0"/>
              <a:t>What is </a:t>
            </a:r>
            <a:r>
              <a:rPr lang="en-US" i="1" dirty="0" smtClean="0"/>
              <a:t>Phenology</a:t>
            </a:r>
            <a:r>
              <a:rPr lang="en-US" dirty="0" smtClean="0"/>
              <a:t>, </a:t>
            </a:r>
            <a:r>
              <a:rPr lang="en-US" dirty="0" smtClean="0">
                <a:solidFill>
                  <a:srgbClr val="FF00FF"/>
                </a:solidFill>
              </a:rPr>
              <a:t/>
            </a:r>
            <a:br>
              <a:rPr lang="en-US" dirty="0" smtClean="0">
                <a:solidFill>
                  <a:srgbClr val="FF00FF"/>
                </a:solidFill>
              </a:rPr>
            </a:br>
            <a:r>
              <a:rPr lang="en-US" dirty="0" smtClean="0"/>
              <a:t>and Why </a:t>
            </a:r>
            <a:r>
              <a:rPr lang="en-US" dirty="0"/>
              <a:t>M</a:t>
            </a:r>
            <a:r>
              <a:rPr lang="en-US" dirty="0" smtClean="0"/>
              <a:t>onitor </a:t>
            </a:r>
            <a:r>
              <a:rPr lang="en-US" dirty="0"/>
              <a:t>I</a:t>
            </a:r>
            <a:r>
              <a:rPr lang="en-US" dirty="0" smtClean="0"/>
              <a:t>t?</a:t>
            </a:r>
            <a:endParaRPr lang="en-US" dirty="0"/>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Lesson 1 Summary</a:t>
            </a:r>
            <a:endParaRPr lang="en-US" dirty="0"/>
          </a:p>
        </p:txBody>
      </p:sp>
      <p:sp>
        <p:nvSpPr>
          <p:cNvPr id="3" name="Content Placeholder 2"/>
          <p:cNvSpPr>
            <a:spLocks noGrp="1"/>
          </p:cNvSpPr>
          <p:nvPr>
            <p:ph idx="1"/>
            <p:custDataLst>
              <p:tags r:id="rId2"/>
            </p:custDataLst>
          </p:nvPr>
        </p:nvSpPr>
        <p:spPr/>
        <p:txBody>
          <a:bodyPr/>
          <a:lstStyle/>
          <a:p>
            <a:endParaRPr lang="en-US" dirty="0"/>
          </a:p>
          <a:p>
            <a:pPr>
              <a:spcAft>
                <a:spcPts val="1200"/>
              </a:spcAft>
            </a:pPr>
            <a:endParaRPr lang="en-US" dirty="0"/>
          </a:p>
        </p:txBody>
      </p:sp>
      <p:sp>
        <p:nvSpPr>
          <p:cNvPr id="2" name="TextBox 1"/>
          <p:cNvSpPr txBox="1"/>
          <p:nvPr/>
        </p:nvSpPr>
        <p:spPr>
          <a:xfrm>
            <a:off x="152400" y="990600"/>
            <a:ext cx="4810172" cy="5324535"/>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000" dirty="0"/>
              <a:t>Phenology is the study of the recurring life cycle events of plants and animals and their relationship to the environment</a:t>
            </a:r>
            <a:r>
              <a:rPr lang="en-US" sz="2000" dirty="0" smtClean="0"/>
              <a:t>.</a:t>
            </a:r>
            <a:endParaRPr lang="en-US" sz="2000" dirty="0"/>
          </a:p>
          <a:p>
            <a:pPr marL="285750" indent="-285750">
              <a:spcAft>
                <a:spcPts val="1200"/>
              </a:spcAft>
              <a:buFont typeface="Arial" panose="020B0604020202020204" pitchFamily="34" charset="0"/>
              <a:buChar char="•"/>
            </a:pPr>
            <a:r>
              <a:rPr lang="en-US" sz="2000" dirty="0"/>
              <a:t>Observations you contribute to the </a:t>
            </a:r>
            <a:r>
              <a:rPr lang="en-US" sz="2000" i="1" dirty="0"/>
              <a:t>Nature’s Notebook </a:t>
            </a:r>
            <a:r>
              <a:rPr lang="en-US" sz="2000" dirty="0"/>
              <a:t>citizen and professional science program help land managers, agriculturists, gardeners, scientists, educators, and YOU understand how species are responding to their local environment through time. </a:t>
            </a:r>
          </a:p>
          <a:p>
            <a:pPr marL="285750" indent="-285750">
              <a:spcAft>
                <a:spcPts val="1200"/>
              </a:spcAft>
              <a:buFont typeface="Arial" panose="020B0604020202020204" pitchFamily="34" charset="0"/>
              <a:buChar char="•"/>
            </a:pPr>
            <a:r>
              <a:rPr lang="en-US" sz="2000" dirty="0"/>
              <a:t>Observations become data in the National Phenology Database that anyone can use for research</a:t>
            </a:r>
            <a:r>
              <a:rPr lang="en-US" dirty="0"/>
              <a:t>, </a:t>
            </a:r>
            <a:r>
              <a:rPr lang="en-US" sz="2000" dirty="0"/>
              <a:t>land-management, or decision-making.</a:t>
            </a:r>
          </a:p>
        </p:txBody>
      </p:sp>
      <p:pic>
        <p:nvPicPr>
          <p:cNvPr id="4" name="Picture 3" descr="Photo of a man kneeling, holding and observing dead grass in a field.  Photo by Shutterstock.com."/>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76872" y="1273994"/>
            <a:ext cx="3114628" cy="466960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Lesson 1 Objectives</a:t>
            </a:r>
            <a:endParaRPr lang="en-US" dirty="0"/>
          </a:p>
        </p:txBody>
      </p:sp>
      <p:sp>
        <p:nvSpPr>
          <p:cNvPr id="3" name="Content Placeholder 2"/>
          <p:cNvSpPr>
            <a:spLocks noGrp="1"/>
          </p:cNvSpPr>
          <p:nvPr>
            <p:ph idx="1"/>
            <p:custDataLst>
              <p:tags r:id="rId3"/>
            </p:custDataLst>
          </p:nvPr>
        </p:nvSpPr>
        <p:spPr>
          <a:xfrm>
            <a:off x="76200" y="914400"/>
            <a:ext cx="8229600" cy="5486400"/>
          </a:xfrm>
        </p:spPr>
        <p:txBody>
          <a:bodyPr/>
          <a:lstStyle/>
          <a:p>
            <a:pPr marL="57150" indent="0">
              <a:spcAft>
                <a:spcPts val="1800"/>
              </a:spcAft>
              <a:buNone/>
            </a:pPr>
            <a:endParaRPr lang="en-US" dirty="0"/>
          </a:p>
        </p:txBody>
      </p:sp>
      <p:graphicFrame>
        <p:nvGraphicFramePr>
          <p:cNvPr id="4" name="Diagram 3"/>
          <p:cNvGraphicFramePr/>
          <p:nvPr>
            <p:custDataLst>
              <p:tags r:id="rId4"/>
            </p:custDataLst>
            <p:extLst>
              <p:ext uri="{D42A27DB-BD31-4B8C-83A1-F6EECF244321}">
                <p14:modId xmlns:p14="http://schemas.microsoft.com/office/powerpoint/2010/main" val="1410749189"/>
              </p:ext>
            </p:extLst>
          </p:nvPr>
        </p:nvGraphicFramePr>
        <p:xfrm>
          <a:off x="167640" y="1295400"/>
          <a:ext cx="8153400" cy="4419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What is Phenology?</a:t>
            </a:r>
            <a:endParaRPr lang="en-US" dirty="0"/>
          </a:p>
        </p:txBody>
      </p:sp>
      <p:pic>
        <p:nvPicPr>
          <p:cNvPr id="6" name="Picture 5" descr="Photo of a sunflower. " title="Sunflower"/>
          <p:cNvPicPr>
            <a:picLocks noChangeAspect="1"/>
          </p:cNvPicPr>
          <p:nvPr/>
        </p:nvPicPr>
        <p:blipFill rotWithShape="1">
          <a:blip r:embed="rId6" cstate="print">
            <a:extLst>
              <a:ext uri="{28A0092B-C50C-407E-A947-70E740481C1C}">
                <a14:useLocalDpi xmlns:a14="http://schemas.microsoft.com/office/drawing/2010/main" val="0"/>
              </a:ext>
            </a:extLst>
          </a:blip>
          <a:srcRect t="10961" b="4166"/>
          <a:stretch/>
        </p:blipFill>
        <p:spPr>
          <a:xfrm>
            <a:off x="234544" y="838200"/>
            <a:ext cx="4130211" cy="23282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Box 7"/>
          <p:cNvSpPr txBox="1"/>
          <p:nvPr>
            <p:custDataLst>
              <p:tags r:id="rId3"/>
            </p:custDataLst>
          </p:nvPr>
        </p:nvSpPr>
        <p:spPr>
          <a:xfrm>
            <a:off x="5029200" y="6047601"/>
            <a:ext cx="2121671" cy="276999"/>
          </a:xfrm>
          <a:prstGeom prst="rect">
            <a:avLst/>
          </a:prstGeom>
          <a:noFill/>
        </p:spPr>
        <p:txBody>
          <a:bodyPr wrap="none" rtlCol="0">
            <a:spAutoFit/>
          </a:bodyPr>
          <a:lstStyle/>
          <a:p>
            <a:r>
              <a:rPr lang="en-US" sz="1200" dirty="0" smtClean="0"/>
              <a:t>All photos by Brian F. Powell</a:t>
            </a:r>
            <a:endParaRPr lang="en-US" sz="1200" dirty="0"/>
          </a:p>
        </p:txBody>
      </p:sp>
      <p:pic>
        <p:nvPicPr>
          <p:cNvPr id="4" name="Content Placeholder 3" descr="Photo of hummingbird nestlings in a nest. " title="Hummingbird nestlings"/>
          <p:cNvPicPr>
            <a:picLocks noGrp="1" noChangeAspect="1"/>
          </p:cNvPicPr>
          <p:nvPr>
            <p:ph idx="1"/>
          </p:nvPr>
        </p:nvPicPr>
        <p:blipFill>
          <a:blip r:embed="rId7" cstate="print">
            <a:extLst>
              <a:ext uri="{28A0092B-C50C-407E-A947-70E740481C1C}">
                <a14:useLocalDpi xmlns:a14="http://schemas.microsoft.com/office/drawing/2010/main" val="0"/>
              </a:ext>
            </a:extLst>
          </a:blip>
          <a:stretch>
            <a:fillRect/>
          </a:stretch>
        </p:blipFill>
        <p:spPr>
          <a:xfrm>
            <a:off x="1600200" y="2667000"/>
            <a:ext cx="4106487" cy="2743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descr="Photo of a green leaf changing color to orange. " title="Colored leaf"/>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029200" y="1066800"/>
            <a:ext cx="3289809" cy="4953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Why Monitor </a:t>
            </a:r>
            <a:r>
              <a:rPr lang="en-US" dirty="0"/>
              <a:t>P</a:t>
            </a:r>
            <a:r>
              <a:rPr lang="en-US" dirty="0" smtClean="0"/>
              <a:t>henology?</a:t>
            </a:r>
            <a:endParaRPr lang="en-US" dirty="0"/>
          </a:p>
        </p:txBody>
      </p:sp>
      <p:pic>
        <p:nvPicPr>
          <p:cNvPr id="3" name="Content Placeholder 2" descr="Collage of three photos:  One shoing a butterfly on a pink flower; one showing a Cherry Tree with blossoms, and another showing a butterfly on a purple flower.  Photosby Pixabay.com." title="Butterfly"/>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381000" y="914400"/>
            <a:ext cx="2620640" cy="3276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descr="Collage of three photos:  One shoing a butterfly on a pink flower; one showing a Cherry Tree with blossoms, and another showing a butterfly on a purple flower.  Photosby Pixabay.com." title="Monarch"/>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48200" y="3810000"/>
            <a:ext cx="3429000" cy="209141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5" descr="Collage of three photos:  One shoing a butterfly on a pink flower; one showing a Cherry Tree with blossoms, and another showing a butterfly on a purple flower.  Photosby Pixabay.com." title="Cherry"/>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90800" y="1807709"/>
            <a:ext cx="3009305" cy="3048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ustDataLst>
      <p:tags r:id="rId1"/>
    </p:custDataLst>
    <p:extLst>
      <p:ext uri="{BB962C8B-B14F-4D97-AF65-F5344CB8AC3E}">
        <p14:creationId xmlns:p14="http://schemas.microsoft.com/office/powerpoint/2010/main" val="29081793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Learn About </a:t>
            </a:r>
            <a:r>
              <a:rPr lang="en-US" dirty="0"/>
              <a:t>P</a:t>
            </a:r>
            <a:r>
              <a:rPr lang="en-US" dirty="0" smtClean="0"/>
              <a:t>henology</a:t>
            </a:r>
            <a:endParaRPr lang="en-US" dirty="0"/>
          </a:p>
        </p:txBody>
      </p:sp>
      <p:sp>
        <p:nvSpPr>
          <p:cNvPr id="3" name="Content Placeholder 2"/>
          <p:cNvSpPr>
            <a:spLocks noGrp="1"/>
          </p:cNvSpPr>
          <p:nvPr>
            <p:ph idx="1"/>
            <p:custDataLst>
              <p:tags r:id="rId3"/>
            </p:custDataLst>
          </p:nvPr>
        </p:nvSpPr>
        <p:spPr/>
        <p:txBody>
          <a:bodyPr/>
          <a:lstStyle/>
          <a:p>
            <a:pPr marL="0" indent="0">
              <a:buNone/>
            </a:pPr>
            <a:r>
              <a:rPr lang="en-US" dirty="0"/>
              <a:t>You can intimately connect with plants or animals that you see all the time in a brand new way.</a:t>
            </a:r>
          </a:p>
          <a:p>
            <a:pPr marL="0" indent="0">
              <a:buNone/>
            </a:pPr>
            <a:endParaRPr lang="en-US" dirty="0" smtClean="0"/>
          </a:p>
        </p:txBody>
      </p:sp>
      <p:pic>
        <p:nvPicPr>
          <p:cNvPr id="4" name="Picture 3" descr="Photo of a woman examining a wildflower. " title="Woman observing flowe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71600" y="1663700"/>
            <a:ext cx="5486400" cy="438912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custDataLst>
              <p:tags r:id="rId4"/>
            </p:custDataLst>
          </p:nvPr>
        </p:nvSpPr>
        <p:spPr>
          <a:xfrm>
            <a:off x="2057400" y="6123801"/>
            <a:ext cx="1849161" cy="276999"/>
          </a:xfrm>
          <a:prstGeom prst="rect">
            <a:avLst/>
          </a:prstGeom>
          <a:noFill/>
        </p:spPr>
        <p:txBody>
          <a:bodyPr wrap="none" rtlCol="0">
            <a:spAutoFit/>
          </a:bodyPr>
          <a:lstStyle/>
          <a:p>
            <a:r>
              <a:rPr lang="en-US" sz="1200" dirty="0" smtClean="0"/>
              <a:t>Photo by Brian F. Powell</a:t>
            </a:r>
            <a:endParaRPr lang="en-US" sz="1200" dirty="0"/>
          </a:p>
        </p:txBody>
      </p:sp>
    </p:spTree>
    <p:custDataLst>
      <p:tags r:id="rId1"/>
    </p:custDataLst>
    <p:extLst>
      <p:ext uri="{BB962C8B-B14F-4D97-AF65-F5344CB8AC3E}">
        <p14:creationId xmlns:p14="http://schemas.microsoft.com/office/powerpoint/2010/main" val="31891029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Participate in </a:t>
            </a:r>
            <a:r>
              <a:rPr lang="en-US" i="1" dirty="0" smtClean="0"/>
              <a:t>Nature’s Notebook</a:t>
            </a:r>
            <a:endParaRPr lang="en-US" i="1" dirty="0"/>
          </a:p>
        </p:txBody>
      </p:sp>
      <p:sp>
        <p:nvSpPr>
          <p:cNvPr id="3" name="Content Placeholder 2"/>
          <p:cNvSpPr>
            <a:spLocks noGrp="1"/>
          </p:cNvSpPr>
          <p:nvPr>
            <p:ph idx="1"/>
            <p:custDataLst>
              <p:tags r:id="rId3"/>
            </p:custDataLst>
          </p:nvPr>
        </p:nvSpPr>
        <p:spPr/>
        <p:txBody>
          <a:bodyPr/>
          <a:lstStyle/>
          <a:p>
            <a:pPr marL="0" indent="0">
              <a:buNone/>
            </a:pPr>
            <a:r>
              <a:rPr lang="en-US" i="1" dirty="0" smtClean="0"/>
              <a:t>Nature’s Notebook</a:t>
            </a:r>
            <a:r>
              <a:rPr lang="en-US" dirty="0" smtClean="0"/>
              <a:t>, a citizen and professional science program sponsored by the USGS and USA National Phenology Network, offers a platform for you to make phenology observations and contribute them to our National Phenology Database. </a:t>
            </a:r>
          </a:p>
        </p:txBody>
      </p:sp>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19200" y="2590800"/>
            <a:ext cx="5132440" cy="2209800"/>
          </a:xfrm>
          <a:prstGeom prst="rect">
            <a:avLst/>
          </a:prstGeom>
          <a:ln>
            <a:noFill/>
          </a:ln>
          <a:effectLst>
            <a:outerShdw blurRad="292100" dist="139700" dir="2700000" algn="tl" rotWithShape="0">
              <a:srgbClr val="333333">
                <a:alpha val="65000"/>
              </a:srgbClr>
            </a:outerShdw>
          </a:effectLst>
        </p:spPr>
      </p:pic>
    </p:spTree>
    <p:custDataLst>
      <p:tags r:id="rId1"/>
    </p:custDataLst>
    <p:extLst>
      <p:ext uri="{BB962C8B-B14F-4D97-AF65-F5344CB8AC3E}">
        <p14:creationId xmlns:p14="http://schemas.microsoft.com/office/powerpoint/2010/main" val="42573227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Have Fun Outdoors </a:t>
            </a:r>
            <a:r>
              <a:rPr lang="en-US" dirty="0"/>
              <a:t>w</a:t>
            </a:r>
            <a:r>
              <a:rPr lang="en-US" dirty="0" smtClean="0"/>
              <a:t>ith </a:t>
            </a:r>
            <a:r>
              <a:rPr lang="en-US" i="1" dirty="0" smtClean="0"/>
              <a:t>Nature’s Notebook</a:t>
            </a:r>
            <a:endParaRPr lang="en-US" i="1" dirty="0"/>
          </a:p>
        </p:txBody>
      </p:sp>
      <p:sp>
        <p:nvSpPr>
          <p:cNvPr id="3" name="Content Placeholder 2"/>
          <p:cNvSpPr>
            <a:spLocks noGrp="1"/>
          </p:cNvSpPr>
          <p:nvPr>
            <p:ph idx="1"/>
            <p:custDataLst>
              <p:tags r:id="rId3"/>
            </p:custDataLst>
          </p:nvPr>
        </p:nvSpPr>
        <p:spPr>
          <a:xfrm>
            <a:off x="152400" y="1600200"/>
            <a:ext cx="4191000" cy="4800600"/>
          </a:xfrm>
        </p:spPr>
        <p:txBody>
          <a:bodyPr/>
          <a:lstStyle/>
          <a:p>
            <a:pPr marL="0" indent="0">
              <a:buNone/>
            </a:pPr>
            <a:r>
              <a:rPr lang="en-US" dirty="0" smtClean="0"/>
              <a:t>Where </a:t>
            </a:r>
            <a:r>
              <a:rPr lang="en-US" dirty="0"/>
              <a:t>you observe is up to you. </a:t>
            </a:r>
            <a:endParaRPr lang="en-US" dirty="0" smtClean="0"/>
          </a:p>
          <a:p>
            <a:pPr marL="0" indent="0">
              <a:buNone/>
            </a:pPr>
            <a:endParaRPr lang="en-US" dirty="0"/>
          </a:p>
          <a:p>
            <a:pPr marL="0" indent="0">
              <a:buNone/>
            </a:pPr>
            <a:r>
              <a:rPr lang="en-US" dirty="0" smtClean="0"/>
              <a:t>Participating </a:t>
            </a:r>
            <a:r>
              <a:rPr lang="en-US" dirty="0"/>
              <a:t>is an exciting way to experience your favorite trail, neighborhood park or even your own </a:t>
            </a:r>
            <a:r>
              <a:rPr lang="en-US" dirty="0" smtClean="0"/>
              <a:t>backyard. </a:t>
            </a:r>
          </a:p>
          <a:p>
            <a:pPr marL="0" indent="0">
              <a:buNone/>
            </a:pPr>
            <a:endParaRPr lang="en-US" dirty="0"/>
          </a:p>
          <a:p>
            <a:pPr marL="0" indent="0">
              <a:buNone/>
            </a:pPr>
            <a:r>
              <a:rPr lang="en-US" dirty="0" smtClean="0"/>
              <a:t>You can make observations by yourself, with a friend, or in a group.</a:t>
            </a:r>
          </a:p>
        </p:txBody>
      </p:sp>
      <p:pic>
        <p:nvPicPr>
          <p:cNvPr id="4" name="Picture 3" descr="Photo of two people with a Nature’s Notebook clipboard examining a tree for breaking leaf buds. " title="Nature's Notebook observers"/>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00600" y="914400"/>
            <a:ext cx="3264831" cy="492919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Box 4"/>
          <p:cNvSpPr txBox="1"/>
          <p:nvPr>
            <p:custDataLst>
              <p:tags r:id="rId4"/>
            </p:custDataLst>
          </p:nvPr>
        </p:nvSpPr>
        <p:spPr>
          <a:xfrm>
            <a:off x="4648200" y="5971401"/>
            <a:ext cx="1849161" cy="276999"/>
          </a:xfrm>
          <a:prstGeom prst="rect">
            <a:avLst/>
          </a:prstGeom>
          <a:noFill/>
        </p:spPr>
        <p:txBody>
          <a:bodyPr wrap="none" rtlCol="0">
            <a:spAutoFit/>
          </a:bodyPr>
          <a:lstStyle/>
          <a:p>
            <a:r>
              <a:rPr lang="en-US" sz="1200" dirty="0" smtClean="0"/>
              <a:t>Photo by Brian F. Powell</a:t>
            </a:r>
            <a:endParaRPr lang="en-US" sz="1200" dirty="0"/>
          </a:p>
        </p:txBody>
      </p:sp>
    </p:spTree>
    <p:custDataLst>
      <p:tags r:id="rId1"/>
    </p:custDataLst>
    <p:extLst>
      <p:ext uri="{BB962C8B-B14F-4D97-AF65-F5344CB8AC3E}">
        <p14:creationId xmlns:p14="http://schemas.microsoft.com/office/powerpoint/2010/main" val="30708859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Deepen </a:t>
            </a:r>
            <a:r>
              <a:rPr lang="en-US" dirty="0"/>
              <a:t>Y</a:t>
            </a:r>
            <a:r>
              <a:rPr lang="en-US" dirty="0" smtClean="0"/>
              <a:t>our Connection With Nature</a:t>
            </a:r>
            <a:endParaRPr lang="en-US" dirty="0"/>
          </a:p>
        </p:txBody>
      </p:sp>
      <p:sp>
        <p:nvSpPr>
          <p:cNvPr id="3" name="Content Placeholder 2"/>
          <p:cNvSpPr>
            <a:spLocks noGrp="1"/>
          </p:cNvSpPr>
          <p:nvPr>
            <p:ph idx="1"/>
            <p:custDataLst>
              <p:tags r:id="rId3"/>
            </p:custDataLst>
          </p:nvPr>
        </p:nvSpPr>
        <p:spPr/>
        <p:txBody>
          <a:bodyPr/>
          <a:lstStyle/>
          <a:p>
            <a:pPr marL="0" indent="0">
              <a:buNone/>
            </a:pPr>
            <a:r>
              <a:rPr lang="en-US" dirty="0"/>
              <a:t>Going outside to look at plants or animals up-close will expand your knowledge of nature and open up new ways you experience the great outdoors.</a:t>
            </a:r>
            <a:endParaRPr lang="en-US" dirty="0" smtClean="0"/>
          </a:p>
        </p:txBody>
      </p:sp>
      <p:pic>
        <p:nvPicPr>
          <p:cNvPr id="4" name="Picture 3" descr="Photo of woman sitting in a forest with a Nature’s Notebook clipboard, making an observation on colored leaves." title="Nature's Notebook observe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21644" y="1980535"/>
            <a:ext cx="6212540" cy="41148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Box 4"/>
          <p:cNvSpPr txBox="1"/>
          <p:nvPr>
            <p:custDataLst>
              <p:tags r:id="rId4"/>
            </p:custDataLst>
          </p:nvPr>
        </p:nvSpPr>
        <p:spPr>
          <a:xfrm>
            <a:off x="914400" y="6172200"/>
            <a:ext cx="1849161" cy="276999"/>
          </a:xfrm>
          <a:prstGeom prst="rect">
            <a:avLst/>
          </a:prstGeom>
          <a:noFill/>
        </p:spPr>
        <p:txBody>
          <a:bodyPr wrap="none" rtlCol="0">
            <a:spAutoFit/>
          </a:bodyPr>
          <a:lstStyle/>
          <a:p>
            <a:r>
              <a:rPr lang="en-US" sz="1200" dirty="0" smtClean="0"/>
              <a:t>Photo by Brian F. Powell</a:t>
            </a:r>
            <a:endParaRPr lang="en-US" sz="1200" dirty="0"/>
          </a:p>
        </p:txBody>
      </p:sp>
    </p:spTree>
    <p:custDataLst>
      <p:tags r:id="rId1"/>
    </p:custDataLst>
    <p:extLst>
      <p:ext uri="{BB962C8B-B14F-4D97-AF65-F5344CB8AC3E}">
        <p14:creationId xmlns:p14="http://schemas.microsoft.com/office/powerpoint/2010/main" val="5304217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Contribute to Science and Decision-Making </a:t>
            </a:r>
            <a:endParaRPr lang="en-US" dirty="0"/>
          </a:p>
        </p:txBody>
      </p:sp>
      <p:sp>
        <p:nvSpPr>
          <p:cNvPr id="3" name="Content Placeholder 2"/>
          <p:cNvSpPr>
            <a:spLocks noGrp="1"/>
          </p:cNvSpPr>
          <p:nvPr>
            <p:ph idx="1"/>
            <p:custDataLst>
              <p:tags r:id="rId3"/>
            </p:custDataLst>
          </p:nvPr>
        </p:nvSpPr>
        <p:spPr/>
        <p:txBody>
          <a:bodyPr/>
          <a:lstStyle/>
          <a:p>
            <a:pPr marL="0" indent="0">
              <a:buNone/>
            </a:pPr>
            <a:r>
              <a:rPr lang="en-US" dirty="0" smtClean="0"/>
              <a:t>Your </a:t>
            </a:r>
            <a:r>
              <a:rPr lang="en-US" dirty="0"/>
              <a:t>data are a big deal</a:t>
            </a:r>
            <a:r>
              <a:rPr lang="en-US" dirty="0" smtClean="0"/>
              <a:t>! They help us:</a:t>
            </a:r>
          </a:p>
          <a:p>
            <a:r>
              <a:rPr lang="en-US" dirty="0" smtClean="0"/>
              <a:t>Predict threats to people and their environment (like wildfires, drought, or flooding).</a:t>
            </a:r>
          </a:p>
          <a:p>
            <a:r>
              <a:rPr lang="en-US" dirty="0" smtClean="0"/>
              <a:t>Anticipate harvest time in food production.</a:t>
            </a:r>
          </a:p>
          <a:p>
            <a:r>
              <a:rPr lang="en-US" dirty="0" smtClean="0"/>
              <a:t>Predict allergy season. </a:t>
            </a:r>
            <a:endParaRPr lang="en-US" dirty="0"/>
          </a:p>
          <a:p>
            <a:pPr marL="0" indent="0">
              <a:buNone/>
            </a:pPr>
            <a:endParaRPr lang="en-US" dirty="0" smtClean="0"/>
          </a:p>
        </p:txBody>
      </p:sp>
      <p:pic>
        <p:nvPicPr>
          <p:cNvPr id="4" name="Picture 3" descr="Photo of a man standing next to a weather station. " title="Man at weather station"/>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9600" y="2971801"/>
            <a:ext cx="7055343" cy="30480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custDataLst>
              <p:tags r:id="rId4"/>
            </p:custDataLst>
          </p:nvPr>
        </p:nvSpPr>
        <p:spPr>
          <a:xfrm>
            <a:off x="1066800" y="6047601"/>
            <a:ext cx="1849161" cy="276999"/>
          </a:xfrm>
          <a:prstGeom prst="rect">
            <a:avLst/>
          </a:prstGeom>
          <a:noFill/>
        </p:spPr>
        <p:txBody>
          <a:bodyPr wrap="none" rtlCol="0">
            <a:spAutoFit/>
          </a:bodyPr>
          <a:lstStyle/>
          <a:p>
            <a:r>
              <a:rPr lang="en-US" sz="1200" dirty="0" smtClean="0"/>
              <a:t>Photo by Brian F. Powell</a:t>
            </a:r>
            <a:endParaRPr lang="en-US" sz="1200" dirty="0"/>
          </a:p>
        </p:txBody>
      </p:sp>
    </p:spTree>
    <p:custDataLst>
      <p:tags r:id="rId1"/>
    </p:custDataLst>
    <p:extLst>
      <p:ext uri="{BB962C8B-B14F-4D97-AF65-F5344CB8AC3E}">
        <p14:creationId xmlns:p14="http://schemas.microsoft.com/office/powerpoint/2010/main" val="343949595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PERSISTENCEDATA" val="MMPROD_UIPERSISTENCEDATA"/>
  <p:tag name="MMPROD_THEME_BG_IMAGE" val=""/>
  <p:tag name="MMPROD_TAG_VCONFIG" val="PD94bWwgdmVyc2lvbj0iMS4wIj8+DQo8Y29uZmlndXJhdGlvbj4NCgk8YnJhbmRpbmc+DQoJCTx1aWZvbnQgbmFtZT0iRk9OVF9OT1RFU19URVhUIiB2YWx1ZT0iVmVyZGFuYSw5LGZhbHNlLGZhbHNlLGZhbHNlIi8+DQoJPC9icmFuZGluZz4NCgk8Y29sb3JzPg0KCQk8dWljb2xvciBuYW1lPSJwcmltYXJ5IiB2YWx1ZT0iMHg2Rjg0ODgiLz4NCgkJPHVpY29sb3IgbmFtZT0iZ2xvdyIgdmFsdWU9IjB4MzVEMzM0Ii8+DQoJCTx1aWNvbG9yIG5hbWU9InRleHQiIHZhbHVlPSIweEZGRkZGRiIvPg0KCQk8dWljb2xvciBuYW1lPSJsaWdodCIgdmFsdWU9IjB4NEU1RDYwIi8+DQoJCTx1aWNvbG9yIG5hbWU9InNoYWRvdyIgdmFsdWU9IjB4MDAwMDAwIi8+DQoJCTx1aWNvbG9yIG5hbWU9ImJhY2tncm91bmQiIHZhbHVlPSIweDcyNzk3MSIvPg0KCTwvY29sb3JzPg0KCTxsYXlvdXQ+DQoJCTx1aXNob3cgbmFtZT0icHJlc2VudGF0aW9udGl0bGUiIHZhbHVlPSJ0cnVlIi8+DQoJCTx1aXNob3cgbmFtZT0icHJlc2VudGVycGhvdG8iIHZhbHVlPSJ0cnVlIi8+DQoJCTx1aXNob3cgbmFtZT0icHJlc2VudGVybmFtZSIgdmFsdWU9InRydWUiLz4NCgkJPHVpc2hvdyBuYW1lPSJwcmVzZW50ZXJ0aXRsZSIgdmFsdWU9InRydWUiLz4NCgkJPHVpc2hvdyBuYW1lPSJwcmVzZW50ZXJlbWFpbCIgdmFsdWU9InRydWUiLz4NCgkJPHVpc2hvdyBuYW1lPSJwcmVzZW50ZXJiaW8iIHZhbHVlPSJ0cnVlIi8+DQoJCTx1aXNob3cgbmFtZT0iY29tcGFueWxvZ28iIHZhbHVlPSJ0cnVlIi8+DQoJCTx1aXNob3cgbmFtZT0ic2lkZWJhciIgdmFsdWU9InRydWUiLz4NCgkJPHVpc2hvdyBuYW1lPSJvdXRsaW5lIiB2YWx1ZT0idHJ1ZSIvPg0KCQk8dWlzaG93IG5hbWU9InRodW1ibmFpbCIgdmFsdWU9InRydWUiLz4NCgkJPHVpc2hvdyBuYW1lPSJub3RlcyIgdmFsdWU9InRydWUiLz4NCgkJPHVpc2hvdyBuYW1lPSJzZWFyY2giIHZhbHVlPSJ0cnVlIi8+DQoJCTx1aXNob3cgbmFtZT0icXVpeiIgdmFsdWU9InRydWUiLz4NCgkJPHVpc2hvdyBuYW1lPSJhdHRhY2htZW50cyIgdmFsdWU9InRydWUiLz4NCgkJPHVpc2hvdyBuYW1lPSJ1dGlscyIgdmFsdWU9InRydWUiLz4NCgkJPHVpc2hvdyBuYW1lPSJ2b2x1bWUiIHZhbHVlPSJ0cnVlIi8+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DQoJCTx1aXJlcGxhY2UgbmFtZT0iaW5pdGlhbHRhYiIgdmFsdWU9Im91dGxpbmUiLz4NCgkJPHVpc2hvdyBuYW1lPSJjY3RleHRoaWdobGlnaHRpbmciIHZhbHVlPSJ0cnVlIi8+DQoJPC9sYXlvdXQ+DQoJPHByZWxvYWRlcj48c2V0Qm9vbCBuYW1lPSJkaXNhYmxlQXNzZXRQcmVsb2FkZXIiIHZhbHVlPSJ0cnVlIi8+PC9wcmVsb2FkZXI+PGxhbmd1YWdlIGlkPSJlb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lkZSAlbiIvPg0KCQk8IS0tIHN1YnN0aXR1dGlvbjogJW4gPT0gc2xpZGUgbnVtYmVyIC0tPg0KCQk8IS0tIHN1YnN0aXR1dGlvbjogJXQgPT0gdG90YWwgc2xpZGUgY291bnQgLS0+DQoJCTx1aXRleHQgbmFtZT0iU0NSVUJCQVJTVEFUVVNfU0xJREVJTkZPIiB2YWx1ZT0iU2xpZGUgJW4gLyAldCB8ICIvPg0KCQk8dWl0ZXh0IG5hbWU9IlNDUlVCQkFSU1RBVFVTX1NUT1BQRUQiIHZhbHVlPSJTdG9wcGVkIi8+DQoJCTx1aXRleHQgbmFtZT0iU0NSVUJCQVJTVEFUVVNfUExBWUlORyIgdmFsdWU9IlBsYXlpbmciLz4NCgkJPHVpdGV4dCBuYW1lPSJTQ1JVQkJBUlNUQVRVU19OT0FVRElPIiB2YWx1ZT0iTm8gQXVkaW8iLz4NCgkJPHVpdGV4dCBuYW1lPSJTQ1JVQkJBUlNUQVRVU19WSURQTEFZSU5HIiB2YWx1ZT0iVmlkZW8gUGxheWluZyIvPg0KCQk8dWl0ZXh0IG5hbWU9IlNDUlVCQkFSU1RBVFVTX0xPQURJTkciIHZhbHVlPSJMb2FkaW5nIi8+DQoJCTx1aXRleHQgbmFtZT0iU0NSVUJCQVJTVEFUVVNfQlVGRkVSSU5HIiB2YWx1ZT0iQnVmZmVyaW5nIi8+DQoJCTx1aXRleHQgbmFtZT0iU0NSVUJCQVJTVEFUVVNfUVVFU1RJT04iIHZhbHVlPSJBbnN3ZXIgUXVlc3Rpb24iLz4NCgkJPHVpdGV4dCBuYW1lPSJTQ1JVQkJBUlNUQVRVU19SRVZJRVdRVUlaIiB2YWx1ZT0iUmV2aWV3aW5nIFF1aXoiLz4NCgkJPCEtLSBzdWJzdGl0dXRpb246ICVtID09IG1pbnV0ZXMgcmVtYWluaW5nIC0tPg0KCQk8IS0tIHN1YnN0aXR1dGlvbjogJXMgPT0gc2Vjb25kcyByZW1haW5pbmcgLS0+DQoJCTx1aXRleHQgbmFtZT0iRUxBUFNFRCIgdmFsdWU9IiVtIE1pbnV0ZXMgJXMgU2Vjb25kcyBSZW1haW5pbmciLz4NCgkJPHVpdGV4dCBuYW1lPSJOT1RGT1VORCIgdmFsdWU9Ik5vdGhpbmcgRm91bmQiLz4NCgkJPHVpdGV4dCBuYW1lPSJBVFRBQ0hNRU5UUyIgdmFsdWU9IkF0dGFjaG1lbnRz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GFjdCIvPg0KCQk8dWl0ZXh0IG5hbWU9IlRBQl9RVUlaIiB2YWx1ZT0iUXVpeiIvPg0KCQk8dWl0ZXh0IG5hbWU9IlRBQl9PVVRMSU5FIiB2YWx1ZT0iT3V0bGluZSIvPg0KCQk8dWl0ZXh0IG5hbWU9IlRBQl9USFVNQiIgdmFsdWU9IlRodW1iIi8+DQoJCTx1aXRleHQgbmFtZT0iVEFCX05PVEVTIiB2YWx1ZT0iTm90ZXMiLz4NCgkJPHVpdGV4dCBuYW1lPSJUQUJfU0VBUkNIIiB2YWx1ZT0iU2VhcmNoIi8+DQoJCTx1aXRleHQgbmFtZT0iU0xJREVfSEVBRElORyIgdmFsdWU9IlNsaWRlIFRpdGxlIi8+DQoJCTx1aXRleHQgbmFtZT0iRFVSQVRJT05fSEVBRElORyIgdmFsdWU9IkR1cmF0aW9uIi8+DQoJCTx1aXRleHQgbmFtZT0iU0VBUkNIX0hFQURJTkciIHZhbHVlPSJTZWFyY2ggZm9yIHRleHQ6Ii8+DQoJCTx1aXRleHQgbmFtZT0iVEhVTUJfSEVBRElORyIgdmFsdWU9IlNsaWRlIi8+DQoJCTx1aXRleHQgbmFtZT0iVEhVTUJfSU5GTyIgdmFsdWU9IlNsaWRlIFRpdGxlL0R1cmF0aW9uIi8+DQoJCTx1aXRleHQgbmFtZT0iQVRUQUNITkFNRV9IRUFESU5HIiB2YWx1ZT0iRmlsZSBOYW1lIi8+DQoJCTx1aXRleHQgbmFtZT0iQVRUQUNIU0laRV9IRUFESU5HIiB2YWx1ZT0iU2l6ZSIvPg0KCQk8dWl0ZXh0IG5hbWU9IlNMSURFX05PVEVTIiB2YWx1ZT0iU2xpZGUgTm90ZXMiLz4NCgkJPCEtLXF1aXogcG9kIGFuZCBtZXNzYWdlIGJveCB0ZXh0cy0tPg0KCQk8dWl0ZXh0IG5hbWU9IlFVSVpQT0RfUVVJWl9BVFRFTVBUIiB2YWx1ZT0iUXVpeiBBdHRlbXB0OiIvPg0KCQk8dWl0ZXh0IG5hbWU9IlFVSVpQT0RfUVVJWl9BVFRFTVBUX1ZBTFVFIiB2YWx1ZT0iJW4gb2YgJXQiLz4NCgkJPHVpdGV4dCBuYW1lPSJRVUlaUE9EX1FVSVpfU0NPUkUiIHZhbHVlPSJTY29yZWQ6Ii8+DQoJCTx1aXRleHQgbmFtZT0iUVVJWlBPRF9RVUlaX1BBU1NTQ09SRSIgdmFsdWU9IlBhc3NpbmcgU2NvcmU6Ii8+DQoJCTx1aXRleHQgbmFtZT0iUVVJWlBPRF9RVUlaX01BWFNDT1JFIiB2YWx1ZT0iTWF4IFNjb3JlOiIvPg0KCQk8dWl0ZXh0IG5hbWU9IlFVSVpQT0RfUVVFU0FUTVBUX1NUUiIgdmFsdWU9IkF0dGVtcHQ6ICVuIG9mICV0Ii8+DQoJCTx1aXRleHQgbmFtZT0iUVVJWlBPRF9RVUVTVFlQRV9TVFIiIHZhbHVlPSJUeXBlOiAlcyIvPg0KCQk8dWl0ZXh0IG5hbWU9IlFVSVpQT0RfUVVFU1RZUEVfR1JEIiB2YWx1ZT0iR3JhZGVkIi8+DQoJCTx1aXRleHQgbmFtZT0iUVVJWlBPRF9RVUVTVFlQRV9TVlkiIHZhbHVlPSJTdXJ2ZXkiLz4NCgkJPHVpdGV4dCBuYW1lPSJRVUlaUE9EX1FVSVpBVE1QVF9JTkYiIHZhbHVlPSJJbmZpbml0ZSIvPg0KCQk8dWl0ZXh0IG5hbWU9IlFVSVpQT0RfUVVFU0FUTVBUX0lORiIgdmFsdWU9IkluZmluaXRlIi8+DQoJCTx1aXRleHQgbmFtZT0iV0FSTklOR01TR19ZRVNTVFJJTkciIHZhbHVlPSJZZXMiLz4NCgkJPHVpdGV4dCBuYW1lPSJXQVJOSU5HTVNHX05PU1RSSU5HIiB2YWx1ZT0iTm8iLz4NCgkJPHVpdGV4dCBuYW1lPSJXQVJOSU5HTVNHX1RJVExFU1RSSU5HIiB2YWx1ZT0iUXVpeiBOYXZpZ2F0aW9uIFdhcm5pbmciLz4NCgkJPHVpdGV4dCBuYW1lPSJXQVJOSU5HTVNHX01TR1NUUklORyIgdmFsdWU9IlRoZXJlIGFyZSB1bi1hdHRlbXB0ZWQgcXVlc3Rpb25zIGluIHRoaXMgUXVpei4mI3hBOyYjeEE7Q2xpY2tpbmcgWWVzIHdpbGwgdGFrZSB5b3Ugb3V0IG9mIHRoZSBRdWl6LiBDbGljayBObyB0byBjb250aW51ZSB0aGUgUXVpei4iLz4NCgkJPHVpdGV4dCBuYW1lPSJJTkZPUk1BVElPTl9IMjY0X0ZMQVNIUExBWUVSIiB2YWx1ZT0iVGhlIGN1cnJlbnQgdmVyc2lvbiBvZiBGbGFzaCBQbGF5ZXIgaW5zdGFsbGVkIG9uIHlvdXIgbWFjaGluZSBkb2VzIG5vdCBzdXBwb3J0IHRoaXMgdmlkZW8uIENsaWNrIG9uIHRoZSB2aWRlbyBhcmVhIHRvIGRvd25sb2FkIHRoZSBsYXRlc3QgRmxhc2ggUGxheWVy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TaG93IHNpZGViYXIgdG8gcGFydGljaXBhbnRzIi8+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JPHVpdGV4dCBuYW1lPSJDT1VSU0VfU1RBVFVTIiB2YWx1ZT0iTW9kdWxlIFN0YXR1cyIvPg0KCQk8dWl0ZXh0IG5hbWU9IlBBU1NFRF9TVFJJTkciIHZhbHVlPSJQYXNzZWQiLz4NCgkJPHVpdGV4dCBuYW1lPSJGQUlMRURfU1RSSU5HIiB2YWx1ZT0iRmFpbGVkIi8+DQoJPC9sYW5ndWFnZT4NCgk8bGFuZ3VhZ2UgaWQ9ImRl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ZvbGllICVuIi8+DQoJCTwhLS0gc3Vic3RpdHV0aW9uOiAlbiA9PSBzbGlkZSBudW1iZXIgLS0+DQoJCTwhLS0gc3Vic3RpdHV0aW9uOiAldCA9PSB0b3RhbCBzbGlkZSBjb3VudCAtLT4NCgkJPHVpdGV4dCBuYW1lPSJTQ1JVQkJBUlNUQVRVU19TTElERUlORk8iIHZhbHVlPSJGb2xpZSAlbiAvICV0IHwgIi8+DQoJCTx1aXRleHQgbmFtZT0iU0NSVUJCQVJTVEFUVVNfU1RPUFBFRCIgdmFsdWU9IkJlZW5kZXQiLz4NCgkJPHVpdGV4dCBuYW1lPSJTQ1JVQkJBUlNUQVRVU19QTEFZSU5HIiB2YWx1ZT0iV2llZGVyZ2FiZSIvPg0KCQk8dWl0ZXh0IG5hbWU9IlNDUlVCQkFSU1RBVFVTX05PQVVESU8iIHZhbHVlPSJLZWluIEF1ZGlvIi8+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DQoJCTx1aXRleHQgbmFtZT0iU0NSVUJCQVJTVEFUVVNfUkVWSUVXUVVJWiIgdmFsdWU9Ik5vY2htYWxzIGR1cmNoc2VoZW4iLz4NCgkJPCEtLSBzdWJzdGl0dXRpb246ICVtID09IG1pbnV0ZXMgcmVtYWluaW5nIC0tPg0KCQk8IS0tIHN1YnN0aXR1dGlvbjogJXMgPT0gc2Vjb25kcyByZW1haW5pbmcgLS0+DQoJCTx1aXRleHQgbmFtZT0iRUxBUFNFRCIgdmFsdWU9IlJlc3RkYXVlcjogJW0gTWludXRlbiAlcyBTZWt1bmRlbiIvPg0KCQk8dWl0ZXh0IG5hbWU9Ik5PVEZPVU5EIiB2YWx1ZT0iTmljaHRzIGdlZnVuZGVuIi8+DQoJCTx1aXRleHQgbmFtZT0iQVRUQUNITUVOVFMiIHZhbHVlPSJBbmxhZ2VuIi8+DQoJCTwhLS0gc3Vic3RpdHV0aW9uOiAlcCA9PSBjdXJyZW50IHNwZWFrZXIncyB0aXRsZSAtLT4NCgkJPHVpdGV4dCBuYW1lPSJCSU9XSU5fVElUTEUiIHZhbHVlPSJTcHJlY2hlcjogJXAiLz4NCgkJPHVpdGV4dCBuYW1lPSJCSU9CVE5fVElUTEUiIHZhbHVlPSJTcHJlY2hlciIvPg0KCQk8dWl0ZXh0IG5hbWU9IkRJVklERVJCVE5fVElUTEUiIHZhbHVlPSJ8Ii8+DQoJCTx1aXRleHQgbmFtZT0iQ09OVEFDVEJUTl9USVRMRSIgdmFsdWU9IktvbnRha3QiLz4NCgkJPHVpdGV4dCBuYW1lPSJUQUJfUVVJWiIgdmFsdWU9IlF1aXoiLz4NCgkJPHVpdGV4dCBuYW1lPSJUQUJfT1VUTElORSIgdmFsdWU9IlN0cnVrdHVyIi8+DQoJCTx1aXRleHQgbmFtZT0iVEFCX1RIVU1CIiB2YWx1ZT0iTWluaWF0dXIiLz4NCgkJPHVpdGV4dCBuYW1lPSJUQUJfTk9URVMiIHZhbHVlPSJOb3RpemVuIi8+DQoJCTx1aXRleHQgbmFtZT0iVEFCX1NFQVJDSCIgdmFsdWU9IlN1Y2hlbiIvPg0KCQk8dWl0ZXh0IG5hbWU9IlNMSURFX0hFQURJTkciIHZhbHVlPSJGb2xpZW50aXRlbCIvPg0KCQk8dWl0ZXh0IG5hbWU9IkRVUkFUSU9OX0hFQURJTkciIHZhbHVlPSJEYXVlciIvPg0KCQk8dWl0ZXh0IG5hbWU9IlNFQVJDSF9IRUFESU5HIiB2YWx1ZT0iVGV4dCBzdWNoZW46Ii8+DQoJCTx1aXRleHQgbmFtZT0iVEhVTUJfSEVBRElORyIgdmFsdWU9IkZvbGllIi8+DQoJCTx1aXRleHQgbmFtZT0iVEhVTUJfSU5GTyIgdmFsdWU9IkZvbGllbnRpdGVsL0RhdWVyIi8+DQoJCTx1aXRleHQgbmFtZT0iQVRUQUNITkFNRV9IRUFESU5HIiB2YWx1ZT0iRGF0ZWluYW1lIi8+DQoJCTx1aXRleHQgbmFtZT0iQVRUQUNIU0laRV9IRUFESU5HIiB2YWx1ZT0iR3LDtsOfZSIvPg0KCQk8dWl0ZXh0IG5hbWU9IlNMSURFX05PVEVTIiB2YWx1ZT0iRm9saWVubm90aXplbiIvPg0KCQk8IS0tcXVpeiBwb2QgYW5kIG1lc3NhZ2UgYm94IHRleHRzLS0+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DQoJCTx1aXRleHQgbmFtZT0iUVVJWlBPRF9RVUVTVFlQRV9TVlkiIHZhbHVlPSJVbWZyYWdlIi8+DQoJCTx1aXRleHQgbmFtZT0iUVVJWlBPRF9RVUlaQVRNUFRfSU5GIiB2YWx1ZT0iVW5lbmRsaWNoIi8+DQoJCTx1aXRleHQgbmFtZT0iUVVJWlBPRF9RVUVTQVRNUFRfSU5GIiB2YWx1ZT0iVW5lbmRsaWNoIi8+DQoJCTx1aXRleHQgbmFtZT0iV0FSTklOR01TR19ZRVNTVFJJTkciIHZhbHVlPSJKYSIvPg0KCQk8dWl0ZXh0IG5hbWU9IldBUk5JTkdNU0dfTk9TVFJJTkciIHZhbHVlPSJOZWluIi8+DQoJCTx1aXRleHQgbmFtZT0iV0FSTklOR01TR19USVRMRVNUUklORyIgdmFsdWU9IlF1aXpuYXZpZ2F0aW9uc3dhcm51bmciLz4NCgkJPHVpdGV4dCBuYW1lPSJXQVJOSU5HTVNHX01TR1NUUklORyIgdmFsdWU9IkluIGRpZXNlbSBRdWl6IGdpYnQgZXMgdW5iZWFudHdvcnRldGUgRnJhZ2VuLiYjeEE7JiN4QTt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EZW4gVGVpbG5laG1lcm4gZGllIFNlaXRlbmxlaXN0ZSBhbnplaWdlbiIvPg0KCQk8dWl0ZXh0IG5hbWU9Ik1VVEUiIHZhbHVlPSJBdXMiLz4NCgkJPHVpdGV4dCBuYW1lPSJET0NXUkFQX1RJVExFIiB2YWx1ZT0iUHJlc2VudGVyLUFuaGFuZyIvPg0KCQk8dWl0ZXh0IG5hbWU9IkRPQ1dSQVBfTVNHIiB2YWx1ZT0iQXVmIG1laW5lbSBBcmJlaXRzcGxhdHogc3BlaWNoZXJuIi8+DQoJCTx1aXRleHQgbmFtZT0iRE9DV1JBUF9QUk9NUFQiIHZhbHVlPSJadW0gSGVydW50ZXJsYWRlbiBrbGlja2VuIi8+DQoJCTx1aXRleHQgbmFtZT0iQ09VUlNFX1NUQVRVUyIgdmFsdWU9Ik1vZHVsc3RhdHVzIi8+DQoJCTx1aXRleHQgbmFtZT0iUEFTU0VEX1NUUklORyIgdmFsdWU9IkVyZm9sZ3JlaWNoIi8+DQoJCTx1aXRleHQgbmFtZT0iRkFJTEVEX1NUUklORyIgdmFsdWU9IkZlaGxnZXNjaGxhZ2VuIi8+DQoJPC9sYW5ndWFnZT4NCgk8bGFuZ3VhZ2UgaWQ9ImZy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lICVuIi8+DQoJCTwhLS0gc3Vic3RpdHV0aW9uOiAlbiA9PSBzbGlkZSBudW1iZXIgLS0+DQoJCTwhLS0gc3Vic3RpdHV0aW9uOiAldCA9PSB0b3RhbCBzbGlkZSBjb3VudCAtLT4NCgkJPHVpdGV4dCBuYW1lPSJTQ1JVQkJBUlNUQVRVU19TTElERUlORk8iIHZhbHVlPSJEaWFwb3NpdGl2ZSAlbiAvICV0IHwgIi8+DQoJCTx1aXRleHQgbmFtZT0iU0NSVUJCQVJTVEFUVVNfU1RPUFBFRCIgdmFsdWU9IkFycsOqdMOpZSIvPg0KCQk8dWl0ZXh0IG5hbWU9IlNDUlVCQkFSU1RBVFVTX1BMQVlJTkciIHZhbHVlPSJMZWN0dXJlIi8+DQoJCTx1aXRleHQgbmFtZT0iU0NSVUJCQVJTVEFUVVNfTk9BVURJTyIgdmFsdWU9IlBhcyBkZSBzb24iLz4NCgkJPHVpdGV4dCBuYW1lPSJTQ1JVQkJBUlNUQVRVU19WSURQTEFZSU5HIiB2YWx1ZT0iTGVjdHVyZSB2aWTDqW8gZW4gY291cnM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DQoJCTwhLS0gc3Vic3RpdHV0aW9uOiAlcCA9PSBjdXJyZW50IHNwZWFrZXIncyB0aXRsZSAtLT4NCgkJPHVpdGV4dCBuYW1lPSJCSU9XSU5fVElUTEUiIHZhbHVlPSJCaW8gOiAlcCIvPg0KCQk8dWl0ZXh0IG5hbWU9IkJJT0JUTl9USVRMRSIgdmFsdWU9IkJpbyA6Ii8+DQoJCTx1aXRleHQgbmFtZT0iRElWSURFUkJUTl9USVRMRSIgdmFsdWU9InwiLz4NCgkJPHVpdGV4dCBuYW1lPSJDT05UQUNUQlROX1RJVExFIiB2YWx1ZT0iQ29udGFjdCIvPg0KCQk8dWl0ZXh0IG5hbWU9IlRBQl9RVUlaIiB2YWx1ZT0iUXVpeiIvPg0KCQk8dWl0ZXh0IG5hbWU9IlRBQl9PVVRMSU5FIiB2YWx1ZT0iUGxhbiIvPg0KCQk8dWl0ZXh0IG5hbWU9IlRBQl9USFVNQiIgdmFsdWU9IkRpYXBvcyIvPg0KCQk8dWl0ZXh0IG5hbWU9IlRBQl9OT1RFUyIgdmFsdWU9Ik5vdGVzIi8+DQoJCTx1aXRleHQgbmFtZT0iVEFCX1NFQVJDSCIgdmFsdWU9IlJlY2hlcmNoZSIvPg0KCQk8dWl0ZXh0IG5hbWU9IlNMSURFX0hFQURJTkciIHZhbHVlPSJUaXRyZSBkZSBsYSBkaWFwb3NpdGl2ZSIvPg0KCQk8dWl0ZXh0IG5hbWU9IkRVUkFUSU9OX0hFQURJTkciIHZhbHVlPSJEdXLDqWUiLz4NCgkJPHVpdGV4dCBuYW1lPSJTRUFSQ0hfSEVBRElORyIgdmFsdWU9IlJlY2hlcmNoZSBkZSB0ZXh0ZSA6Ii8+DQoJCTx1aXRleHQgbmFtZT0iVEhVTUJfSEVBRElORyIgdmFsdWU9IkRpYXBvc2l0aXZlIi8+DQoJCTx1aXRleHQgbmFtZT0iVEhVTUJfSU5GTyIgdmFsdWU9IlRpdHJlL2R1csOpZSIvPg0KCQk8dWl0ZXh0IG5hbWU9IkFUVEFDSE5BTUVfSEVBRElORyIgdmFsdWU9Ik5vbSBkZSBmaWNoaWVyIi8+DQoJCTx1aXRleHQgbmFtZT0iQVRUQUNIU0laRV9IRUFESU5HIiB2YWx1ZT0iVGFpbGxlIi8+DQoJCTx1aXRleHQgbmFtZT0iU0xJREVfTk9URVMiIHZhbHVlPSJDb21tZW50YWlyZXMgZGVzIGRpYXBvc2l0aXZlcyIvPg0KCQk8IS0tcXVpeiBwb2QgYW5kIG1lc3NhZ2UgYm94IHRleHRzLS0+DQoJCTx1aXRleHQgbmFtZT0iUVVJWlBPRF9RVUlaX0FUVEVNUFQiIHZhbHVlPSJUZW50YXRpdmUgZGUgcXVlc3Rpb25uYWlyZSA6Ii8+DQoJCTx1aXRleHQgbmFtZT0iUVVJWlBPRF9RVUlaX0FUVEVNUFRfVkFMVUUiIHZhbHVlPSIlbiBzdXIgJXQiLz4NCgkJPHVpdGV4dCBuYW1lPSJRVUlaUE9EX1FVSVpfU0NPUkUiIHZhbHVlPSJOb3RlIG9idGVudWUgOiIvPg0KCQk8dWl0ZXh0IG5hbWU9IlFVSVpQT0RfUVVJWl9QQVNTU0NPUkUiIHZhbHVlPSJOb3RlIGQnYWRtaXNzaWJpbGl0w6nCoDoiLz4NCgkJPHVpdGV4dCBuYW1lPSJRVUlaUE9EX1FVSVpfTUFYU0NPUkUiIHZhbHVlPSJOb3RlIG1heGltYWxlIDoiLz4NCgkJPHVpdGV4dCBuYW1lPSJRVUlaUE9EX1FVRVNBVE1QVF9TVFIiIHZhbHVlPSJUZW50YXRpdmUgOiAlbiBzdXIgJXQiLz4NCgkJPHVpdGV4dCBuYW1lPSJRVUlaUE9EX1FVRVNUWVBFX1NUUiIgdmFsdWU9IlR5cGU6ICVzIi8+DQoJCTx1aXRleHQgbmFtZT0iUVVJWlBPRF9RVUVTVFlQRV9HUkQiIHZhbHVlPSJOb3TDqSIvPg0KCQk8dWl0ZXh0IG5hbWU9IlFVSVpQT0RfUVVFU1RZUEVfU1ZZIiB2YWx1ZT0iRW5xdcOqdGUiLz4NCgkJPHVpdGV4dCBuYW1lPSJRVUlaUE9EX1FVSVpBVE1QVF9JTkYiIHZhbHVlPSJJbGxpbWl0w6kiLz4NCgkJPHVpdGV4dCBuYW1lPSJRVUlaUE9EX1FVRVNBVE1QVF9JTkYiIHZhbHVlPSJJbGxpbWl0w6kiLz4NCgkJPHVpdGV4dCBuYW1lPSJXQVJOSU5HTVNHX1lFU1NUUklORyIgdmFsdWU9Ik91aSIvPg0KCQk8dWl0ZXh0IG5hbWU9IldBUk5JTkdNU0dfTk9TVFJJTkciIHZhbHVlPSJOb24iLz4NCgkJPHVpdGV4dCBuYW1lPSJXQVJOSU5HTVNHX1RJVExFU1RSSU5HIiB2YWx1ZT0iQXZlcnRpc3NlbWVudCBkZSBuYXZpZ2F0aW9uIGR1IHF1ZXN0aW9ubmFpcmUiLz4NCgkJPHVpdGV4dCBuYW1lPSJXQVJOSU5HTVNHX01TR1NUUklORyIgdmFsdWU9IlZvdXMgbidhdmV6IHBhcyByw6lwb25kdSDDoCBjZXJ0YWluZXMgcXVlc3Rpb25zIGRlIGNlIHF1ZXN0aW9ubmFpcmUuJiN4QTsmI3hBO1NpIHZvdXMgY2xpcXVleiBzdXIgT3VpLCB2b3VzIHF1aXR0ZXJleiBsZSBxdWVzdGlvbm5haXJlLiBDbGlxdWV6IHN1ciBOb24gcG91ciBjb250aW51ZXIgbGUgcXVlc3Rpb25uYWlyZS4iLz4NCgkJPHVpdGV4dCBuYW1lPSJJTkZPUk1BVElPTl9IMjY0X0ZMQVNIUExBWUVSIiB2YWx1ZT0iTGEgdmVyc2lvbiBkZSBGbGFzaCBQbGF5ZXIgYWN0dWVsbGVtZW50IGluc3RhbGzDqWUgc3VyIHZvdHJlIG1hY2hpbmUgbmUgcHJlbmQgcGFzIGVuIGNoYXJnZSBjZSB0eXBlIGRlIHZpZMOpby4gQ2xpcXVleiBzdXIgbGEgem9uZSB2aWTDqW8gcG91ciB0w6lsw6ljaGFyZ2VyIGxhIGRlcm5pw6hyZSB2ZXJzaW9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udHJlciBsJ2VuY2FkcsOpIGF1eCBwYXJ0aWNpcGFudHMiLz4NCgkJPHVpdGV4dCBuYW1lPSJNVVRFIiB2YWx1ZT0iTXVldCIvPg0KCQk8dWl0ZXh0IG5hbWU9IkRPQ1dSQVBfVElUTEUiIHZhbHVlPSJQacOoY2Ugam9pbnRlIFByZXNlbnRlciIvPg0KCQk8dWl0ZXh0IG5hbWU9IkRPQ1dSQVBfTVNHIiB2YWx1ZT0iRW5yZWdpc3RyZXIgc3VyIG1vbiBvcmRpbmF0ZXVyIi8+DQoJCTx1aXRleHQgbmFtZT0iRE9DV1JBUF9QUk9NUFQiIHZhbHVlPSJDbGlxdWVyIHBvdXIgdMOpbMOpY2hhcmdlciIvPg0KCQk8dWl0ZXh0IG5hbWU9IkNPVVJTRV9TVEFUVVMiIHZhbHVlPSJTdGF0dXQgZHUgbW9kdWxlIi8+DQoJCTx1aXRleHQgbmFtZT0iUEFTU0VEX1NUUklORyIgdmFsdWU9IlLDqXVzc2kiLz4NCgkJPHVpdGV4dCBuYW1lPSJGQUlMRURfU1RSSU5HIiB2YWx1ZT0iRWNob3XDqSIvPg0KCTwvbGFuZ3VhZ2U+DQoJPGxhbmd1YWdlIGlkPSJqYSI+DQoJCTwhLS0gZm9ybWF0IGZvciB1aWZvbnQgdmFsdWUgaXMgImZvbnQsc2l6ZSxpc2JvbGQsaXNpdGFsaWMsaXNzaGFkb3dlZCIgLS0+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DQoJCTx1aWZvbnQgbmFtZT0iRk9OVF9FTEFQU0VEVElNRSIgdmFsdWU9IlZlcmRhbmEsMTEsdHJ1ZSxmYWxzZSxmYWxzZSIvPg0KCQk8dWlmb250IG5hbWU9IkZPTlRfVVRJTFNNRU5VIiB2YWx1ZT0iVmVyZGFuYSw5LHRydWUsZmFsc2UsZmFsc2UiLz4NCgkJPHVpZm9udCBuYW1lPSJGT05UX1RBQlMiIHZhbHVlPSJWZXJkYW5hLDEwLGZhbHNlLGZhbHNlLGZhbHNlIi8+DQoJCTx1aWZvbnQgbmFtZT0iRk9OVF9QUkVTRU5UQVRJT05OQU1FIiB2YWx1ZT0iVmVyZGFuYSwxNSxmYWxzZSxmYWxzZSx0cnVlIi8+DQoJCTx1aWZvbnQgbmFtZT0iRk9OVF9QUkVTRU5URVJOQU1FIiB2YWx1ZT0iVmVyZGFuYSwxNSx0cnVlLGZhbHNlLHRydWUiLz4NCgkJPHVpZm9udCBuYW1lPSJGT05UX1BSRVNFTlRFUlRJVExFIiB2YWx1ZT0iVmVyZGFuYSwxMS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MTEsZmFsc2UsZmFsc2UsdHJ1ZSIvPg0KCQk8dWlmb250IG5hbWU9IkZPTlRfQklPV0lOIiB2YWx1ZT0iVmVyZGFuYSwxMSxmYWxzZSxmYWxzZSxmYWxzZSIvPg0KCQk8dWlmb250IG5hbWU9IkZPTlRfTElTVEhFQURJTkciIHZhbHVlPSJWZXJkYW5hLDExLGZhbHNlLGZhbHNlLGZhbHNlIi8+DQoJCTx1aWZvbnQgbmFtZT0iRk9OVF9XSU5USVRMRSIgdmFsdWU9IlZlcmRhbmEsMTE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44K544Op44Kk44OJIDogJW4iLz4NCgkJPCEtLSBzdWJzdGl0dXRpb246ICVuID09IHNsaWRlIG51bWJlciAtLT4NCgkJPCEtLSBzdWJzdGl0dXRpb246ICV0ID09IHRvdGFsIHNsaWRlIGNvdW50IC0tPg0KCQk8dWl0ZXh0IG5hbWU9IlNDUlVCQkFSU1RBVFVTX1NMSURFSU5GTyIgdmFsdWU9IuOCueODqeOCpOODiSA6ICVuIC8gJXQgfCAiLz4NCgkJPHVpdGV4dCBuYW1lPSJTQ1JVQkJBUlNUQVRVU19TVE9QUEVEIiB2YWx1ZT0i5YGc5q2iIi8+DQoJCTx1aXRleHQgbmFtZT0iU0NSVUJCQVJTVEFUVVNfUExBWUlORyIgdmFsdWU9IuWGjeeUn+S4rSIvPg0KCQk8dWl0ZXh0IG5hbWU9IlNDUlVCQkFSU1RBVFVTX05PQVVESU8iIHZhbHVlPSLpn7Plo7DjgarjgZciLz4NCgkJPHVpdGV4dCBuYW1lPSJTQ1JVQkJBUlNUQVRVU19WSURQTEFZSU5HIiB2YWx1ZT0i44OT44OH44Kq5YaN55Sf5LitIi8+DQoJCTx1aXRleHQgbmFtZT0iU0NSVUJCQVJTVEFUVVNfTE9BRElORyIgdmFsdWU9IuODreODvOODieS4rSIvPg0KCQk8dWl0ZXh0IG5hbWU9IlNDUlVCQkFSU1RBVFVTX0JVRkZFUklORyIgdmFsdWU9IuODkOODg+ODleOCoeS4rSIvPg0KCQk8dWl0ZXh0IG5hbWU9IlNDUlVCQkFSU1RBVFVTX1FVRVNUSU9OIiB2YWx1ZT0i6LOq5ZWP44Gr562U44GI44Gm5LiL44GV44GEIi8+DQoJCTx1aXRleHQgbmFtZT0iU0NSVUJCQVJTVEFUVVNfUkVWSUVXUVVJWiIgdmFsdWU9IuOCr+OCpOOCuuOCkuODrOODk+ODpeODvOOBl+OBpuOBhOOBvuOBmSIvPg0KCQk8IS0tIHN1YnN0aXR1dGlvbjogJW0gPT0gbWludXRlcyByZW1haW5pbmcgLS0+DQoJCTwhLS0gc3Vic3RpdHV0aW9uOiAlcyA9PSBzZWNvbmRzIHJlbWFpbmluZyAtLT4NCgkJPHVpdGV4dCBuYW1lPSJFTEFQU0VEIiB2YWx1ZT0i5q6L44KKIDogJW0g5YiGICVzIOenkiIvPg0KCQk8dWl0ZXh0IG5hbWU9Ik5PVEZPVU5EIiB2YWx1ZT0i5L2V44KC6KaL44Gk44GL44KK44G+44Gb44KTIi8+DQoJCTx1aXRleHQgbmFtZT0iQVRUQUNITUVOVFMiIHZhbHVlPSLmt7vku5giLz4NCgkJPCEtLSBzdWJzdGl0dXRpb246ICVwID09IGN1cnJlbnQgc3BlYWtlcidzIHRpdGxlIC0tPg0KCQk8dWl0ZXh0IG5hbWU9IkJJT1dJTl9USVRMRSIgdmFsdWU9Iue1jOattCA6ICVwIi8+DQoJCTx1aXRleHQgbmFtZT0iQklPQlROX1RJVExFIiB2YWx1ZT0i57WM5q20Ii8+DQoJCTx1aXRleHQgbmFtZT0iRElWSURFUkJUTl9USVRMRSIgdmFsdWU9InwiLz4NCgkJPHVpdGV4dCBuYW1lPSJDT05UQUNUQlROX1RJVExFIiB2YWx1ZT0i44GK5ZWP44GE5ZCI44KP44GbIi8+DQoJCTx1aXRleHQgbmFtZT0iVEFCX1FVSVoiIHZhbHVlPSLjgq/jgqTjgroiLz4NCgkJPHVpdGV4dCBuYW1lPSJUQUJfT1VUTElORSIgdmFsdWU9IuOCouOCpuODiOODqeOCpOODsyIvPg0KCQk8dWl0ZXh0IG5hbWU9IlRBQl9USFVNQiIgdmFsdWU9IuOCteODoOODjeODvOODqyIvPg0KCQk8dWl0ZXh0IG5hbWU9IlRBQl9OT1RFUyIgdmFsdWU9IuODjuODvOODiCIvPg0KCQk8dWl0ZXh0IG5hbWU9IlRBQl9TRUFSQ0giIHZhbHVlPSLmpJzntKIiLz4NCgkJPHVpdGV4dCBuYW1lPSJTTElERV9IRUFESU5HIiB2YWx1ZT0i44K544Op44Kk44OJ44K/44Kk44OI44OrIi8+DQoJCTx1aXRleHQgbmFtZT0iRFVSQVRJT05fSEVBRElORyIgdmFsdWU9IumVt+OBlSIvPg0KCQk8dWl0ZXh0IG5hbWU9IlNFQVJDSF9IRUFESU5HIiB2YWx1ZT0i5qSc57Si44GZ44KL44OG44Kt44K544OIIDogIi8+DQoJCTx1aXRleHQgbmFtZT0iVEhVTUJfSEVBRElORyIgdmFsdWU9IuOCueODqeOCpOODiSIvPg0KCQk8dWl0ZXh0IG5hbWU9IlRIVU1CX0lORk8iIHZhbHVlPSLjgrnjg6njgqTjg4njgr/jgqTjg4jjg6sgLyDplbfjgZUiLz4NCgkJPHVpdGV4dCBuYW1lPSJBVFRBQ0hOQU1FX0hFQURJTkciIHZhbHVlPSLjg5XjgqHjgqTjg6vlkI0iLz4NCgkJPHVpdGV4dCBuYW1lPSJBVFRBQ0hTSVpFX0hFQURJTkciIHZhbHVlPSLjgrXjgqTjgroiLz4NCgkJPHVpdGV4dCBuYW1lPSJTTElERV9OT1RFUyIgdmFsdWU9IuOCueODqeOCpOODieODjuODvOODiCIvPg0KCQk8IS0tcXVpeiBwb2QgYW5kIG1lc3NhZ2UgYm94IHRleHRzLS0+DQoJCTx1aXRleHQgbmFtZT0iUVVJWlBPRF9RVUlaX0FUVEVNUFQiIHZhbHVlPSLjgq/jgqTjgrroqabooYzlm57mlbAgOiAiLz4NCgkJPHVpdGV4dCBuYW1lPSJRVUlaUE9EX1FVSVpfQVRURU1QVF9WQUxVRSIgdmFsdWU9IiVuIC8gJXQiLz4NCgkJPHVpdGV4dCBuYW1lPSJRVUlaUE9EX1FVSVpfU0NPUkUiIHZhbHVlPSLjgrnjgrPjgqIgOiAiLz4NCgkJPHVpdGV4dCBuYW1lPSJRVUlaUE9EX1FVSVpfUEFTU1NDT1JFIiB2YWx1ZT0i5ZCI5qC854K5IDoiLz4NCgkJPHVpdGV4dCBuYW1lPSJRVUlaUE9EX1FVSVpfTUFYU0NPUkUiIHZhbHVlPSLmnIDpq5jlvpfngrkgOiAiLz4NCgkJPHVpdGV4dCBuYW1lPSJRVUlaUE9EX1FVRVNBVE1QVF9TVFIiIHZhbHVlPSLoqabooYzlm57mlbAgOiAlbiAvICV0Ii8+DQoJCTx1aXRleHQgbmFtZT0iUVVJWlBPRF9RVUVTVFlQRV9TVFIiIHZhbHVlPSLjgr/jgqTjg5cgOiAlcyIvPg0KCQk8dWl0ZXh0IG5hbWU9IlFVSVpQT0RfUVVFU1RZUEVfR1JEIiB2YWx1ZT0i6KmV5L6hIi8+DQoJCTx1aXRleHQgbmFtZT0iUVVJWlBPRF9RVUVTVFlQRV9TVlkiIHZhbHVlPSLjgqLjg7PjgrHjg7zjg4giLz4NCgkJPHVpdGV4dCBuYW1lPSJRVUlaUE9EX1FVSVpBVE1QVF9JTkYiIHZhbHVlPSLnhKHliLbpmZAiLz4NCgkJPHVpdGV4dCBuYW1lPSJRVUlaUE9EX1FVRVNBVE1QVF9JTkYiIHZhbHVlPSLnhKHliLbpmZAiLz4NCgkJPHVpdGV4dCBuYW1lPSJXQVJOSU5HTVNHX1lFU1NUUklORyIgdmFsdWU9IuOBr+OBhCIvPg0KCQk8dWl0ZXh0IG5hbWU9IldBUk5JTkdNU0dfTk9TVFJJTkciIHZhbHVlPSLjgYTjgYTjgYgiLz4NCgkJPHVpdGV4dCBuYW1lPSJXQVJOSU5HTVNHX1RJVExFU1RSSU5HIiB2YWx1ZT0i44Kv44Kk44K644Gu44OK44OT44Ky44O844K344On44Oz44Gr6Zai44GZ44KL6K2m5ZGKIi8+DQoJCTx1aXRleHQgbmFtZT0iV0FSTklOR01TR19NU0dTVFJJTkciIHZhbHVlPSLjgZPjga7jgq/jgqTjgrrjgavjga/jgIHjgb7jgaDop6PnrZTjgZfjgabjgYTjgarjgYTos6rllY/jgYzjgYLjgorjgb7jgZnjgIImI3hBOyYjeEE7IOOCr+OCpOOCuuOCkue1guS6huOBmeOCi+OBq+OBr+OAgeOAjOOBr+OBhOOAjeOCkuOCr+ODquODg+OCr+OBl+OBvuOBmeOAguOCr+OCpOOCuuOCkue2muihjOOBmeOCi+OBq+OBr+OAgeOAjOOBhOOBhOOBiOOAjeOCkuOCr+ODquODg+OCr+OBl+OBvuOBmeOAgiIvPg0KCQk8dWl0ZXh0IG5hbWU9IklORk9STUFUSU9OX0gyNjRfRkxBU0hQTEFZRVIiIHZhbHVlPSLjgYrkvb/jgYTjga7jgrPjg7Pjg5Tjg6Xjg7zjgr/jgavnj77lnKjjgqTjg7Pjgrnjg4jjg7zjg6vjgZXjgozjgabjgYTjgosgRmxhc2ggUGxheWVyIOOBruODkOODvOOCuOODp+ODs+OBr+OAgeOBk+OBruODk+ODh+OCquOCkuOCteODneODvOODiOOBl+OBpuOBhOOBvuOBm+OCk+OAguacgOaWsOOBriBGbGFzaCBQbGF5ZXIg44KS44OA44Km44Oz44Ot44O844OJ44GZ44KL44Gr44Gv44CB44OT44OH44Kq6aCY5Z+f44KS44Kv44Oq44OD44Kv44GX44Gm44GP44Gg44GV44GE44CC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uOCteOCpOODieODkOODvOOCkuWPguWKoOiAheOBq+imi+OBm+OCiyIvPg0KCQk8dWl0ZXh0IG5hbWU9Ik1VVEUiIHZhbHVlPSLjg5/jg6Xjg7zjg4giLz4NCgkJPHVpdGV4dCBuYW1lPSJET0NXUkFQX1RJVExFIiB2YWx1ZT0iUHJlc2VudGVyIOa3u+S7mOODleOCoeOCpOODqyIvPg0KCQk8dWl0ZXh0IG5hbWU9IkRPQ1dSQVBfTVNHIiB2YWx1ZT0i44Oe44Kk44Kz44Oz44OU44Ol44O844K/44Gr5L+d5a2YIi8+DQoJCTx1aXRleHQgbmFtZT0iRE9DV1JBUF9QUk9NUFQiIHZhbHVlPSLjgq/jg6rjg4Pjgq/jgZfjgabjg4Djgqbjg7Pjg63jg7zjg4kiLz4NCgkJPHVpdGV4dCBuYW1lPSJDT1VSU0VfU1RBVFVTIiB2YWx1ZT0i44Oi44K444Ol44O844Or44K544OG44O844K/44K5Ii8+DQoJCTx1aXRleHQgbmFtZT0iUEFTU0VEX1NUUklORyIgdmFsdWU9IuWQiOagvCIvPg0KCQk8dWl0ZXh0IG5hbWU9IkZBSUxFRF9TVFJJTkciIHZhbHVlPSLkuI3lkIjmoLwiLz4NCgk8L2xhbmd1YWdlPg0KCTxsYW5ndWFnZSBpZD0ia28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DQoJCTx1aWZvbnQgbmFtZT0iRk9OVF9UQUJTIiB2YWx1ZT0iVmVyZGFuYSwxMSxmYWxzZSxmYWxzZSxmYWxzZSIvPg0KCQk8dWlmb250IG5hbWU9IkZPTlRfUFJFU0VOVEFUSU9OTkFNRSIgdmFsdWU9IlZlcmRhbmEsMTUsZmFsc2UsZmFsc2UsdHJ1ZSIvPg0KCQk8dWlmb250IG5hbWU9IkZPTlRfUFJFU0VOVEVSTkFNRSIgdmFsdWU9IlZlcmRhbmEsMTUsdHJ1ZSxmYWxzZSx0cnVlIi8+DQoJCTx1aWZvbnQgbmFtZT0iRk9OVF9QUkVTRU5URVJUSVRMRSIgdmFsdWU9IlZlcmRhbmEsMTEsZmFsc2UsZmFsc2UsdHJ1ZSIvPg0KCQk8dWlmb250IG5hbWU9IkZPTlRfQklPQlROIiB2YWx1ZT0iVmVyZGFuYSwxMS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uyKrOudvOydtOuTnCAlbiIvPg0KCQk8IS0tIHN1YnN0aXR1dGlvbjogJW4gPT0gc2xpZGUgbnVtYmVyIC0tPg0KCQk8IS0tIHN1YnN0aXR1dGlvbjogJXQgPT0gdG90YWwgc2xpZGUgY291bnQgLS0+DQoJCTx1aXRleHQgbmFtZT0iU0NSVUJCQVJTVEFUVVNfU0xJREVJTkZPIiB2YWx1ZT0i7Iqs65287J2065OcICVuIC8gJXQgfCAiLz4NCgkJPHVpdGV4dCBuYW1lPSJTQ1JVQkJBUlNUQVRVU19TVE9QUEVEIiB2YWx1ZT0i7KSR7KeA65CoIi8+DQoJCTx1aXRleHQgbmFtZT0iU0NSVUJCQVJTVEFUVVNfUExBWUlORyIgdmFsdWU9IuyerOyDnSIvPg0KCQk8dWl0ZXh0IG5hbWU9IlNDUlVCQkFSU1RBVFVTX05PQVVESU8iIHZhbHVlPSLsmKTrlJTsmKQg7JeG7J2MIi8+DQoJCTx1aXRleHQgbmFtZT0iU0NSVUJCQVJTVEFUVVNfVklEUExBWUlORyIgdmFsdWU9Iuu5hOuUlOyYpCDsnqzsg50g7KSRIi8+DQoJCTx1aXRleHQgbmFtZT0iU0NSVUJCQVJTVEFUVVNfTE9BRElORyIgdmFsdWU9IuuhnOuUqSIvPg0KCQk8dWl0ZXh0IG5hbWU9IlNDUlVCQkFSU1RBVFVTX0JVRkZFUklORyIgdmFsdWU9IuuyhO2NvOungSIvPg0KCQk8dWl0ZXh0IG5hbWU9IlNDUlVCQkFSU1RBVFVTX1FVRVNUSU9OIiB2YWx1ZT0i7KeI66y47JeQIOuLte2VmOq4sCIvPg0KCQk8dWl0ZXh0IG5hbWU9IlNDUlVCQkFSU1RBVFVTX1JFVklFV1FVSVoiIHZhbHVlPSLsp4jrrLgg64uk7Iuc67O06riwIi8+DQoJCTwhLS0gc3Vic3RpdHV0aW9uOiAlbSA9PSBtaW51dGVzIHJlbWFpbmluZyAtLT4NCgkJPCEtLSBzdWJzdGl0dXRpb246ICVzID09IHNlY29uZHMgcmVtYWluaW5nIC0tPg0KCQk8dWl0ZXh0IG5hbWU9IkVMQVBTRUQiIHZhbHVlPSIlbeu2hCAlc+y0iCDrgqjsnYwiLz4NCgkJPHVpdGV4dCBuYW1lPSJOT1RGT1VORCIgdmFsdWU9IuyXhuydjCIvPg0KCQk8dWl0ZXh0IG5hbWU9IkFUVEFDSE1FTlRTIiB2YWx1ZT0i7LKo67aAIO2MjOydvCIvPg0KCQk8IS0tIHN1YnN0aXR1dGlvbjogJXAgPT0gY3VycmVudCBzcGVha2VyJ3MgdGl0bGUgLS0+DQoJCTx1aXRleHQgbmFtZT0iQklPV0lOX1RJVExFIiB2YWx1ZT0i6rK966ClIOyGjOqwnDogJXAiLz4NCgkJPHVpdGV4dCBuYW1lPSJCSU9CVE5fVElUTEUiIHZhbHVlPSLqsr3roKUg7IaM6rCcIi8+DQoJCTx1aXRleHQgbmFtZT0iRElWSURFUkJUTl9USVRMRSIgdmFsdWU9InwiLz4NCgkJPHVpdGV4dCBuYW1lPSJDT05UQUNUQlROX1RJVExFIiB2YWx1ZT0i7Jew65297LKYIi8+DQoJCTx1aXRleHQgbmFtZT0iVEFCX1FVSVoiIHZhbHVlPSLtgLTspogiLz4NCgkJPHVpdGV4dCBuYW1lPSJUQUJfT1VUTElORSIgdmFsdWU9IuqwnOyalCIvPg0KCQk8dWl0ZXh0IG5hbWU9IlRBQl9USFVNQiIgdmFsdWU9Iuy2leyGjO2MkCIvPg0KCQk8dWl0ZXh0IG5hbWU9IlRBQl9OT1RFUyIgdmFsdWU9IuuFuO2KuCIvPg0KCQk8dWl0ZXh0IG5hbWU9IlRBQl9TRUFSQ0giIHZhbHVlPSLqsoDsg4kiLz4NCgkJPHVpdGV4dCBuYW1lPSJTTElERV9IRUFESU5HIiB2YWx1ZT0i7Iqs65287J2065OcIOygnOuqqSIvPg0KCQk8dWl0ZXh0IG5hbWU9IkRVUkFUSU9OX0hFQURJTkciIHZhbHVlPSLsnqzsg53si5zqsIQiLz4NCgkJPHVpdGV4dCBuYW1lPSJTRUFSQ0hfSEVBRElORyIgdmFsdWU9Iu2FjeyKpO2KuCDqsoDsg4k6Ii8+DQoJCTx1aXRleHQgbmFtZT0iVEhVTUJfSEVBRElORyIgdmFsdWU9IuyKrOudvOydtOuTnCIvPg0KCQk8dWl0ZXh0IG5hbWU9IlRIVU1CX0lORk8iIHZhbHVlPSLsoJzrqqkv7J6s7IOd7Iuc6rCEIi8+DQoJCTx1aXRleHQgbmFtZT0iQVRUQUNITkFNRV9IRUFESU5HIiB2YWx1ZT0i7YyM7J28IOydtOumhCIvPg0KCQk8dWl0ZXh0IG5hbWU9IkFUVEFDSFNJWkVfSEVBRElORyIgdmFsdWU9Iu2BrOq4sCIvPg0KCQk8dWl0ZXh0IG5hbWU9IlNMSURFX05PVEVTIiB2YWx1ZT0i7Iqs65287J2065OcIOuFuO2KuCIvPg0KCQk8IS0tcXVpeiBwb2QgYW5kIG1lc3NhZ2UgYm94IHRleHRzLS0+DQoJCTx1aXRleHQgbmFtZT0iUVVJWlBPRF9RVUlaX0FUVEVNUFQiIHZhbHVlPSLtgLTspogg7Iuc64+EIO2an+yImDoiLz4NCgkJPHVpdGV4dCBuYW1lPSJRVUlaUE9EX1FVSVpfQVRURU1QVF9WQUxVRSIgdmFsdWU9IiVuLyV0Ii8+DQoJCTx1aXRleHQgbmFtZT0iUVVJWlBPRF9RVUlaX1NDT1JFIiB2YWx1ZT0i65Od7KCQOiIvPg0KCQk8dWl0ZXh0IG5hbWU9IlFVSVpQT0RfUVVJWl9QQVNTU0NPUkUiIHZhbHVlPSLthrXqs7wg7KCQ7IiYOiIvPg0KCQk8dWl0ZXh0IG5hbWU9IlFVSVpQT0RfUVVJWl9NQVhTQ09SRSIgdmFsdWU9Iuy1nOqzoCDsoJDsiJg6Ii8+DQoJCTx1aXRleHQgbmFtZT0iUVVJWlBPRF9RVUVTQVRNUFRfU1RSIiB2YWx1ZT0i7Iuc64+EIO2an+yImDogJW4vJXQiLz4NCgkJPHVpdGV4dCBuYW1lPSJRVUlaUE9EX1FVRVNUWVBFX1NUUiIgdmFsdWU9IuycoO2YlTogJXMiLz4NCgkJPHVpdGV4dCBuYW1lPSJRVUlaUE9EX1FVRVNUWVBFX0dSRCIgdmFsdWU9IuygkOyImCDrp6TquLDquLAg7JmE66OMIi8+DQoJCTx1aXRleHQgbmFtZT0iUVVJWlBPRF9RVUVTVFlQRV9TVlkiIHZhbHVlPSLshKTrrLgg7KGw7IKsIi8+DQoJCTx1aXRleHQgbmFtZT0iUVVJWlBPRF9RVUlaQVRNUFRfSU5GIiB2YWx1ZT0i66y07ZWcIi8+DQoJCTx1aXRleHQgbmFtZT0iUVVJWlBPRF9RVUVTQVRNUFRfSU5GIiB2YWx1ZT0i66y07ZWcIi8+DQoJCTx1aXRleHQgbmFtZT0iV0FSTklOR01TR19ZRVNTVFJJTkciIHZhbHVlPSLsmIgiLz4NCgkJPHVpdGV4dCBuYW1lPSJXQVJOSU5HTVNHX05PU1RSSU5HIiB2YWx1ZT0i7JWE64uI7JikIi8+DQoJCTx1aXRleHQgbmFtZT0iV0FSTklOR01TR19USVRMRVNUUklORyIgdmFsdWU9Iu2AtOymiCDrgrTruYTqsozsnbTshZgg6rK96rOgIi8+DQoJCTx1aXRleHQgbmFtZT0iV0FSTklOR01TR19NU0dTVFJJTkciIHZhbHVlPSLsnbQg7YC07KaI7JeQ7IScIOyLnOuPhO2VmOyngCDslYrsnYAg7KeI66y47J20IOyeiOyKteuLiOuLpC4mI3hBOyYjeEE77YC07KaI66W8IOyiheujjO2VmOugpOuptCBb7JiIXeulvCDtgbTrpq3tlZjqs6AsIO2AtOymiOulvCDqs4Tsho3tlZjroKTrqbQgW+yVhOuLiOyYpF3rpbwg7YG066at7ZWY7Iut7Iuc7JikLiIvPg0KCQk8dWl0ZXh0IG5hbWU9IklORk9STUFUSU9OX0gyNjRfRkxBU0hQTEFZRVIiIHZhbHVlPSLsi5zsiqTthZzsl5Ag7ISk7LmY65CY7Ja0IOyeiOuKlCDtmITsnqwg67KE7KCE7J2YIEZsYXNoIFBsYXllcuuKlCDsnbQg67mE65SU7Jik66W8IOyngOybkO2VmOyngCDslYrsirXri4jri6QuIOy1nOyLoCBGbGFzaCBQbGF5ZXLrpbwg64uk7Jq066Gc65Oc7ZWY66Ck66m0IOu5hOuUlOyYpCDsmIHsl63snYQg7YG066at7ZWY7Iut7Iuc7Jik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ssLjsl6zsnpDsl5Dqsowg7IS466GcIOunieuMgCDrs7TsnbTquLAiLz4NCgkJPHVpdGV4dCBuYW1lPSJNVVRFIiB2YWx1ZT0i7J2M7IaM6rGwIi8+DQoJCTx1aXRleHQgbmFtZT0iRE9DV1JBUF9USVRMRSIgdmFsdWU9IlByZXNlbnRlciDtjIzsnbwg7LKo67aAIi8+DQoJCTx1aXRleHQgbmFtZT0iRE9DV1JBUF9NU0ciIHZhbHVlPSLrgrQg7Lu07ZOo7YSw7JeQIOyggOyepSIvPg0KCQk8dWl0ZXh0IG5hbWU9IkRPQ1dSQVBfUFJPTVBUIiB2YWx1ZT0i7YG066at7ZWY7JesIOuLpOyatOuhnOuTnCIvPg0KCQk8dWl0ZXh0IG5hbWU9IkNPVVJTRV9TVEFUVVMiIHZhbHVlPSLrqqjrk4gg7IOB7YOcIi8+DQoJCTx1aXRleHQgbmFtZT0iUEFTU0VEX1NUUklORyIgdmFsdWU9Iu2VqeqyqSIvPg0KCQk8dWl0ZXh0IG5hbWU9IkZBSUxFRF9TVFJJTkciIHZhbHVlPSLrtojtlanqsqk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DQoJCTx1aXRleHQgbmFtZT0iU0NSVUJCQVJTVEFUVVNfVklEUExBWUlORyIgdmFsdWU9IlbDrWRlbyBlbiByZXByb2QuIi8+DQoJCTx1aXRleHQgbmFtZT0iU0NSVUJCQVJTVEFUVVNfTE9BRElORyIgdmFsdWU9IkNhcmdhbmRvIi8+DQoJCTx1aXRleHQgbmFtZT0iU0NSVUJCQVJTVEFUVVNfQlVGRkVSSU5HIiB2YWx1ZT0iQWxtYWNlbmFuZG8gZW4gYsO6ZmVyIi8+DQoJCTx1aXRleHQgbmFtZT0iU0NSVUJCQVJTVEFUVVNfUVVFU1RJT04iIHZhbHVlPSJDb250ZXN0YXIgcHJlZ3VudGEiLz4NCgkJPHVpdGV4dCBuYW1lPSJTQ1JVQkJBUlNUQVRVU19SRVZJRVdRVUlaIiB2YWx1ZT0iUmV2aXNhbmRvIHBydWViYSIvPg0KCQk8IS0tIHN1YnN0aXR1dGlvbjogJW0gPT0gbWludXRlcyByZW1haW5pbmcgLS0+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DQoJCTx1aXRleHQgbmFtZT0iQklPQlROX1RJVExFIiB2YWx1ZT0iQmlvZ3JhZsOtYSIvPg0KCQk8dWl0ZXh0IG5hbWU9IkRJVklERVJCVE5fVElUTEUiIHZhbHVlPSJ8Ii8+DQoJCTx1aXRleHQgbmFtZT0iQ09OVEFDVEJUTl9USVRMRSIgdmFsdWU9IkNvbnRhY3RvIi8+DQoJCTx1aXRleHQgbmFtZT0iVEFCX1FVSVoiIHZhbHVlPSJQcnVlYmEiLz4NCgkJPHVpdGV4dCBuYW1lPSJUQUJfT1VUTElORSIgdmFsdWU9IkNvbnRvcm5vIi8+DQoJCTx1aXRleHQgbmFtZT0iVEFCX1RIVU1CIiB2YWx1ZT0iTWluaWF0LiIvPg0KCQk8dWl0ZXh0IG5hbWU9IlRBQl9OT1RFUyIgdmFsdWU9Ik5vdGFzIi8+DQoJCTx1aXRleHQgbmFtZT0iVEFCX1NFQVJDSCIgdmFsdWU9IkJ1c2NhciIvPg0KCQk8dWl0ZXh0IG5hbWU9IlNMSURFX0hFQURJTkciIHZhbHVlPSJUw610dWxvIGRlIGRpYXBvc2l0aXZhIi8+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DQoJCTx1aXRleHQgbmFtZT0iQVRUQUNITkFNRV9IRUFESU5HIiB2YWx1ZT0iTm9tYnJlIGRlIGFyY2hpdm8iLz4NCgkJPHVpdGV4dCBuYW1lPSJBVFRBQ0hTSVpFX0hFQURJTkciIHZhbHVlPSJUYW1hw7FvIi8+DQoJCTx1aXRleHQgbmFtZT0iU0xJREVfTk9URVMiIHZhbHVlPSJOb3RhcyBkZSBkaWFwb3NpdGl2YSIvPg0KCQk8IS0tcXVpeiBwb2QgYW5kIG1lc3NhZ2UgYm94IHRleHRzLS0+DQoJCTx1aXRleHQgbmFtZT0iUVVJWlBPRF9RVUlaX0FUVEVNUFQiIHZhbHVlPSJJbnRlbnRvIGRlIHBydWViYToiLz4NCgkJPHVpdGV4dCBuYW1lPSJRVUlaUE9EX1FVSVpfQVRURU1QVF9WQUxVRSIgdmFsdWU9IiVuIGRlICV0Ii8+DQoJCTx1aXRleHQgbmFtZT0iUVVJWlBPRF9RVUlaX1NDT1JFIiB2YWx1ZT0iUHVudHVhY2nDs246Ii8+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DQoJCTx1aXRleHQgbmFtZT0iV0FSTklOR01TR19ZRVNTVFJJTkciIHZhbHVlPSJTw60iLz4NCgkJPHVpdGV4dCBuYW1lPSJXQVJOSU5HTVNHX05PU1RSSU5HIiB2YWx1ZT0iTm8iLz4NCgkJPHVpdGV4dCBuYW1lPSJXQVJOSU5HTVNHX1RJVExFU1RSSU5HIiB2YWx1ZT0iQXZpc28gZGUgbmF2ZWdhY2nDs24gZGUgcHJ1ZWJhIi8+DQoJCTx1aXRleHQgbmFtZT0iV0FSTklOR01TR19NU0dTVFJJTkciIHZhbHVlPSJIYXkgcHJlZ3VudGFzIHNpbiBpbnRlbnRvcyBlbiBlc3RhIHBydWViYS4mI3hBOyYjeEE7UGFyYSBzYWxpciBkZSBsYSBwcnVlYmEsIGhhZ2EgY2xpYyBlbiBTw60uIFBhcmEgY29udGludWFyLCBoYWdhIGNsaWMgZW4gTm8uIi8+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DQoJCTwhLS0gc3Vic3RpdHV0aW9uOiAlbiA9PSBzbGlkZSBudW1iZXIgLS0+DQoJCTx1aXRleHQgbmFtZT0iQk9PS01BUktTTElERSIgdmFsdWU9IkFkb2JlIFByZXNlbnRlcjogJXAgJXMiLz4NCgkJPHVpdGV4dCBuYW1lPSJTSE9XU0lERUJBUiIgdmFsdWU9Ik1vc3RyYXIgYmFycmEgbGF0ZXJhbCBhIGxvcyBwYXJ0aWNpcGFudGVzIi8+DQoJCTx1aXRleHQgbmFtZT0iTVVURSIgdmFsdWU9IlNpbGVuY2lhciIvPg0KCQk8dWl0ZXh0IG5hbWU9IkRPQ1dSQVBfVElUTEUiIHZhbHVlPSJBcmNoaXZvIGFkanVudG8gZGUgUHJlc2VudGVyIi8+DQoJCTx1aXRleHQgbmFtZT0iRE9DV1JBUF9NU0ciIHZhbHVlPSJHdWFyZGFyIGVuIE1pIFBDIi8+DQoJCTx1aXRleHQgbmFtZT0iRE9DV1JBUF9QUk9NUFQiIHZhbHVlPSJIYWdhIGNsaWMgZW4gRGVzY2FyZ2FyIi8+DQoJCTx1aXRleHQgbmFtZT0iQ09VUlNFX1NUQVRVUyIgdmFsdWU9IkVzdGFkbyBkZSBtb2R1bG8iLz4NCgkJPHVpdGV4dCBuYW1lPSJQQVNTRURfU1RSSU5HIiB2YWx1ZT0iQXByb2JhZG8iLz4NCgkJPHVpdGV4dCBuYW1lPSJGQUlMRURfU1RSSU5HIiB2YWx1ZT0iU3VzcGVuc28iLz4NCgk8L2xhbmd1YWdlPg0KCTxsYW5ndWFnZSBpZD0icHQ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GFyYWRvIi8+DQoJCTx1aXRleHQgbmFtZT0iU0NSVUJCQVJTVEFUVVNfUExBWUlORyIgdmFsdWU9IlJlcHJvZHV6aW5kbyIvPg0KCQk8dWl0ZXh0IG5hbWU9IlNDUlVCQkFSU1RBVFVTX05PQVVESU8iIHZhbHVlPSJTZW0gw6F1ZGlvIi8+DQoJCTx1aXRleHQgbmFtZT0iU0NSVUJCQVJTVEFUVVNfVklEUExBWUlORyIgdmFsdWU9IlbDrWRlbyBlbSByZXByb2R1w6fDo28iLz4NCgkJPHVpdGV4dCBuYW1lPSJTQ1JVQkJBUlNUQVRVU19MT0FESU5HIiB2YWx1ZT0iQ2FycmVnYW5kbyIvPg0KCQk8dWl0ZXh0IG5hbWU9IlNDUlVCQkFSU1RBVFVTX0JVRkZFUklORyIgdmFsdWU9IkFybWF6ZW5hbmRvIGVtIGJ1ZmZlciIvPg0KCQk8dWl0ZXh0IG5hbWU9IlNDUlVCQkFSU1RBVFVTX1FVRVNUSU9OIiB2YWx1ZT0iUmVzcG9uZGVyIHBlcmd1bnRhIi8+DQoJCTx1aXRleHQgbmFtZT0iU0NSVUJCQVJTVEFUVVNfUkVWSUVXUVVJWiIgdmFsdWU9IlJldmlzYW5kbyBxdWVzdGlvbsOhcmlvIi8+DQoJCTwhLS0gc3Vic3RpdHV0aW9uOiAlbSA9PSBtaW51dGVzIHJlbWFpbmluZyAtLT4NCgkJPCEtLSBzdWJzdGl0dXRpb246ICVzID09IHNlY29uZHMgcmVtYWluaW5nIC0tPg0KCQk8dWl0ZXh0IG5hbWU9IkVMQVBTRUQiIHZhbHVlPSIlbSBtaW51dG9zICVzIHNlZ3VuZG9zIHJlc3RhbnRlcyIvPg0KCQk8dWl0ZXh0IG5hbWU9Ik5PVEZPVU5EIiB2YWx1ZT0iTmFkYSBlbmNvbnRyYWRvIi8+DQoJCTx1aXRleHQgbmFtZT0iQVRUQUNITUVOVFMiIHZhbHVlPSJBbmV4b3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XRvIi8+DQoJCTx1aXRleHQgbmFtZT0iVEFCX1FVSVoiIHZhbHVlPSJRdWVzdC4iLz4NCgkJPHVpdGV4dCBuYW1lPSJUQUJfT1VUTElORSIgdmFsdWU9IkVzcXVlbWEiLz4NCgkJPHVpdGV4dCBuYW1lPSJUQUJfVEhVTUIiIHZhbHVlPSJNaW5pIi8+DQoJCTx1aXRleHQgbmFtZT0iVEFCX05PVEVTIiB2YWx1ZT0iTm90YXMiLz4NCgkJPHVpdGV4dCBuYW1lPSJUQUJfU0VBUkNIIiB2YWx1ZT0iQnVzY2EiLz4NCgkJPHVpdGV4dCBuYW1lPSJTTElERV9IRUFESU5HIiB2YWx1ZT0iVMOtdHVsbyBkbyBzbGlkZSIvPg0KCQk8dWl0ZXh0IG5hbWU9IkRVUkFUSU9OX0hFQURJTkciIHZhbHVlPSJEdXJhw6fDo28iLz4NCgkJPHVpdGV4dCBuYW1lPSJTRUFSQ0hfSEVBRElORyIgdmFsdWU9IlByb2N1cmFyIHRleHRvOiIvPg0KCQk8dWl0ZXh0IG5hbWU9IlRIVU1CX0hFQURJTkciIHZhbHVlPSJTbGlkZSIvPg0KCQk8dWl0ZXh0IG5hbWU9IlRIVU1CX0lORk8iIHZhbHVlPSJUw610dWxvL0R1cmHDp8OjbyBkbyBzbGlkZSIvPg0KCQk8dWl0ZXh0IG5hbWU9IkFUVEFDSE5BTUVfSEVBRElORyIgdmFsdWU9Ik5vbWUgZG8gYXJxdWl2byIvPg0KCQk8dWl0ZXh0IG5hbWU9IkFUVEFDSFNJWkVfSEVBRElORyIgdmFsdWU9IlRhbWFuaG8iLz4NCgkJPHVpdGV4dCBuYW1lPSJTTElERV9OT1RFUyIgdmFsdWU9IkFub3Rhw6fDtWVzIGRvIHNsaWRlIi8+DQoJCTwhLS1xdWl6IHBvZCBhbmQgbWVzc2FnZSBib3ggdGV4dHMtLT4NCgkJPHVpdGV4dCBuYW1lPSJRVUlaUE9EX1FVSVpfQVRURU1QVCIgdmFsdWU9IlRlbnRhdGl2YSBubyBxdWVzdGlvbsOhcmlvOiIvPg0KCQk8dWl0ZXh0IG5hbWU9IlFVSVpQT0RfUVVJWl9BVFRFTVBUX1ZBTFVFIiB2YWx1ZT0iJW4gZGUgJXQiLz4NCgkJPHVpdGV4dCBuYW1lPSJRVUlaUE9EX1FVSVpfU0NPUkUiIHZhbHVlPSJQb250dWHDp8OjbzoiLz4NCgkJPHVpdGV4dCBuYW1lPSJRVUlaUE9EX1FVSVpfUEFTU1NDT1JFIiB2YWx1ZT0iUG9udHVhw6fDo28gZGUgYXByb3Zhw6fDo286Ii8+DQoJCTx1aXRleHQgbmFtZT0iUVVJWlBPRF9RVUlaX01BWFNDT1JFIiB2YWx1ZT0iUG9udHVhw6fDo28gbcOheGltYToiLz4NCgkJPHVpdGV4dCBuYW1lPSJRVUlaUE9EX1FVRVNBVE1QVF9TVFIiIHZhbHVlPSJUZW50YXRpdmE6ICVuIGRlICV0Ii8+DQoJCTx1aXRleHQgbmFtZT0iUVVJWlBPRF9RVUVTVFlQRV9TVFIiIHZhbHVlPSJUaXBvOiAlcyIvPg0KCQk8dWl0ZXh0IG5hbWU9IlFVSVpQT0RfUVVFU1RZUEVfR1JEIiB2YWx1ZT0iQ2xhc3NpZmljYXTDs3JpYSIvPg0KCQk8dWl0ZXh0IG5hbWU9IlFVSVpQT0RfUVVFU1RZUEVfU1ZZIiB2YWx1ZT0iUGVzcXVpc2EiLz4NCgkJPHVpdGV4dCBuYW1lPSJRVUlaUE9EX1FVSVpBVE1QVF9JTkYiIHZhbHVlPSJJbmZpbml0byIvPg0KCQk8dWl0ZXh0IG5hbWU9IlFVSVpQT0RfUVVFU0FUTVBUX0lORiIgdmFsdWU9IkluZmluaXRvIi8+DQoJCTx1aXRleHQgbmFtZT0iV0FSTklOR01TR19ZRVNTVFJJTkciIHZhbHVlPSJTaW0iLz4NCgkJPHVpdGV4dCBuYW1lPSJXQVJOSU5HTVNHX05PU1RSSU5HIiB2YWx1ZT0iTsOjbyIvPg0KCQk8dWl0ZXh0IG5hbWU9IldBUk5JTkdNU0dfVElUTEVTVFJJTkciIHZhbHVlPSJBbGVydGEgZGUgbmF2ZWdhw6fDo28gZG8gcXVlc3Rpb27DoXJpbyIvPg0KCQk8dWl0ZXh0IG5hbWU9IldBUk5JTkdNU0dfTVNHU1RSSU5HIiB2YWx1ZT0iRXhpc3RlbSBwZXJndW50YXMgcXVlIG7Do28gZm9yYW0gcmVzcG9uZGlkYXMgbmVzdGUgcXVlc3Rpb27DoXJpby4mI3hBOyYjeEE7Q2xpcXVlIGVtIFNpbSBwYXJhIHNhaXIgZG8gcXVlc3Rpb27DoXJpbyBvdSBlbSBOw6NvIHNlIHF1aXNlciBjb250aW51YXIuIi8+DQoJCTx1aXRleHQgbmFtZT0iSU5GT1JNQVRJT05fSDI2NF9GTEFTSFBMQVlFUiIgdmFsdWU9IkEgdmVyc8OjbyBhdHVhbCBkbyBGbGFzaCBQbGF5ZXIgaW5zdGFsYWRhIG5vIGNvbXB1dGFkb3IgbsOjbyBvZmVyZWNlIHN1cG9ydGUgYSBlc3NlIHbDrWRlby4gQ2xpcXVlIG5hIMOhcmVhIGRvIHbDrWRlbyBwYXJhIGJhaXhhciBhIHZlcnPDo28gbWFpcyByZWNlbnRlIGRv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zdHJhciBiYXJyYSBsYXRlcmFsIGFvIHBhcnRpY2lwYW50ZXMiLz4NCgkJPHVpdGV4dCBuYW1lPSJNVVRFIiB2YWx1ZT0iTXVkbyIvPg0KCQk8dWl0ZXh0IG5hbWU9IkRPQ1dSQVBfVElUTEUiIHZhbHVlPSJBbmV4byBkZSBhcnF1aXZvIGRvIFByZXNlbnRlciIvPg0KCQk8dWl0ZXh0IG5hbWU9IkRPQ1dSQVBfTVNHIiB2YWx1ZT0iU2FsdmFyIGVtIE1ldSBjb21wdXRhZG9yIi8+DQoJCTx1aXRleHQgbmFtZT0iRE9DV1JBUF9QUk9NUFQiIHZhbHVlPSJDbGlxdWUgcGFyYSBiYWl4YXIiLz4NCgkJPHVpdGV4dCBuYW1lPSJDT1VSU0VfU1RBVFVTIiB2YWx1ZT0iU3RhdHVzIGRvIG3Ds2R1bG8iLz4NCgkJPHVpdGV4dCBuYW1lPSJQQVNTRURfU1RSSU5HIiB2YWx1ZT0iQXByb3ZhZG8iLz4NCgkJPHVpdGV4dCBuYW1lPSJGQUlMRURfU1RSSU5HIiB2YWx1ZT0iUmVwcm92YWRvIi8+DQoJPC9sYW5ndWFnZT4NCgk8bGFuZ3VhZ2UgaWQ9Iml0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DQoJCTwhLS0gc3Vic3RpdHV0aW9uOiAlbiA9PSBzbGlkZSBudW1iZXIgLS0+DQoJCTwhLS0gc3Vic3RpdHV0aW9uOiAldCA9PSB0b3RhbCBzbGlkZSBjb3VudCAtLT4NCgkJPHVpdGV4dCBuYW1lPSJTQ1JVQkJBUlNUQVRVU19TTElERUlORk8iIHZhbHVlPSJEaWFwb3NpdGl2YSAlbiAvICV0IHwgIi8+DQoJCTx1aXRleHQgbmFtZT0iU0NSVUJCQVJTVEFUVVNfU1RPUFBFRCIgdmFsdWU9IkludGVycm90dG8iLz4NCgkJPHVpdGV4dCBuYW1lPSJTQ1JVQkJBUlNUQVRVU19QTEFZSU5HIiB2YWx1ZT0iUmlwcm9kdXppb25lIi8+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DQoJCTx1aXRleHQgbmFtZT0iRUxBUFNFRCIgdmFsdWU9IiVtIE1pbnV0aSAlcyBTZWNvbmRpIHJpbWFuZW50aSIvPg0KCQk8dWl0ZXh0IG5hbWU9Ik5PVEZPVU5EIiB2YWx1ZT0iTmVzc3VuIGVsZW1lbnRvIHRyb3ZhdG8iLz4NCgkJPHVpdGV4dCBuYW1lPSJBVFRBQ0hNRU5UUyIgdmFsdWU9IkFsbGVnYXRp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DQoJCTx1aXRleHQgbmFtZT0iRFVSQVRJT05fSEVBRElORyIgdmFsdWU9IkR1cmF0YSIvPg0KCQk8dWl0ZXh0IG5hbWU9IlNFQVJDSF9IRUFESU5HIiB2YWx1ZT0iQ2VyY2EgdGVzdG86Ii8+DQoJCTx1aXRleHQgbmFtZT0iVEhVTUJfSEVBRElORyIgdmFsdWU9IkRpYXBvc2l0aXZhIi8+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DQoJCTx1aXRleHQgbmFtZT0iUVVJWlBPRF9RVUVTVFlQRV9TVFIiIHZhbHVlPSJUaXBvOiAlcyIvPg0KCQk8dWl0ZXh0IG5hbWU9IlFVSVpQT0RfUVVFU1RZUEVfR1JEIiB2YWx1ZT0iQ29uIHZhbHV0YXppb25lIi8+DQoJCTx1aXRleHQgbmFtZT0iUVVJWlBPRF9RVUVTVFlQRV9TVlkiIHZhbHVlPSJJbmRhZ2luZSIvPg0KCQk8dWl0ZXh0IG5hbWU9IlFVSVpQT0RfUVVJWkFUTVBUX0lORiIgdmFsdWU9IkluZmluaXRpIi8+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JiN4QTsmI3hBO1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DQoJCTx1aXRleHQgbmFtZT0iRE9DV1JBUF9USVRMRSIgdmFsdWU9IkFsbGVnYXRvIGZpbGUgUHJlc2VudGVyIi8+DQoJCTx1aXRleHQgbmFtZT0iRE9DV1JBUF9NU0ciIHZhbHVlPSJTYWx2YSBpbiBSaXNvcnNlIGRlbCBjb21wdXRlciIvPg0KCQk8dWl0ZXh0IG5hbWU9IkRPQ1dSQVBfUFJPTVBUIiB2YWx1ZT0iQ2xpYyBwZXIgc2NhcmljYXJlIi8+DQoJCTx1aXRleHQgbmFtZT0iQ09VUlNFX1NUQVRVUyIgdmFsdWU9Ik1vZHVsZSBTdGF0dXMiLz4NCgkJPHVpdGV4dCBuYW1lPSJQQVNTRURfU1RSSU5HIiB2YWx1ZT0iUGFzc2VkIi8+DQoJCTx1aXRleHQgbmFtZT0iRkFJTEVEX1NUUklORyIgdmFsdWU9IkZhaWxlZCIvPg0KCTwvbGFuZ3VhZ2U+DQoJPGxhbmd1YWdlIGlkPSJubC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EaWEgJW4iLz4NCgkJPCEtLSBzdWJzdGl0dXRpb246ICVuID09IHNsaWRlIG51bWJlciAtLT4NCgkJPCEtLSBzdWJzdGl0dXRpb246ICV0ID09IHRvdGFsIHNsaWRlIGNvdW50IC0tPg0KCQk8dWl0ZXh0IG5hbWU9IlNDUlVCQkFSU1RBVFVTX1NMSURFSU5GTyIgdmFsdWU9IkRpYSAlbiAvICV0IHwgIi8+DQoJCTx1aXRleHQgbmFtZT0iU0NSVUJCQVJTVEFUVVNfU1RPUFBFRCIgdmFsdWU9Ikdlc3RvcHQiLz4NCgkJPHVpdGV4dCBuYW1lPSJTQ1JVQkJBUlNUQVRVU19QTEFZSU5HIiB2YWx1ZT0iQWZzcGVsZW4iLz4NCgkJPHVpdGV4dCBuYW1lPSJTQ1JVQkJBUlNUQVRVU19OT0FVRElPIiB2YWx1ZT0iR2VlbiBhdWRpbyIvPg0KCQk8dWl0ZXh0IG5hbWU9IlNDUlVCQkFSU1RBVFVTX1ZJRFBMQVlJTkciIHZhbHVlPSJWaWRlbyBhZnNwZWxlbiIvPg0KCQk8dWl0ZXh0IG5hbWU9IlNDUlVCQkFSU1RBVFVTX0xPQURJTkciIHZhbHVlPSJMYWRlbiIvPg0KCQk8dWl0ZXh0IG5hbWU9IlNDUlVCQkFSU1RBVFVTX0JVRkZFUklORyIgdmFsdWU9IkJ1ZmZlcmVuIi8+DQoJCTx1aXRleHQgbmFtZT0iU0NSVUJCQVJTVEFUVVNfUVVFU1RJT04iIHZhbHVlPSJWcmFhZyBtZXQgYW50d29vcmQiLz4NCgkJPHVpdGV4dCBuYW1lPSJTQ1JVQkJBUlNUQVRVU19SRVZJRVdRVUlaIiB2YWx1ZT0iUXVpeiBjb250cm9sZXJlbiIvPg0KCQk8IS0tIHN1YnN0aXR1dGlvbjogJW0gPT0gbWludXRlcyByZW1haW5pbmcgLS0+DQoJCTwhLS0gc3Vic3RpdHV0aW9uOiAlcyA9PSBzZWNvbmRzIHJlbWFpbmluZyAtLT4NCgkJPHVpdGV4dCBuYW1lPSJFTEFQU0VEIiB2YWx1ZT0iRXIgcmVzdGVyZW4gJW0gbWludXRlbiAlcyBzZWNvbmRlbiIvPg0KCQk8dWl0ZXh0IG5hbWU9Ik5PVEZPVU5EIiB2YWx1ZT0iTmlldHMgZ2V2b25kZW4iLz4NCgkJPHVpdGV4dCBuYW1lPSJBVFRBQ0hNRU5UUyIgdmFsdWU9IkJpamxhZ2VuIi8+DQoJCTwhLS0gc3Vic3RpdHV0aW9uOiAlcCA9PSBjdXJyZW50IHNwZWFrZXIncyB0aXRsZSAtLT4NCgkJPHVpdGV4dCBuYW1lPSJCSU9XSU5fVElUTEUiIHZhbHVlPSJCaW9ncmFmaWU6ICVwIi8+DQoJCTx1aXRleHQgbmFtZT0iQklPQlROX1RJVExFIiB2YWx1ZT0iQmlvZ3JhZmllIi8+DQoJCTx1aXRleHQgbmFtZT0iRElWSURFUkJUTl9USVRMRSIgdmFsdWU9InwiLz4NCgkJPHVpdGV4dCBuYW1lPSJDT05UQUNUQlROX1RJVExFIiB2YWx1ZT0iQ29udGFjdCIvPg0KCQk8dWl0ZXh0IG5hbWU9IlRBQl9RVUlaIiB2YWx1ZT0iUXVpeiIvPg0KCQk8dWl0ZXh0IG5hbWU9IlRBQl9PVVRMSU5FIiB2YWx1ZT0iT3ZlcnppY2h0Ii8+DQoJCTx1aXRleHQgbmFtZT0iVEFCX1RIVU1CIiB2YWx1ZT0iTWluaWF0dXVyIi8+DQoJCTx1aXRleHQgbmFtZT0iVEFCX05PVEVTIiB2YWx1ZT0iTm90aXRpZXMiLz4NCgkJPHVpdGV4dCBuYW1lPSJUQUJfU0VBUkNIIiB2YWx1ZT0iWm9la2VuIi8+DQoJCTx1aXRleHQgbmFtZT0iU0xJREVfSEVBRElORyIgdmFsdWU9IlRpdGVsIHZhbiBkaWEiLz4NCgkJPHVpdGV4dCBuYW1lPSJEVVJBVElPTl9IRUFESU5HIiB2YWx1ZT0iRHV1ciIvPg0KCQk8dWl0ZXh0IG5hbWU9IlNFQVJDSF9IRUFESU5HIiB2YWx1ZT0iWm9la2VuIG5hYXIgdGVrc3Q6Ii8+DQoJCTx1aXRleHQgbmFtZT0iVEhVTUJfSEVBRElORyIgdmFsdWU9IkRpYSIvPg0KCQk8dWl0ZXh0IG5hbWU9IlRIVU1CX0lORk8iIHZhbHVlPSJUaXRlbC9kdXVyIHZhbiBkaWEiLz4NCgkJPHVpdGV4dCBuYW1lPSJBVFRBQ0hOQU1FX0hFQURJTkciIHZhbHVlPSJCZXN0YW5kc25hYW0iLz4NCgkJPHVpdGV4dCBuYW1lPSJBVFRBQ0hTSVpFX0hFQURJTkciIHZhbHVlPSJHcm9vdHRlIi8+DQoJCTx1aXRleHQgbmFtZT0iU0xJREVfTk9URVMiIHZhbHVlPSJEaWFub3RpdGllcyIvPg0KCQk8IS0tcXVpeiBwb2QgYW5kIG1lc3NhZ2UgYm94IHRleHRzLS0+DQoJCTx1aXRleHQgbmFtZT0iUVVJWlBPRF9RVUlaX0FUVEVNUFQiIHZhbHVlPSJRdWl6cG9naW5nOiIvPg0KCQk8dWl0ZXh0IG5hbWU9IlFVSVpQT0RfUVVJWl9BVFRFTVBUX1ZBTFVFIiB2YWx1ZT0iJW4gdmFuICV0Ii8+DQoJCTx1aXRleHQgbmFtZT0iUVVJWlBPRF9RVUlaX1NDT1JFIiB2YWx1ZT0iQmVoYWFsZGUgc2NvcmU6Ii8+DQoJCTx1aXRleHQgbmFtZT0iUVVJWlBPRF9RVUlaX1BBU1NTQ09SRSIgdmFsdWU9IlZvbGRvZW5kZSBzY29yZToiLz4NCgkJPHVpdGV4dCBuYW1lPSJRVUlaUE9EX1FVSVpfTUFYU0NPUkUiIHZhbHVlPSJNYXhpbWFhbCBoYWFsYmFyZSBzY29yZToiLz4NCgkJPHVpdGV4dCBuYW1lPSJRVUlaUE9EX1FVRVNBVE1QVF9TVFIiIHZhbHVlPSJQb2dpbmc6ICVuIHZhbiAldCIvPg0KCQk8dWl0ZXh0IG5hbWU9IlFVSVpQT0RfUVVFU1RZUEVfU1RSIiB2YWx1ZT0iVHlwZTogJXMiLz4NCgkJPHVpdGV4dCBuYW1lPSJRVUlaUE9EX1FVRVNUWVBFX0dSRCIgdmFsdWU9IlRlbHQgdm9vciBzY29yZSIvPg0KCQk8dWl0ZXh0IG5hbWU9IlFVSVpQT0RfUVVFU1RZUEVfU1ZZIiB2YWx1ZT0iRW5xdcOqdGUiLz4NCgkJPHVpdGV4dCBuYW1lPSJRVUlaUE9EX1FVSVpBVE1QVF9JTkYiIHZhbHVlPSJPbmJlcGVya3QiLz4NCgkJPHVpdGV4dCBuYW1lPSJRVUlaUE9EX1FVRVNBVE1QVF9JTkYiIHZhbHVlPSJPbmJlcGVya3QiLz4NCgkJPHVpdGV4dCBuYW1lPSJXQVJOSU5HTVNHX1lFU1NUUklORyIgdmFsdWU9IkphIi8+DQoJCTx1aXRleHQgbmFtZT0iV0FSTklOR01TR19OT1NUUklORyIgdmFsdWU9Ik5lZSIvPg0KCQk8dWl0ZXh0IG5hbWU9IldBUk5JTkdNU0dfVElUTEVTVFJJTkciIHZhbHVlPSJXYWFyc2NodXdpbmcgbWV0IGJldHJla2tpbmcgdG90IHF1aXpuYXZpZ2F0aWUiLz4NCgkJPHVpdGV4dCBuYW1lPSJXQVJOSU5HTVNHX01TR1NUUklORyIgdmFsdWU9IlUgaGVidCBuaWV0IGFsbGUgdnJhZ2VuIGluIGRlemUgcXVpeiBiZWFudHdvb3JkLiYjeEE7JiN4QTtLbGlrIG9wIEphIG9tIGRlIHF1aXogYWYgdGUgc2x1aXRlbi4gS2xpayBvcCBOZWUgb20gZGUgcXVpeiB2b29ydCB0ZSB6ZXR0ZW4uIi8+DQoJCTx1aXRleHQgbmFtZT0iSU5GT1JNQVRJT05fSDI2NF9GTEFTSFBMQVlFUiIgdmFsdWU9IkRlemUgdmlkZW8gd29yZHQgbmlldCBvbmRlcnN0ZXVuZCBkb29yIGRlIHZlcnNpZSB2YW4gRmxhc2ggUGxheWVyIGRpZSBtb21lbnRlZWwgb3AgdXcgY29tcHV0ZXIgaXMgZ2XDr25zdGFsbGVlcmQuIEtsaWsgaW4gZGUgdmlkZW8gb20gZGUgbmlldXdzdGUgRmxhc2ggUGxheWVyIHRlIGRvd25sb2FkZ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lppanBhbmVlbCBhYW4gZGVlbG5lbWVycyB3ZWVyZ2V2ZW4iLz4NCgkJPHVpdGV4dCBuYW1lPSJNVVRFIiB2YWx1ZT0iRGVtcGVuIi8+DQoJCTx1aXRleHQgbmFtZT0iRE9DV1JBUF9USVRMRSIgdmFsdWU9IlByZXNlbnRlci1iZXN0YW5kc2JpamxhZ2UiLz4NCgkJPHVpdGV4dCBuYW1lPSJET0NXUkFQX01TRyIgdmFsdWU9Ik9wc2xhYW4gaW4gRGV6ZSBjb21wdXRlciIvPg0KCQk8dWl0ZXh0IG5hbWU9IkRPQ1dSQVBfUFJPTVBUIiB2YWx1ZT0iS2xpayBvbSB0ZSBkb3dubG9hZGVuIi8+DQoJCTx1aXRleHQgbmFtZT0iQ09VUlNFX1NUQVRVUyIgdmFsdWU9Ik1vZHVsZSBTdGF0dXMiLz4NCgkJPHVpdGV4dCBuYW1lPSJQQVNTRURfU1RSSU5HIiB2YWx1ZT0iUGFzc2VkIi8+DQoJCTx1aXRleHQgbmFtZT0iRkFJTEVEX1NUUklORyIgdmFsdWU9IkZhaWxlZCIvPg0KCTwvbGFuZ3VhZ2U+DQoJPGxhbmd1YWdlIGlkPSJjbiI+DQoJCTwhLS0gZm9ybWF0IGZvciB1aWZvbnQgdmFsdWUgaXMgImZvbnQsc2l6ZSxpc2JvbGQsaXNpdGFsaWMsaXNzaGFkb3dlZCIgLS0+DQoJCTx1aWZvbnQgbmFtZT0iRk9OVF9RVUlaWklORyIgdmFsdWU9IuWui+S9ky0xODAzMCwxMCxmYWxzZSxmYWxzZSxmYWxzZSIvPg0KCQk8dWlmb250IG5hbWU9IkZPTlRfU0NSVUJTVEFUVVMiIHZhbHVlPSLlrovkvZMtMTgwMzAsMTAsdHJ1ZSxmYWxzZSx0cnVlIi8+DQoJCTx1aWZvbnQgbmFtZT0iRk9OVF9TQ1JVQlRJTUUiIHZhbHVlPSLlrovkvZMtMTgwMzAsMTAsZmFsc2UsZmFsc2UsdHJ1ZSIvPg0KCQk8dWlmb250IG5hbWU9IkZPTlRfRUxBUFNFRFRJTUUiIHZhbHVlPSLlrovkvZMtMTgwMzAsMTAsdHJ1ZSxmYWxzZSx0cnVlIi8+DQoJCTx1aWZvbnQgbmFtZT0iRk9OVF9VVElMU01FTlUiIHZhbHVlPSLlrovkvZMtMTgwMzAsMTAsdHJ1ZSxmYWxzZSxmYWxzZSIvPg0KCQk8dWlmb250IG5hbWU9IkZPTlRfVEFCUyIgdmFsdWU9IuWui+S9ky0xODAzMCwxNCx0cnVlLGZhbHNlLHRydWUiLz4NCgkJPHVpZm9udCBuYW1lPSJGT05UX1BSRVNFTlRBVElPTk5BTUUiIHZhbHVlPSLlrovkvZMtMTgwMzAsMTQsZmFsc2UsZmFsc2UsdHJ1ZSIvPg0KCQk8dWlmb250IG5hbWU9IkZPTlRfUFJFU0VOVEVSTkFNRSIgdmFsdWU9IuWui+S9ky0xODAzMCwxNCx0cnVlLGZhbHNlLHRydWUiLz4NCgkJPHVpZm9udCBuYW1lPSJGT05UX1BSRVNFTlRFUlRJVExFIiB2YWx1ZT0i5a6L5L2TLTE4MDMwLDEzLGZhbHNlLGZhbHNlLHRydWUiLz4NCgkJPHVpZm9udCBuYW1lPSJGT05UX0JJT0JUTiIgdmFsdWU9IuWui+S9ky0xODAzMCwxMCxmYWxzZSxmYWxzZSx0cnVlIi8+DQoJCTx1aWZvbnQgbmFtZT0iRk9OVF9OT1RFUyIgdmFsdWU9IuWui+S9ky0xODAzMCwxMixmYWxzZSxmYWxzZSxmYWxzZSIvPg0KCQk8dWlmb250IG5hbWU9IkZPTlRfT1VUTElORSIgdmFsdWU9IuWui+S9ky0xODAzMCwxMixmYWxzZSxmYWxzZSx0cnVlIi8+DQoJCTx1aWZvbnQgbmFtZT0iRk9OVF9TRUFSQ0giIHZhbHVlPSLlrovkvZMtMTgwMzAsMTIsZmFsc2UsZmFsc2UsdHJ1ZSIvPg0KCQk8dWlmb250IG5hbWU9IkZPTlRfVEhVTUIiIHZhbHVlPSLlrovkvZMtMTgwMzAsMTAsZmFsc2UsZmFsc2UsdHJ1ZSIvPg0KCQk8dWlmb250IG5hbWU9IkZPTlRfQklPV0lOIiB2YWx1ZT0i5a6L5L2TLTE4MDMwLDEyLGZhbHNlLGZhbHNlLGZhbHNlIi8+DQoJCTx1aWZvbnQgbmFtZT0iRk9OVF9MSVNUSEVBRElORyIgdmFsdWU9IuWui+S9ky0xODAzMCwxMCxmYWxzZSxmYWxzZSxmYWxzZSIvPg0KCQk8dWlmb250IG5hbWU9IkZPTlRfV0lOVElUTEUiIHZhbHVlPSLlrovkvZMtMTgwMzAsMTAsZmFsc2UsZmFsc2UsdHJ1ZSIvPg0KCQk8dWlmb250IG5hbWU9IkZPTlRfQVRUQUNITUVOVFMiIHZhbHVlPSLlrovkvZMtMTgwMzAsMTIsZmFsc2UsZmFsc2UsdHJ1ZSIvPg0KCQk8IS0tcXVpeiBwb2QgYW5kIG1lc3NhZ2UgYm94IHRleHQgZm9udHMtLT4NCgkJPHVpZm9udCBuYW1lPSJGT05UX01TR0JPWF9XSU5USVRMRSIgdmFsdWU9IuWui+S9ky0xODAzMCwxMix0cnVlLGZhbHNlLHRydWUiLz4NCgkJPHVpZm9udCBuYW1lPSJGT05UX01TR0JPWF9NU0ciIHZhbHVlPSLlrovkvZMtMTgwMzAsMTIsZmFsc2UsZmFsc2UsdHJ1ZSIvPg0KCQk8dWlmb250IG5hbWU9IkZPTlRfTVNHQk9YX09QVElPTlMiIHZhbHVlPSLlrovkvZMtMTgwMzAsMTAsdHJ1ZSxmYWxzZSx0cnVlIi8+DQoJCTx1aWZvbnQgbmFtZT0iRk9OVF9RVUlaUE9EX1FVSVpfVElUTEUiIHZhbHVlPSLlrovkvZMtMTgwMzAsMTIsdHJ1ZSxmYWxzZSx0cnVlIi8+DQoJCTx1aWZvbnQgbmFtZT0iRk9OVF9RVUlaUE9EX1FVSVpfQVRURU1QVCIgdmFsdWU9IuWui+S9ky0xODAzMCwxMCxmYWxzZSxmYWxzZSx0cnVlIi8+DQoJCTx1aWZvbnQgbmFtZT0iRk9OVF9RVUlaUE9EX1FVSVpfQVRURU1QVF9WQUxVRSIgdmFsdWU9IuWui+S9ky0xODAzMCwxMCx0cnVlLGZhbHNlLHRydWUiLz4NCgkJPHVpZm9udCBuYW1lPSJGT05UX1FVSVpQT0RfUVVFU1RJT05fU0NPUkUiIHZhbHVlPSLlrovkvZMtMTgwMzAsMTAsZmFsc2UsZmFsc2UsdHJ1ZSIvPg0KCQk8dWlmb250IG5hbWU9IkZPTlRfUVVJWlBPRF9RVUVTVElPTl9TQ09SRV9WQUxVRSIgdmFsdWU9IuWui+S9ky0xODAzMCwxMCx0cnVlLGZhbHNlLHRydWUiLz4NCgkJPHVpZm9udCBuYW1lPSJGT05UX1FVSVpQT0RfUVVFU1RJT05fQVRURU1QVCIgdmFsdWU9IuWui+S9ky0xODAzMCwxMCxmYWxzZSxmYWxzZSx0cnVlIi8+DQoJCTx1aWZvbnQgbmFtZT0iRk9OVF9RVUlaUE9EX1FVRVNUSU9OX0FUVEVNUFRfVkFMVUUiIHZhbHVlPSLlrovkvZMtMTgwMzAsMTAsdHJ1ZSxmYWxzZSx0cnVlIi8+DQoJCTx1aWZvbnQgbmFtZT0iRk9OVF9RVUlaUE9EX1FVRVNUSU9OX1RBRyIgdmFsdWU9IuWui+S9ky0xODAzMCwxMix0cnVlLGZhbHNlLHRydWUiLz4NCgkJPHVpZm9udCBuYW1lPSJGT05UX1FVSVpQT0RfUVVJWl9RVUVTVElPTl9DT1VOVCIgdmFsdWU9IuWui+S9ky0xODAzMCwxMCxmYWxzZSxmYWxzZSx0cnVlIi8+DQoJCTx1aWZvbnQgbmFtZT0iRk9OVF9RVUlaUE9EX1FVSVpfUVVFU1RJT05fQ09VTlRfVkFMVUUiIHZhbHVlPSLlrovkvZMtMTgwMzAsMTAsdHJ1ZSxmYWxzZSx0cnVlIi8+DQoJCTx1aWZvbnQgbmFtZT0iRk9OVF9RVUlaUE9EX1FVSVpfUVVFU1RJT05fQVRURU1QVEVEIiB2YWx1ZT0i5a6L5L2TLTE4MDMwLDEwLGZhbHNlLGZhbHNlLHRydWUiLz4NCgkJPHVpZm9udCBuYW1lPSJGT05UX1FVSVpQT0RfUVVJWl9RVUVTVElPTl9BVFRFTVBURURfVkFMVUUiIHZhbHVlPSLlrovkvZMtMTgwMzAsMTAsdHJ1ZSxmYWxzZSx0cnVlIi8+DQoJCTx1aWZvbnQgbmFtZT0iRk9OVF9RVUlaUE9EX1FVSVpfU0NPUkVfVEFHIiB2YWx1ZT0i5a6L5L2TLTE4MDMwLDEyLHRydWUsZmFsc2UsdHJ1ZSIvPg0KCQk8dWlmb250IG5hbWU9IkZPTlRfUVVJWlBPRF9RVUlaX1NDT1JFIiB2YWx1ZT0i5a6L5L2TLTE4MDMwLDEwLGZhbHNlLGZhbHNlLHRydWUiLz4NCgkJPHVpZm9udCBuYW1lPSJGT05UX1FVSVpQT0RfUVVJWl9TQ09SRV9WQUxVRSIgdmFsdWU9IuWui+S9ky0xODAzMCwxMCx0cnVlLGZhbHNlLHRydWUiLz4NCgkJPHVpZm9udCBuYW1lPSJGT05UX1FVSVpQT0RfUVVJWl9NQVhTQ09SRSIgdmFsdWU9IuWui+S9ky0xODAzMCwxMCxmYWxzZSxmYWxzZSx0cnVlIi8+DQoJCTx1aWZvbnQgbmFtZT0iRk9OVF9RVUlaUE9EX1FVSVpfTUFYU0NPUkVfVkFMVUUiIHZhbHVlPSLlrovkvZMtMTgwMzAsMTAsdHJ1ZSxmYWxzZSx0cnVlIi8+DQoJCTx1aWZvbnQgbmFtZT0iRk9OVF9RVUlaUE9EX1FVSVpfUEFTU1NDT1JFIiB2YWx1ZT0i5a6L5L2TLTE4MDMwLDEwLGZhbHNlLGZhbHNlLHRydWUiLz4NCgkJPHVpZm9udCBuYW1lPSJGT05UX1FVSVpQT0RfUVVJWl9QQVNTU0NPUkVfVkFMVUUiIHZhbHVlPSLlrovkvZMtMTgwMzAsMTAsdHJ1ZSxmYWxzZSx0cnVlIi8+DQoJCTwhLS0gdWl0ZXh0IC0tPg0KCQk8IS0tIHN1YnN0aXR1dGlvbjogJW4gPT0gc2xpZGUgbnVtYmVyIC0tPg0KCQk8dWl0ZXh0IG5hbWU9IlVOTkFNRURTTElERVRJVExFIiB2YWx1ZT0i5bm754Gv54mHICVuIi8+DQoJCTwhLS0gc3Vic3RpdHV0aW9uOiAlbiA9PSBzbGlkZSBudW1iZXIgLS0+DQoJCTwhLS0gc3Vic3RpdHV0aW9uOiAldCA9PSB0b3RhbCBzbGlkZSBjb3VudCAtLT4NCgkJPHVpdGV4dCBuYW1lPSJTQ1JVQkJBUlNUQVRVU19TTElERUlORk8iIHZhbHVlPSLlubvnga/niYcgJW4gLyAldCB8ICIvPg0KCQk8dWl0ZXh0IG5hbWU9IlNDUlVCQkFSU1RBVFVTX1NUT1BQRUQiIHZhbHVlPSLlt7LlgZzmraIiLz4NCgkJPHVpdGV4dCBuYW1lPSJTQ1JVQkJBUlNUQVRVU19QTEFZSU5HIiB2YWx1ZT0i5q2j5Zyo5pKt5pS+Ii8+DQoJCTx1aXRleHQgbmFtZT0iU0NSVUJCQVJTVEFUVVNfTk9BVURJTyIgdmFsdWU9IuaXoOmfs+mikSIvPg0KCQk8dWl0ZXh0IG5hbWU9IlNDUlVCQkFSU1RBVFVTX1ZJRFBMQVlJTkciIHZhbHVlPSLop4bpopHmkq3mlL4iLz4NCgkJPHVpdGV4dCBuYW1lPSJTQ1JVQkJBUlNUQVRVU19MT0FESU5HIiB2YWx1ZT0i5q2j5Zyo6L295YWlIi8+DQoJCTx1aXRleHQgbmFtZT0iU0NSVUJCQVJTVEFUVVNfQlVGRkVSSU5HIiB2YWx1ZT0i5q2j5Zyo6L+b6KGM57yT5Yay5aSE55CGIi8+DQoJCTx1aXRleHQgbmFtZT0iU0NSVUJCQVJTVEFUVVNfUVVFU1RJT04iIHZhbHVlPSLlm57nrZTpl67popgiLz4NCgkJPHVpdGV4dCBuYW1lPSJTQ1JVQkJBUlNUQVRVU19SRVZJRVdRVUlaIiB2YWx1ZT0i5q2j5Zyo5a6h6ZiF5rWL6aqMIi8+DQoJCTwhLS0gc3Vic3RpdHV0aW9uOiAlbSA9PSBtaW51dGVzIHJlbWFpbmluZyAtLT4NCgkJPCEtLSBzdWJzdGl0dXRpb246ICVzID09IHNlY29uZHMgcmVtYWluaW5nIC0tPg0KCQk8dWl0ZXh0IG5hbWU9IkVMQVBTRUQiIHZhbHVlPSLliankvZkgJW0g5YiG6ZKfICVzIOenkiIvPg0KCQk8dWl0ZXh0IG5hbWU9Ik5PVEZPVU5EIiB2YWx1ZT0i5pyq5om+5Yiw5Lu75L2V5YaF5a65Ii8+DQoJCTx1aXRleHQgbmFtZT0iQVRUQUNITUVOVFMiIHZhbHVlPSLpmYTku7YiLz4NCgkJPCEtLSBzdWJzdGl0dXRpb246ICVwID09IGN1cnJlbnQgc3BlYWtlcidzIHRpdGxlIC0tPg0KCQk8dWl0ZXh0IG5hbWU9IkJJT1dJTl9USVRMRSIgdmFsdWU9IuS4quS6uueugOS7izogJXAiLz4NCgkJPHVpdGV4dCBuYW1lPSJCSU9CVE5fVElUTEUiIHZhbHVlPSLkuKrkurrnroDku4siLz4NCgkJPHVpdGV4dCBuYW1lPSJESVZJREVSQlROX1RJVExFIiB2YWx1ZT0ifCIvPg0KCQk8dWl0ZXh0IG5hbWU9IkNPTlRBQ1RCVE5fVElUTEUiIHZhbHVlPSLogZTns7vmlrnlvI8iLz4NCgkJPHVpdGV4dCBuYW1lPSJUQUJfUVVJWiIgdmFsdWU9Iua1i+mqjCIvPg0KCQk8dWl0ZXh0IG5hbWU9IlRBQl9PVVRMSU5FIiB2YWx1ZT0i5aSn57qyIi8+DQoJCTx1aXRleHQgbmFtZT0iVEFCX1RIVU1CIiB2YWx1ZT0i57yp55Wl5Zu+Ii8+DQoJCTx1aXRleHQgbmFtZT0iVEFCX05PVEVTIiB2YWx1ZT0i5aSH5rOoIi8+DQoJCTx1aXRleHQgbmFtZT0iVEFCX1NFQVJDSCIgdmFsdWU9IuaQnOe0oiIvPg0KCQk8dWl0ZXh0IG5hbWU9IlNMSURFX0hFQURJTkciIHZhbHVlPSLlubvnga/niYfmoIfpopgiLz4NCgkJPHVpdGV4dCBuYW1lPSJEVVJBVElPTl9IRUFESU5HIiB2YWx1ZT0i5oyB57ut5pe26Ze0Ii8+DQoJCTx1aXRleHQgbmFtZT0iU0VBUkNIX0hFQURJTkciIHZhbHVlPSLmkJzntKLmlofmnKw6Ii8+DQoJCTx1aXRleHQgbmFtZT0iVEhVTUJfSEVBRElORyIgdmFsdWU9IuW5u+eBr+eJhyIvPg0KCQk8dWl0ZXh0IG5hbWU9IlRIVU1CX0lORk8iIHZhbHVlPSLlubvnga/niYfmoIfpopgv5oyB57ut5pe26Ze0Ii8+DQoJCTx1aXRleHQgbmFtZT0iQVRUQUNITkFNRV9IRUFESU5HIiB2YWx1ZT0i5paH5Lu25ZCNIi8+DQoJCTx1aXRleHQgbmFtZT0iQVRUQUNIU0laRV9IRUFESU5HIiB2YWx1ZT0i5aSn5bCPIi8+DQoJCTx1aXRleHQgbmFtZT0iU0xJREVfTk9URVMiIHZhbHVlPSLlubvnga/niYflpIfms6giLz4NCgkJPCEtLXF1aXogcG9kIGFuZCBtZXNzYWdlIGJveCB0ZXh0cy0tPg0KCQk8dWl0ZXh0IG5hbWU9IlFVSVpQT0RfUVVJWl9BVFRFTVBUIiB2YWx1ZT0i5rWL6aqM5bCd6K+V5qyh5pWwOiIvPg0KCQk8dWl0ZXh0IG5hbWU9IlFVSVpQT0RfUVVJWl9BVFRFTVBUX1ZBTFVFIiB2YWx1ZT0i56ysICVuIOasoe+8jOWFsSAldCDmrKEiLz4NCgkJPHVpdGV4dCBuYW1lPSJRVUlaUE9EX1FVSVpfU0NPUkUiIHZhbHVlPSLlvpfliIY6Ii8+DQoJCTx1aXRleHQgbmFtZT0iUVVJWlBPRF9RVUlaX1BBU1NTQ09SRSIgdmFsdWU9IuWPiuagvOWIhuaVsDoiLz4NCgkJPHVpdGV4dCBuYW1lPSJRVUlaUE9EX1FVSVpfTUFYU0NPUkUiIHZhbHVlPSLmnIDpq5jliIbmlbA6Ii8+DQoJCTx1aXRleHQgbmFtZT0iUVVJWlBPRF9RVUVTQVRNUFRfU1RSIiB2YWx1ZT0i5bCd6K+V5qyh5pWwOiDnrKwgJW4g5qyh77yM5YWxICV0IOasoSIvPg0KCQk8dWl0ZXh0IG5hbWU9IlFVSVpQT0RfUVVFU1RZUEVfU1RSIiB2YWx1ZT0i57G75Z6LOiAlcyIvPg0KCQk8dWl0ZXh0IG5hbWU9IlFVSVpQT0RfUVVFU1RZUEVfR1JEIiB2YWx1ZT0i6K+E57qnIi8+DQoJCTx1aXRleHQgbmFtZT0iUVVJWlBPRF9RVUVTVFlQRV9TVlkiIHZhbHVlPSLosIPmn6UiLz4NCgkJPHVpdGV4dCBuYW1lPSJRVUlaUE9EX1FVSVpBVE1QVF9JTkYiIHZhbHVlPSLml6DpmZAiLz4NCgkJPHVpdGV4dCBuYW1lPSJRVUlaUE9EX1FVRVNBVE1QVF9JTkYiIHZhbHVlPSLml6DpmZAiLz4NCgkJPHVpdGV4dCBuYW1lPSJXQVJOSU5HTVNHX1lFU1NUUklORyIgdmFsdWU9IuaYryIvPg0KCQk8dWl0ZXh0IG5hbWU9IldBUk5JTkdNU0dfTk9TVFJJTkciIHZhbHVlPSLlkKYiLz4NCgkJPHVpdGV4dCBuYW1lPSJXQVJOSU5HTVNHX1RJVExFU1RSSU5HIiB2YWx1ZT0i5rWL6aqM5a+86Iiq6K2m5ZGKIi8+DQoJCTx1aXRleHQgbmFtZT0iV0FSTklOR01TR19NU0dTVFJJTkciIHZhbHVlPSLmraTmtYvpqozkuK3mnInmnKrlsJ3or5XkvZznrZTnmoTpl67popjjgIImI3hBOyYjeEE75Y2V5Ye74oCc5piv4oCd6YCA5Ye65q2k5rWL6aqM44CC5Y2V5Ye74oCc5ZCm4oCd57un57ut5rWL6aqM44CCIi8+DQoJCTx1aXRleHQgbmFtZT0iSU5GT1JNQVRJT05fSDI2NF9GTEFTSFBMQVlFUiIgdmFsdWU9IuW9k+WJjeWuieijheWcqOaCqOeahOiuoeeul+acuuS4iueahCBGbGFzaCBQbGF5ZXIg54mI5pys5LiN5pSv5oyB6K+l6KeG6aKR44CC5Y2V5Ye76KeG6aKR5Yy65Z+f5LiL6L295pyA5paw54mI5pys55qEIEZsYXNoIFBsYXllcuOAg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lkJHlj4LliqDogIXmmL7npLrmj5DopoHmoI8iLz4NCgkJPHVpdGV4dCBuYW1lPSJNVVRFIiB2YWx1ZT0i6Z2Z6Z+zIi8+DQoJCTx1aXRleHQgbmFtZT0iRE9DV1JBUF9USVRMRSIgdmFsdWU9IlByZXNlbnRlciDmlofku7bpmYTku7YiLz4NCgkJPHVpdGV4dCBuYW1lPSJET0NXUkFQX01TRyIgdmFsdWU9IuS/neWtmOWIsOaIkeeahOiuoeeul+acuiIvPg0KCQk8dWl0ZXh0IG5hbWU9IkRPQ1dSQVBfUFJPTVBUIiB2YWx1ZT0i5Y2V5Ye75Lul5LiL6L29Ii8+DQoJCTx1aXRleHQgbmFtZT0iQ09VUlNFX1NUQVRVUyIgdmFsdWU9Ik1vZHVsZSBTdGF0dXMiLz4NCgkJPHVpdGV4dCBuYW1lPSJQQVNTRURfU1RSSU5HIiB2YWx1ZT0iUGFzc2VkIi8+DQoJCTx1aXRleHQgbmFtZT0iRkFJTEVEX1NUUklORyIgdmFsdWU9IkZhaWxlZCIvPg0KCTwvbGFuZ3VhZ2U+DQoJPGxhbmd1YWdlIGlkPSJ0c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F5dCAlbiIvPg0KCQk8IS0tIHN1YnN0aXR1dGlvbjogJW4gPT0gc2xpZGUgbnVtYmVyIC0tPg0KCQk8IS0tIHN1YnN0aXR1dGlvbjogJXQgPT0gdG90YWwgc2xpZGUgY291bnQgLS0+DQoJCTx1aXRleHQgbmFtZT0iU0NSVUJCQVJTVEFUVVNfU0xJREVJTkZPIiB2YWx1ZT0iU2xheXQgJW4gLyAldCB8ICIvPg0KCQk8dWl0ZXh0IG5hbWU9IlNDUlVCQkFSU1RBVFVTX1NUT1BQRUQiIHZhbHVlPSJEdXJkdXJ1bGR1Ii8+DQoJCTx1aXRleHQgbmFtZT0iU0NSVUJCQVJTVEFUVVNfUExBWUlORyIgdmFsdWU9Ik95bmF0xLFsxLF5b3IiLz4NCgkJPHVpdGV4dCBuYW1lPSJTQ1JVQkJBUlNUQVRVU19OT0FVRElPIiB2YWx1ZT0iU2VzIFlvayIvPg0KCQk8dWl0ZXh0IG5hbWU9IlNDUlVCQkFSU1RBVFVTX1ZJRFBMQVlJTkciIHZhbHVlPSJWaWRlbyBPeW5hdMSxbMSxeW9yIi8+DQoJCTx1aXRleHQgbmFtZT0iU0NSVUJCQVJTVEFUVVNfTE9BRElORyIgdmFsdWU9IlnDvGtsZW5peW9yIi8+DQoJCTx1aXRleHQgbmFtZT0iU0NSVUJCQVJTVEFUVVNfQlVGRkVSSU5HIiB2YWx1ZT0iQXJhYmVsbGXEn2UgQWzEsW7EsXlvciIvPg0KCQk8dWl0ZXh0IG5hbWU9IlNDUlVCQkFSU1RBVFVTX1FVRVNUSU9OIiB2YWx1ZT0iU29ydXl1IFlhbsSxdGxhIi8+DQoJCTx1aXRleHQgbmFtZT0iU0NSVUJCQVJTVEFUVVNfUkVWSUVXUVVJWiIgdmFsdWU9IlPEsW5hdiDEsG5jZWxlbml5b3IiLz4NCgkJPCEtLSBzdWJzdGl0dXRpb246ICVtID09IG1pbnV0ZXMgcmVtYWluaW5nIC0tPg0KCQk8IS0tIHN1YnN0aXR1dGlvbjogJXMgPT0gc2Vjb25kcyByZW1haW5pbmcgLS0+DQoJCTx1aXRleHQgbmFtZT0iRUxBUFNFRCIgdmFsdWU9IiVtIERha2lrYSAlcyBTYW5peWUgS2FsZMSxIi8+DQoJCTx1aXRleHQgbmFtZT0iTk9URk9VTkQiIHZhbHVlPSJIZXJoYW5naSBCaXIgxZ5leSBCdWx1bm1hZMSxIi8+DQoJCTx1aXRleHQgbmFtZT0iQVRUQUNITUVOVFMiIHZhbHVlPSJFa2xlciIvPg0KCQk8IS0tIHN1YnN0aXR1dGlvbjogJXAgPT0gY3VycmVudCBzcGVha2VyJ3MgdGl0bGUgLS0+DQoJCTx1aXRleHQgbmFtZT0iQklPV0lOX1RJVExFIiB2YWx1ZT0iQmlvOiAlcCIvPg0KCQk8dWl0ZXh0IG5hbWU9IkJJT0JUTl9USVRMRSIgdmFsdWU9IkJpbyIvPg0KCQk8dWl0ZXh0IG5hbWU9IkRJVklERVJCVE5fVElUTEUiIHZhbHVlPSJ8Ii8+DQoJCTx1aXRleHQgbmFtZT0iQ09OVEFDVEJUTl9USVRMRSIgdmFsdWU9IsSwcnRpYmF0Ii8+DQoJCTx1aXRleHQgbmFtZT0iVEFCX1FVSVoiIHZhbHVlPSJTxLFuYXYiLz4NCgkJPHVpdGV4dCBuYW1lPSJUQUJfT1VUTElORSIgdmFsdWU9IkFuYSBIYXQiLz4NCgkJPHVpdGV4dCBuYW1lPSJUQUJfVEhVTUIiIHZhbHVlPSJSZXNpbSIvPg0KCQk8dWl0ZXh0IG5hbWU9IlRBQl9OT1RFUyIgdmFsdWU9Ik5vdGxhciIvPg0KCQk8dWl0ZXh0IG5hbWU9IlRBQl9TRUFSQ0giIHZhbHVlPSJBcmEiLz4NCgkJPHVpdGV4dCBuYW1lPSJTTElERV9IRUFESU5HIiB2YWx1ZT0iU2xheXQgQmHFn2zEscSfxLEiLz4NCgkJPHVpdGV4dCBuYW1lPSJEVVJBVElPTl9IRUFESU5HIiB2YWx1ZT0iU8O8cmUiLz4NCgkJPHVpdGV4dCBuYW1lPSJTRUFSQ0hfSEVBRElORyIgdmFsdWU9Ik1ldG5pIGFyYToiLz4NCgkJPHVpdGV4dCBuYW1lPSJUSFVNQl9IRUFESU5HIiB2YWx1ZT0iU2xheXQiLz4NCgkJPHVpdGV4dCBuYW1lPSJUSFVNQl9JTkZPIiB2YWx1ZT0iU2xheXQgQmHFn2zEscSfxLEvU8O8cmVzaSIvPg0KCQk8dWl0ZXh0IG5hbWU9IkFUVEFDSE5BTUVfSEVBRElORyIgdmFsdWU9IkRvc3lhIEFkxLEiLz4NCgkJPHVpdGV4dCBuYW1lPSJBVFRBQ0hTSVpFX0hFQURJTkciIHZhbHVlPSJCb3l1dCIvPg0KCQk8dWl0ZXh0IG5hbWU9IlNMSURFX05PVEVTIiB2YWx1ZT0iU2xheXQgTm90bGFyxLEiLz4NCgkJPCEtLXF1aXogcG9kIGFuZCBtZXNzYWdlIGJveCB0ZXh0cy0tPg0KCQk8dWl0ZXh0IG5hbWU9IlFVSVpQT0RfUVVJWl9BVFRFTVBUIiB2YWx1ZT0iU8SxbmF2IERlbmVtZXNpOiIvPg0KCQk8dWl0ZXh0IG5hbWU9IlFVSVpQT0RfUVVJWl9BVFRFTVBUX1ZBTFVFIiB2YWx1ZT0iJW4vJXQiLz4NCgkJPHVpdGV4dCBuYW1lPSJRVUlaUE9EX1FVSVpfU0NPUkUiIHZhbHVlPSJQdWFuOiIvPg0KCQk8dWl0ZXh0IG5hbWU9IlFVSVpQT0RfUVVJWl9QQVNTU0NPUkUiIHZhbHVlPSJHZcOnbWUgUHVhbsSxOiIvPg0KCQk8dWl0ZXh0IG5hbWU9IlFVSVpQT0RfUVVJWl9NQVhTQ09SRSIgdmFsdWU9Ik1ha3NpbXVtIFB1YW46Ii8+DQoJCTx1aXRleHQgbmFtZT0iUVVJWlBPRF9RVUVTQVRNUFRfU1RSIiB2YWx1ZT0iRGVuZW1lOiAlbi8ldCIvPg0KCQk8dWl0ZXh0IG5hbWU9IlFVSVpQT0RfUVVFU1RZUEVfU1RSIiB2YWx1ZT0iVMO8cjogJXMiLz4NCgkJPHVpdGV4dCBuYW1lPSJRVUlaUE9EX1FVRVNUWVBFX0dSRCIgdmFsdWU9IkJhc2FtYWtsxLEiLz4NCgkJPHVpdGV4dCBuYW1lPSJRVUlaUE9EX1FVRVNUWVBFX1NWWSIgdmFsdWU9IkFua2V0Ii8+DQoJCTx1aXRleHQgbmFtZT0iUVVJWlBPRF9RVUlaQVRNUFRfSU5GIiB2YWx1ZT0iU8SxbsSxcnPEsXoiLz4NCgkJPHVpdGV4dCBuYW1lPSJRVUlaUE9EX1FVRVNBVE1QVF9JTkYiIHZhbHVlPSJTxLFuxLFyc8SxeiIvPg0KCQk8dWl0ZXh0IG5hbWU9IldBUk5JTkdNU0dfWUVTU1RSSU5HIiB2YWx1ZT0iRXZldCIvPg0KCQk8dWl0ZXh0IG5hbWU9IldBUk5JTkdNU0dfTk9TVFJJTkciIHZhbHVlPSJIYXnEsXIiLz4NCgkJPHVpdGV4dCBuYW1lPSJXQVJOSU5HTVNHX1RJVExFU1RSSU5HIiB2YWx1ZT0iU8SxbmF2IEdlemlubWUgVXlhcsSxc8SxIi8+DQoJCTx1aXRleHQgbmFtZT0iV0FSTklOR01TR19NU0dTVFJJTkciIHZhbHVlPSJCdSBTxLFuYXZkYSBkZW5lbm1lbWnFnyBzb3J1bGFyIHZhci4mI3hBOyYjeEE7RXZldCBzZcOnZW5lxJ9pbmkgdMSxa2xhdMSxcnNhbsSxeiBTxLFuYXZkYW4gw6fEsWthY2Frc8SxbsSxei4gU8SxbmF2YSBkZXZhbSBldG1layBpw6dpbiBIYXnEsXIgc2XDp2VuZcSfaW5pIHTEsWtsYXTEsW4uIi8+DQoJCTx1aXRleHQgbmFtZT0iSU5GT1JNQVRJT05fSDI2NF9GTEFTSFBMQVlFUiIgdmFsdWU9IkJpbGdpc2F5YXLEsW7EsXphIHnDvGtsw7wgb2xhbiBnZcOnZXJsaSBGbGFzaCBQbGF5ZXIgc8O8csO8bcO8IGJ1IHZpZGVveXUgZGVzdGVrbGVtaXlvci4gRW4gc29uIEZsYXNoIFBsYXllciBzw7xyw7xtw7xuw7wgaW5kaXJtZWsgacOnaW4gdmlkZW8gYWxhbsSxbsSxIHTEsWtsYXTEs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thdMSxbMSxbWPEsWxhcmEga2VuYXIgw6d1YnXEn3VudSBnw7ZzdGVyIi8+DQoJCTx1aXRleHQgbmFtZT0iTVVURSIgdmFsdWU9IlNlc3NpeiIvPg0KCQk8dWl0ZXh0IG5hbWU9IkRPQ1dSQVBfVElUTEUiIHZhbHVlPSJQcmVzZW50ZXIgRG9zeWEgRWtpIi8+DQoJCTx1aXRleHQgbmFtZT0iRE9DV1JBUF9NU0ciIHZhbHVlPSJCaWxnaXNheWFyxLFtYSBLYXlkZXQiLz4NCgkJPHVpdGV4dCBuYW1lPSJET0NXUkFQX1BST01QVCIgdmFsdWU9IsSwbmRpcm1layBpw6dpbiBUxLFrbGF0xLFuIi8+DQoJCTx1aXRleHQgbmFtZT0iQ09VUlNFX1NUQVRVUyIgdmFsdWU9Ik1vZHVsZSBTdGF0dXMiLz4NCgkJPHVpdGV4dCBuYW1lPSJQQVNTRURfU1RSSU5HIiB2YWx1ZT0iUGFzc2VkIi8+DQoJCTx1aXRleHQgbmFtZT0iRkFJTEVEX1NUUklORyIgdmFsdWU9IkZhaWxlZCIvPg0KCTwvbGFuZ3VhZ2U+DQoJPGxhbmd1YWdlIGlkPSJydS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LQodC70LDQudC0ICVuIi8+DQoJCTwhLS0gc3Vic3RpdHV0aW9uOiAlbiA9PSBzbGlkZSBudW1iZXIgLS0+DQoJCTwhLS0gc3Vic3RpdHV0aW9uOiAldCA9PSB0b3RhbCBzbGlkZSBjb3VudCAtLT4NCgkJPHVpdGV4dCBuYW1lPSJTQ1JVQkJBUlNUQVRVU19TTElERUlORk8iIHZhbHVlPSLQodC70LDQudC0ICVuIC8gJXQgfCAiLz4NCgkJPHVpdGV4dCBuYW1lPSJTQ1JVQkJBUlNUQVRVU19TVE9QUEVEIiB2YWx1ZT0i0J7RgdGC0LDQvdC+0LLQu9C10L3QviIvPg0KCQk8dWl0ZXh0IG5hbWU9IlNDUlVCQkFSU1RBVFVTX1BMQVlJTkciIHZhbHVlPSLQktC+0YHQv9GA0L7QuNC30LLQtdC00LXQvdC40LUiLz4NCgkJPHVpdGV4dCBuYW1lPSJTQ1JVQkJBUlNUQVRVU19OT0FVRElPIiB2YWx1ZT0i0J3QtdGCINCw0YPQtNC40L4iLz4NCgkJPHVpdGV4dCBuYW1lPSJTQ1JVQkJBUlNUQVRVU19WSURQTEFZSU5HIiB2YWx1ZT0i0JLQvtGB0L/RgNC+0LjQt9Cy0LXQtNC10L3QuNC1INCy0LjQtNC10L4iLz4NCgkJPHVpdGV4dCBuYW1lPSJTQ1JVQkJBUlNUQVRVU19MT0FESU5HIiB2YWx1ZT0i0JfQsNCz0YDRg9C30LrQsCIvPg0KCQk8dWl0ZXh0IG5hbWU9IlNDUlVCQkFSU1RBVFVTX0JVRkZFUklORyIgdmFsdWU9ItCR0YPRhNC10YDQuNC30LDRhtC40Y8iLz4NCgkJPHVpdGV4dCBuYW1lPSJTQ1JVQkJBUlNUQVRVU19RVUVTVElPTiIgdmFsdWU9ItCe0YLQstC10YIg0L3QsCDQstC+0L/RgNC+0YEiLz4NCgkJPHVpdGV4dCBuYW1lPSJTQ1JVQkJBUlNUQVRVU19SRVZJRVdRVUlaIiB2YWx1ZT0i0J7QsdC30L7RgCDQvtC/0YDQvtGB0LAiLz4NCgkJPCEtLSBzdWJzdGl0dXRpb246ICVtID09IG1pbnV0ZXMgcmVtYWluaW5nIC0tPg0KCQk8IS0tIHN1YnN0aXR1dGlvbjogJXMgPT0gc2Vjb25kcyByZW1haW5pbmcgLS0+DQoJCTx1aXRleHQgbmFtZT0iRUxBUFNFRCIgdmFsdWU9ItCe0YHRgtCw0LvQvtGB0YwgJW0g0LzQuNC9LiAlcyDRgSIvPg0KCQk8dWl0ZXh0IG5hbWU9Ik5PVEZPVU5EIiB2YWx1ZT0i0J3QuNGH0LXQs9C+INC90LUg0L3QsNC50LTQtdC90L4iLz4NCgkJPHVpdGV4dCBuYW1lPSJBVFRBQ0hNRU5UUyIgdmFsdWU9ItCS0LvQvtC20LXQvdC40Y8iLz4NCgkJPCEtLSBzdWJzdGl0dXRpb246ICVwID09IGN1cnJlbnQgc3BlYWtlcidzIHRpdGxlIC0tPg0KCQk8dWl0ZXh0IG5hbWU9IkJJT1dJTl9USVRMRSIgdmFsdWU9ItCR0LjQvtCz0YDQsNGE0LjRjzogJXAiLz4NCgkJPHVpdGV4dCBuYW1lPSJCSU9CVE5fVElUTEUiIHZhbHVlPSLQkdC40L7Qs9GA0LDRhNC40Y8iLz4NCgkJPHVpdGV4dCBuYW1lPSJESVZJREVSQlROX1RJVExFIiB2YWx1ZT0ifCIvPg0KCQk8dWl0ZXh0IG5hbWU9IkNPTlRBQ1RCVE5fVElUTEUiIHZhbHVlPSLQmtC+0L3RgtCw0LrRgiIvPg0KCQk8dWl0ZXh0IG5hbWU9IlRBQl9RVUlaIiB2YWx1ZT0i0J7Qv9GA0L7RgSIvPg0KCQk8dWl0ZXh0IG5hbWU9IlRBQl9PVVRMSU5FIiB2YWx1ZT0i0KHRhdC10LzQsCIvPg0KCQk8dWl0ZXh0IG5hbWU9IlRBQl9USFVNQiIgdmFsdWU9ItCR0LXQs9GD0L3QvtC6Ii8+DQoJCTx1aXRleHQgbmFtZT0iVEFCX05PVEVTIiB2YWx1ZT0i0JfQsNC80LXRgtC60LgiLz4NCgkJPHVpdGV4dCBuYW1lPSJUQUJfU0VBUkNIIiB2YWx1ZT0i0J/QvtC40YHQuiIvPg0KCQk8dWl0ZXh0IG5hbWU9IlNMSURFX0hFQURJTkciIHZhbHVlPSLQl9Cw0LPQvtC70L7QstC+0Log0YHQu9Cw0LnQtNCwIi8+DQoJCTx1aXRleHQgbmFtZT0iRFVSQVRJT05fSEVBRElORyIgdmFsdWU9ItCU0LvQuNGCLdGB0YLRjCIvPg0KCQk8dWl0ZXh0IG5hbWU9IlNFQVJDSF9IRUFESU5HIiB2YWx1ZT0i0J/QvtC40YHQuiDRgtC10LrRgdGC0LA6Ii8+DQoJCTx1aXRleHQgbmFtZT0iVEhVTUJfSEVBRElORyIgdmFsdWU9ItCh0LvQsNC50LQiLz4NCgkJPHVpdGV4dCBuYW1lPSJUSFVNQl9JTkZPIiB2YWx1ZT0i0J3QsNC30LLQsNC90LjQtS/QtNC70LjRgi3QvdC+0YHRgtGMIi8+DQoJCTx1aXRleHQgbmFtZT0iQVRUQUNITkFNRV9IRUFESU5HIiB2YWx1ZT0i0JjQvNGPINGE0LDQudC70LAiLz4NCgkJPHVpdGV4dCBuYW1lPSJBVFRBQ0hTSVpFX0hFQURJTkciIHZhbHVlPSLQoNCw0LfQvNC10YAiLz4NCgkJPHVpdGV4dCBuYW1lPSJTTElERV9OT1RFUyIgdmFsdWU9ItCX0LDQvNC10YLQutC4INC6INGB0LvQsNC50LTRgyIvPg0KCQk8IS0tcXVpeiBwb2QgYW5kIG1lc3NhZ2UgYm94IHRleHRzLS0+DQoJCTx1aXRleHQgbmFtZT0iUVVJWlBPRF9RVUlaX0FUVEVNUFQiIHZhbHVlPSLQn9C+0L/Ri9GC0LrQsCDQv9GA0L7QudGC0Lgg0L7Qv9GA0L7RgToiLz4NCgkJPHVpdGV4dCBuYW1lPSJRVUlaUE9EX1FVSVpfQVRURU1QVF9WQUxVRSIgdmFsdWU9IiVuINC40LcgJXQiLz4NCgkJPHVpdGV4dCBuYW1lPSJRVUlaUE9EX1FVSVpfU0NPUkUiIHZhbHVlPSLQndCw0LHRgNCw0L3QviDQsdCw0LvQu9C+0LI6Ii8+DQoJCTx1aXRleHQgbmFtZT0iUVVJWlBPRF9RVUlaX1BBU1NTQ09SRSIgdmFsdWU9ItCf0YDQvtGF0L7QtNC90L7QuSDRgNC10LfRg9C70YzRgtCw0YI6Ii8+DQoJCTx1aXRleHQgbmFtZT0iUVVJWlBPRF9RVUlaX01BWFNDT1JFIiB2YWx1ZT0i0JzQsNC60YHQuNC80LDQu9GM0L3Ri9C5INGA0LXQt9GD0LvRjNGC0LDRgjoiLz4NCgkJPHVpdGV4dCBuYW1lPSJRVUlaUE9EX1FVRVNBVE1QVF9TVFIiIHZhbHVlPSLQn9C+0L/Ri9GC0LrQsDogJW4g0LjQtyAldCIvPg0KCQk8dWl0ZXh0IG5hbWU9IlFVSVpQT0RfUVVFU1RZUEVfU1RSIiB2YWx1ZT0i0KLQuNC/OiAlcyIvPg0KCQk8dWl0ZXh0IG5hbWU9IlFVSVpQT0RfUVVFU1RZUEVfR1JEIiB2YWx1ZT0i0KEg0L7RhtC10L3QutC+0LkiLz4NCgkJPHVpdGV4dCBuYW1lPSJRVUlaUE9EX1FVRVNUWVBFX1NWWSIgdmFsdWU9ItCe0LHQt9C+0YAiLz4NCgkJPHVpdGV4dCBuYW1lPSJRVUlaUE9EX1FVSVpBVE1QVF9JTkYiIHZhbHVlPSLQkdC+0LvRjNGI0L7QtSDRh9C40YHQu9C+Ii8+DQoJCTx1aXRleHQgbmFtZT0iUVVJWlBPRF9RVUVTQVRNUFRfSU5GIiB2YWx1ZT0i0JHQvtC70YzRiNC+0LUg0YfQuNGB0LvQviIvPg0KCQk8dWl0ZXh0IG5hbWU9IldBUk5JTkdNU0dfWUVTU1RSSU5HIiB2YWx1ZT0i0JTQsCIvPg0KCQk8dWl0ZXh0IG5hbWU9IldBUk5JTkdNU0dfTk9TVFJJTkciIHZhbHVlPSLQndC10YIiLz4NCgkJPHVpdGV4dCBuYW1lPSJXQVJOSU5HTVNHX1RJVExFU1RSSU5HIiB2YWx1ZT0i0J/RgNC10LTRg9C/0YDQtdC20LTQtdC90LjQtSDQviDQvdCw0LLQuNCz0LDRhtC40Lgg0LIg0L7Qv9GA0L7RgdC1Ii8+DQoJCTx1aXRleHQgbmFtZT0iV0FSTklOR01TR19NU0dTVFJJTkciIHZhbHVlPSLQkiDQvtC/0YDQvtGB0LUg0L7RgdGC0LDQu9C40YHRjCDQvdC10L7RgtCy0LXRh9C10L3QvdGL0LUg0LLQvtC/0YDQvtGB0Ysu0J3QsNC20LDRgtC40LUg0LrQvdC+0L/QutC4ICZxdW90O9CU0LAmcXVvdDsg0L/RgNC40LLQtdC00LXRgiDQuiDQt9Cw0LrRgNGL0YLQuNGOINC+0L/RgNC+0YHQsC4g0J3QsNC20LDRgtC40LUg0LrQvdC+0L/QutC4ICZxdW90O9Cd0LXRgiZxdW90OyDQv9GA0L7QtNC+0LvQttC40YIg0L7Qv9GA0L7RgS4iLz4NCgkJPHVpdGV4dCBuYW1lPSJJTkZPUk1BVElPTl9IMjY0X0ZMQVNIUExBWUVSIiB2YWx1ZT0i0KLQtdC60YPRidCw0Y8g0LLQtdGA0YHQuNGPINC/0YDQvtC40LPRgNGL0LLQsNGC0LXQu9GPIEZsYXNoIFBsYXllciwg0YPRgdGC0LDQvdC+0LLQu9C10L3QvdCw0Y8g0L3QsCDRjdGC0L7QvCDQutC+0LzQv9GM0Y7RgtC10YDQtSwg0L3QtSDQv9C+0LTQtNC10YDQttC40LLQsNC10YIg0Y3RgtC+INCy0LjQtNC10L4uINCp0LXQu9C60L3QuNGC0LUg0LIg0L7QsdC70LDRgdGC0Lgg0LLQuNC00LXQviwg0YfRgtC+0LHRiyDQt9Cw0LPRgNGD0LfQuNGC0Ywg0L/QvtGB0LvQtdC00L3RjtGOINCy0LXRgNGB0LjRjiDQv9GA0L7QuNCz0YDRi9Cy0LDRgtC10LvRjy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tCf0L7QutCw0LfRi9Cy0LDRgtGMINCy0YDQtdC30LrRgyDRg9GH0LDRgdGC0L3QuNC60LDQvCIvPg0KCQk8dWl0ZXh0IG5hbWU9Ik1VVEUiIHZhbHVlPSLQntGC0LrQu9GO0YfQuNGC0Ywg0LfQstGD0LoiLz4NCgkJPHVpdGV4dCBuYW1lPSJET0NXUkFQX1RJVExFIiB2YWx1ZT0i0JLQu9C+0LbQtdC90LjQtSDQsiDRhNCw0LnQuyBBZG9iZSBQcmVzZW50ZXIiLz4NCgkJPHVpdGV4dCBuYW1lPSJET0NXUkFQX01TRyIgdmFsdWU9ItCh0L7RhdGA0LDQvdC40YLRjCDQsiDQv9Cw0L/QutGDICZxdW90O9Cc0L7QuSDQutC+0LzQv9GM0Y7RgtC10YAmcXVvdDsiLz4NCgkJPHVpdGV4dCBuYW1lPSJET0NXUkFQX1BST01QVCIgdmFsdWU9ItCp0LXQu9C60L3Rg9GC0Ywg0LTQu9GPINC30LDQs9GA0YPQt9C60LgiLz4NCgkJPHVpdGV4dCBuYW1lPSJDT1VSU0VfU1RBVFVTIiB2YWx1ZT0iTW9kdWxlIFN0YXR1cyIvPg0KCQk8dWl0ZXh0IG5hbWU9IlBBU1NFRF9TVFJJTkciIHZhbHVlPSJQYXNzZWQiLz4NCgkJPHVpdGV4dCBuYW1lPSJGQUlMRURfU1RSSU5HIiB2YWx1ZT0iRmFpbGVkIi8+DQoJPC9sYW5ndWFnZT4NCjwvY29uZmlndXJhdGlvbj4NCg=="/>
  <p:tag name="MMPROD_DATA" val="&lt;object type=&quot;10002&quot; unique_id=&quot;901&quot;&gt;&lt;property id=&quot;10007&quot; value=&quot;Next&quot;/&gt;&lt;property id=&quot;10008&quot; value=&quot;Back&quot;/&gt;&lt;property id=&quot;10009&quot; value=&quot;Submit&quot;/&gt;&lt;property id=&quot;10012&quot; value=&quot;0&quot;/&gt;&lt;property id=&quot;10022&quot; value=&quot;Try again&quot;/&gt;&lt;property id=&quot;10068&quot; value=&quot;Correct - Click anywhere or press Control Y to continue&quot;/&gt;&lt;property id=&quot;10069&quot; value=&quot;Incorrect - Click anywhere or press Control Y to continue&quot;/&gt;&lt;property id=&quot;10124&quot; value=&quot;Click to continue&quot;/&gt;&lt;property id=&quot;10125&quot; value=&quot;Click to submit answer&quot;/&gt;&lt;property id=&quot;10126&quot; value=&quot;Click to go back&quot;/&gt;&lt;property id=&quot;10127&quot; value=&quot;Clear&quot;/&gt;&lt;property id=&quot;10128&quot; value=&quot;Click to clear&quot;/&gt;&lt;property id=&quot;10133&quot; value=&quot;0&quot;/&gt;&lt;property id=&quot;10134&quot; value=&quot;0&quot;/&gt;&lt;property id=&quot;10135&quot; value=&quot;,&quot;/&gt;&lt;property id=&quot;10136&quot; value=&quot;2&quot;/&gt;&lt;property id=&quot;10156&quot; value=&quot;1&quot;/&gt;&lt;property id=&quot;10157&quot; value=&quot;1&quot;/&gt;&lt;property id=&quot;10158&quot; value=&quot;1&quot;/&gt;&lt;property id=&quot;10177&quot; value=&quot;1&quot;/&gt;&lt;property id=&quot;10183&quot; value=&quot;You must answer the question before continuing&quot;/&gt;&lt;property id=&quot;10185&quot; value=&quot;1&quot;/&gt;&lt;property id=&quot;10188&quot; value=&quot;The time to answer this question has expired.&quot;/&gt;&lt;property id=&quot;10189&quot; value=&quot;1&quot;/&gt;&lt;property id=&quot;10194&quot; value=&quot;0&quot;/&gt;&lt;property id=&quot;10195&quot; value=&quot;1&quot;/&gt;&lt;property id=&quot;10196&quot; value=&quot;0&quot;/&gt;&lt;property id=&quot;10198&quot; value=&quot;100&quot;/&gt;&lt;property id=&quot;10200&quot; value=&quot;1&quot;/&gt;&lt;property id=&quot;10212&quot; value=&quot;1&quot;/&gt;&lt;property id=&quot;10213&quot; value=&quot;1&quot;/&gt;&lt;property id=&quot;10214&quot; value=&quot;0&quot;/&gt;&lt;property id=&quot;10215&quot; value=&quot;0&quot;/&gt;&lt;property id=&quot;10216&quot; value=&quot;0&quot;/&gt;&lt;property id=&quot;10217&quot; value=&quot;1&quot;/&gt;&lt;property id=&quot;10218&quot; value=&quot;0&quot;/&gt;&lt;property id=&quot;10219&quot; value=&quot;0&quot;/&gt;&lt;property id=&quot;10221&quot; value=&quot;&amp;lt;Format Name=&amp;quot;Presentation Default&amp;quot;&amp;gt;&amp;lt;Question FontName=&amp;quot;Arial&amp;quot; IsBold=&amp;quot;0&amp;quot; IsItalic=&amp;quot;0&amp;quot; IsUnderline=&amp;quot;0&amp;quot; FontSize=&amp;quot;32&amp;quot;/&amp;gt;&amp;lt;Answer FontName=&amp;quot;Arial&amp;quot; IsBold=&amp;quot;0&amp;quot; IsItalic=&amp;quot;0&amp;quot; IsUnderline=&amp;quot;0&amp;quot; FontSize=&amp;quot;20&amp;quot;/&amp;gt;&amp;lt;Button FontName=&amp;quot;Arial&amp;quot; IsBold=&amp;quot;0&amp;quot; IsItalic=&amp;quot;0&amp;quot; IsUnderline=&amp;quot;0&amp;quot; FontSize=&amp;quot;14&amp;quot;/&amp;gt;&amp;lt;Message FontName=&amp;quot;Arial&amp;quot; IsBold=&amp;quot;0&amp;quot; IsItalic=&amp;quot;0&amp;quot; IsUnderline=&amp;quot;0&amp;quot; FontSize=&amp;quot;18&amp;quot;/&amp;gt;&amp;lt;ButtonPlacement Orientation=&amp;quot;Horizontal&amp;quot; Position=&amp;quot;0&amp;quot;/&amp;gt;&amp;lt;/Format&amp;gt; &quot;/&gt;&lt;property id=&quot;10227&quot; value=&quot;1&quot;/&gt;&lt;property id=&quot;10229&quot; value=&quot;0&quot;/&gt;&lt;property id=&quot;10235&quot; value=&quot;0&quot;/&gt;&lt;property id=&quot;10236&quot; value=&quot;0&quot;/&gt;&lt;property id=&quot;10237&quot; value=&quot;0&quot;/&gt;&lt;property id=&quot;10238&quot; value=&quot;-1&quot;/&gt;&lt;property id=&quot;10239&quot; value=&quot;-1&quot;/&gt;&lt;property id=&quot;10240&quot; value=&quot;-1&quot;/&gt;&lt;property id=&quot;10241&quot; value=&quot;-1&quot;/&gt;&lt;property id=&quot;10242&quot; value=&quot;-1&quot;/&gt;&lt;property id=&quot;10243&quot; value=&quot;-1&quot;/&gt;&lt;property id=&quot;10244&quot; value=&quot;1&quot;/&gt;&lt;property id=&quot;10245&quot; value=&quot;0&quot;/&gt;&lt;object type=&quot;10054&quot; unique_id=&quot;10002&quot;&gt;&lt;property id=&quot;10139&quot; value=&quot;1.0&quot;/&gt;&lt;property id=&quot;10141&quot; value=&quot;80&quot;/&gt;&lt;property id=&quot;10143&quot; value=&quot;0&quot;/&gt;&lt;property id=&quot;10144&quot; value=&quot;0&quot;/&gt;&lt;property id=&quot;10145&quot; value=&quot;0&quot;/&gt;&lt;property id=&quot;10146&quot; value=&quot;1&quot;/&gt;&lt;property id=&quot;10147&quot; value=&quot;0&quot;/&gt;&lt;property id=&quot;10148&quot; value=&quot;0&quot;/&gt;&lt;property id=&quot;10149&quot; value=&quot;0&quot;/&gt;&lt;property id=&quot;10150&quot; value=&quot;0&quot;/&gt;&lt;/object&gt;&lt;object type=&quot;10042&quot; unique_id=&quot;903&quot;/&gt;&lt;/object&gt;"/>
  <p:tag name="MMPROD_NEXTUNIQUEID" val="10339"/>
  <p:tag name="ARTICULATE_REFERENCE_ID" val="6d0a70dc-a9a7-47d7-84cb-2bf4ea59c75f"/>
  <p:tag name="ARTICULATE_PRESENTATION_ID" val="7692"/>
  <p:tag name="MMPROD_UIDATA" val="&lt;database version=&quot;10.0&quot;&gt;&lt;object type=&quot;1&quot; unique_id=&quot;10001&quot;&gt;&lt;property id=&quot;20141&quot; value=&quot;TELPPTTemplate&quot;/&gt;&lt;property id=&quot;20144&quot; value=&quot;1&quot;/&gt;&lt;property id=&quot;20146&quot; value=&quot;0&quot;/&gt;&lt;property id=&quot;20147&quot; value=&quot;0&quot;/&gt;&lt;property id=&quot;20148&quot; value=&quot;0&quot;/&gt;&lt;property id=&quot;20184&quot; value=&quot;7&quot;/&gt;&lt;object type=&quot;8&quot; unique_id=&quot;518205&quot;&gt;&lt;/object&gt;&lt;object type=&quot;2&quot; unique_id=&quot;518206&quot;&gt;&lt;object type=&quot;3&quot; unique_id=&quot;518207&quot;&gt;&lt;property id=&quot;20148&quot; value=&quot;5&quot;/&gt;&lt;property id=&quot;20300&quot; value=&quot;Slide 1 - &amp;quot;How to use the Nature’s Notebook Citizen Science Program&amp;quot;&quot;/&gt;&lt;property id=&quot;20302&quot; value=&quot;1&quot;/&gt;&lt;property id=&quot;20303&quot; value=&quot;-1&quot;/&gt;&lt;property id=&quot;20307&quot; value=&quot;256&quot;/&gt;&lt;property id=&quot;20309&quot; value=&quot;-1&quot;/&gt;&lt;property id=&quot;20312&quot; value=&quot;0&quot;/&gt;&lt;/object&gt;&lt;object type=&quot;3&quot; unique_id=&quot;518208&quot;&gt;&lt;property id=&quot;20148&quot; value=&quot;5&quot;/&gt;&lt;property id=&quot;20300&quot; value=&quot;Slide 2 - &amp;quot;Course Navigation&amp;quot;&quot;/&gt;&lt;property id=&quot;20302&quot; value=&quot;1&quot;/&gt;&lt;property id=&quot;20303&quot; value=&quot;-1&quot;/&gt;&lt;property id=&quot;20307&quot; value=&quot;258&quot;/&gt;&lt;property id=&quot;20309&quot; value=&quot;-1&quot;/&gt;&lt;property id=&quot;20312&quot; value=&quot;0&quot;/&gt;&lt;/object&gt;&lt;object type=&quot;3&quot; unique_id=&quot;518209&quot;&gt;&lt;property id=&quot;20148&quot; value=&quot;5&quot;/&gt;&lt;property id=&quot;20300&quot; value=&quot;Slide 4 - &amp;quot;Course Goals and Objectives (Cont.)&amp;quot;&quot;/&gt;&lt;property id=&quot;20302&quot; value=&quot;1&quot;/&gt;&lt;property id=&quot;20303&quot; value=&quot;-1&quot;/&gt;&lt;property id=&quot;20307&quot; value=&quot;257&quot;/&gt;&lt;property id=&quot;20309&quot; value=&quot;-1&quot;/&gt;&lt;property id=&quot;20312&quot; value=&quot;0&quot;/&gt;&lt;/object&gt;&lt;object type=&quot;3&quot; unique_id=&quot;518210&quot;&gt;&lt;property id=&quot;20148&quot; value=&quot;5&quot;/&gt;&lt;property id=&quot;20300&quot; value=&quot;Slide 5 - &amp;quot;Course Outline&amp;quot;&quot;/&gt;&lt;property id=&quot;20302&quot; value=&quot;1&quot;/&gt;&lt;property id=&quot;20303&quot; value=&quot;-1&quot;/&gt;&lt;property id=&quot;20307&quot; value=&quot;259&quot;/&gt;&lt;property id=&quot;20309&quot; value=&quot;-1&quot;/&gt;&lt;property id=&quot;20312&quot; value=&quot;0&quot;/&gt;&lt;/object&gt;&lt;object type=&quot;3&quot; unique_id=&quot;518211&quot;&gt;&lt;property id=&quot;20148&quot; value=&quot;5&quot;/&gt;&lt;property id=&quot;20300&quot; value=&quot;Slide 6 - &amp;quot;About the Course&amp;quot;&quot;/&gt;&lt;property id=&quot;20302&quot; value=&quot;1&quot;/&gt;&lt;property id=&quot;20303&quot; value=&quot;-1&quot;/&gt;&lt;property id=&quot;20307&quot; value=&quot;260&quot;/&gt;&lt;property id=&quot;20309&quot; value=&quot;-1&quot;/&gt;&lt;property id=&quot;20312&quot; value=&quot;0&quot;/&gt;&lt;/object&gt;&lt;object type=&quot;3&quot; unique_id=&quot;518212&quot;&gt;&lt;property id=&quot;20148&quot; value=&quot;5&quot;/&gt;&lt;property id=&quot;20300&quot; value=&quot;Slide 7 - &amp;quot;About the Facilitators for this Course&amp;quot;&quot;/&gt;&lt;property id=&quot;20302&quot; value=&quot;1&quot;/&gt;&lt;property id=&quot;20303&quot; value=&quot;-1&quot;/&gt;&lt;property id=&quot;20307&quot; value=&quot;261&quot;/&gt;&lt;property id=&quot;20309&quot; value=&quot;-1&quot;/&gt;&lt;property id=&quot;20312&quot; value=&quot;0&quot;/&gt;&lt;/object&gt;&lt;object type=&quot;3&quot; unique_id=&quot;518213&quot;&gt;&lt;property id=&quot;20148&quot; value=&quot;5&quot;/&gt;&lt;property id=&quot;20300&quot; value=&quot;Slide 8 - &amp;quot;About the Facilitators for this Course (Cont.)&amp;quot;&quot;/&gt;&lt;property id=&quot;20302&quot; value=&quot;1&quot;/&gt;&lt;property id=&quot;20303&quot; value=&quot;-1&quot;/&gt;&lt;property id=&quot;20307&quot; value=&quot;262&quot;/&gt;&lt;property id=&quot;20309&quot; value=&quot;-1&quot;/&gt;&lt;property id=&quot;20312&quot; value=&quot;0&quot;/&gt;&lt;/object&gt;&lt;object type=&quot;3&quot; unique_id=&quot;518214&quot;&gt;&lt;property id=&quot;20148&quot; value=&quot;5&quot;/&gt;&lt;property id=&quot;20300&quot; value=&quot;Slide 9 - &amp;quot;Acknowledgments&amp;quot;&quot;/&gt;&lt;property id=&quot;20302&quot; value=&quot;1&quot;/&gt;&lt;property id=&quot;20303&quot; value=&quot;-1&quot;/&gt;&lt;property id=&quot;20307&quot; value=&quot;263&quot;/&gt;&lt;property id=&quot;20309&quot; value=&quot;-1&quot;/&gt;&lt;property id=&quot;20312&quot; value=&quot;0&quot;/&gt;&lt;/object&gt;&lt;object type=&quot;3&quot; unique_id=&quot;518217&quot;&gt;&lt;property id=&quot;20148&quot; value=&quot;5&quot;/&gt;&lt;property id=&quot;20300&quot; value=&quot;Slide 12 - &amp;quot;Lesson 1— What is Phenology,  and Why Monitor It?&amp;quot;&quot;/&gt;&lt;property id=&quot;20302&quot; value=&quot;1&quot;/&gt;&lt;property id=&quot;20303&quot; value=&quot;-1&quot;/&gt;&lt;property id=&quot;20307&quot; value=&quot;266&quot;/&gt;&lt;property id=&quot;20309&quot; value=&quot;-1&quot;/&gt;&lt;property id=&quot;20312&quot; value=&quot;0&quot;/&gt;&lt;/object&gt;&lt;object type=&quot;3&quot; unique_id=&quot;518218&quot;&gt;&lt;property id=&quot;20148&quot; value=&quot;5&quot;/&gt;&lt;property id=&quot;20300&quot; value=&quot;Slide 13 - &amp;quot;Lesson 1 Objectives&amp;quot;&quot;/&gt;&lt;property id=&quot;20302&quot; value=&quot;1&quot;/&gt;&lt;property id=&quot;20303&quot; value=&quot;-1&quot;/&gt;&lt;property id=&quot;20307&quot; value=&quot;267&quot;/&gt;&lt;property id=&quot;20309&quot; value=&quot;-1&quot;/&gt;&lt;property id=&quot;20312&quot; value=&quot;0&quot;/&gt;&lt;/object&gt;&lt;object type=&quot;3&quot; unique_id=&quot;518219&quot;&gt;&lt;property id=&quot;20148&quot; value=&quot;5&quot;/&gt;&lt;property id=&quot;20300&quot; value=&quot;Slide 14 - &amp;quot;What is Phenology?&amp;quot;&quot;/&gt;&lt;property id=&quot;20302&quot; value=&quot;1&quot;/&gt;&lt;property id=&quot;20303&quot; value=&quot;-1&quot;/&gt;&lt;property id=&quot;20307&quot; value=&quot;268&quot;/&gt;&lt;property id=&quot;20309&quot; value=&quot;-1&quot;/&gt;&lt;property id=&quot;20312&quot; value=&quot;0&quot;/&gt;&lt;/object&gt;&lt;object type=&quot;3&quot; unique_id=&quot;518220&quot;&gt;&lt;property id=&quot;20148&quot; value=&quot;5&quot;/&gt;&lt;property id=&quot;20300&quot; value=&quot;Slide 21 - &amp;quot;Lesson 1 Summary&amp;quot;&quot;/&gt;&lt;property id=&quot;20302&quot; value=&quot;1&quot;/&gt;&lt;property id=&quot;20303&quot; value=&quot;-1&quot;/&gt;&lt;property id=&quot;20307&quot; value=&quot;269&quot;/&gt;&lt;property id=&quot;20309&quot; value=&quot;-1&quot;/&gt;&lt;property id=&quot;20312&quot; value=&quot;0&quot;/&gt;&lt;/object&gt;&lt;object type=&quot;3&quot; unique_id=&quot;518222&quot;&gt;&lt;property id=&quot;20148&quot; value=&quot;5&quot;/&gt;&lt;property id=&quot;20300&quot; value=&quot;Slide 23 - &amp;quot;Lesson 2— Join Nature’s Notebook&amp;quot;&quot;/&gt;&lt;property id=&quot;20302&quot; value=&quot;1&quot;/&gt;&lt;property id=&quot;20303&quot; value=&quot;-1&quot;/&gt;&lt;property id=&quot;20307&quot; value=&quot;271&quot;/&gt;&lt;property id=&quot;20309&quot; value=&quot;-1&quot;/&gt;&lt;property id=&quot;20312&quot; value=&quot;0&quot;/&gt;&lt;/object&gt;&lt;object type=&quot;3&quot; unique_id=&quot;518223&quot;&gt;&lt;property id=&quot;20148&quot; value=&quot;5&quot;/&gt;&lt;property id=&quot;20300&quot; value=&quot;Slide 24 - &amp;quot;Lesson 2 Objectives&amp;quot;&quot;/&gt;&lt;property id=&quot;20302&quot; value=&quot;1&quot;/&gt;&lt;property id=&quot;20303&quot; value=&quot;-1&quot;/&gt;&lt;property id=&quot;20307&quot; value=&quot;272&quot;/&gt;&lt;property id=&quot;20309&quot; value=&quot;-1&quot;/&gt;&lt;property id=&quot;20312&quot; value=&quot;0&quot;/&gt;&lt;/object&gt;&lt;object type=&quot;3&quot; unique_id=&quot;518224&quot;&gt;&lt;property id=&quot;20148&quot; value=&quot;5&quot;/&gt;&lt;property id=&quot;20300&quot; value=&quot;Slide 106 - &amp;quot;Congratulations! You’ve completed all the lessons in this course. &amp;quot;&quot;/&gt;&lt;property id=&quot;20302&quot; value=&quot;1&quot;/&gt;&lt;property id=&quot;20303&quot; value=&quot;-1&quot;/&gt;&lt;property id=&quot;20307&quot; value=&quot;273&quot;/&gt;&lt;property id=&quot;20309&quot; value=&quot;-1&quot;/&gt;&lt;property id=&quot;20312&quot; value=&quot;0&quot;/&gt;&lt;/object&gt;&lt;object type=&quot;3&quot; unique_id=&quot;518370&quot;&gt;&lt;property id=&quot;20148&quot; value=&quot;5&quot;/&gt;&lt;property id=&quot;20300&quot; value=&quot;Slide 3 - &amp;quot;Course Goals and Objectives&amp;quot;&quot;/&gt;&lt;property id=&quot;20307&quot; value=&quot;372&quot;/&gt;&lt;property id=&quot;20309&quot; value=&quot;-1&quot;/&gt;&lt;/object&gt;&lt;object type=&quot;3&quot; unique_id=&quot;518371&quot;&gt;&lt;property id=&quot;20148&quot; value=&quot;5&quot;/&gt;&lt;property id=&quot;20300&quot; value=&quot;Slide 10 - &amp;quot;Pre-Course Assessment&amp;quot;&quot;/&gt;&lt;property id=&quot;20307&quot; value=&quot;373&quot;/&gt;&lt;property id=&quot;20309&quot; value=&quot;-1&quot;/&gt;&lt;/object&gt;&lt;object type=&quot;3&quot; unique_id=&quot;518372&quot;&gt;&lt;property id=&quot;20148&quot; value=&quot;5&quot;/&gt;&lt;property id=&quot;20300&quot; value=&quot;Slide 15 - &amp;quot;Why Monitor Phenology?&amp;quot;&quot;/&gt;&lt;property id=&quot;20307&quot; value=&quot;361&quot;/&gt;&lt;property id=&quot;20309&quot; value=&quot;-1&quot;/&gt;&lt;/object&gt;&lt;object type=&quot;3&quot; unique_id=&quot;518373&quot;&gt;&lt;property id=&quot;20148&quot; value=&quot;5&quot;/&gt;&lt;property id=&quot;20300&quot; value=&quot;Slide 16 - &amp;quot;Learn About Phenology&amp;quot;&quot;/&gt;&lt;property id=&quot;20307&quot; value=&quot;279&quot;/&gt;&lt;property id=&quot;20309&quot; value=&quot;-1&quot;/&gt;&lt;/object&gt;&lt;object type=&quot;3&quot; unique_id=&quot;518374&quot;&gt;&lt;property id=&quot;20148&quot; value=&quot;5&quot;/&gt;&lt;property id=&quot;20300&quot; value=&quot;Slide 17 - &amp;quot;Participate in Nature’s Notebook&amp;quot;&quot;/&gt;&lt;property id=&quot;20307&quot; value=&quot;278&quot;/&gt;&lt;property id=&quot;20309&quot; value=&quot;-1&quot;/&gt;&lt;/object&gt;&lt;object type=&quot;3&quot; unique_id=&quot;518375&quot;&gt;&lt;property id=&quot;20148&quot; value=&quot;5&quot;/&gt;&lt;property id=&quot;20300&quot; value=&quot;Slide 18 - &amp;quot;Have fun Outdoors with Nature’s Notebook&amp;quot;&quot;/&gt;&lt;property id=&quot;20307&quot; value=&quot;354&quot;/&gt;&lt;property id=&quot;20309&quot; value=&quot;-1&quot;/&gt;&lt;/object&gt;&lt;object type=&quot;3&quot; unique_id=&quot;518376&quot;&gt;&lt;property id=&quot;20148&quot; value=&quot;5&quot;/&gt;&lt;property id=&quot;20300&quot; value=&quot;Slide 19 - &amp;quot;Deepen Your Connection with Nature&amp;quot;&quot;/&gt;&lt;property id=&quot;20307&quot; value=&quot;362&quot;/&gt;&lt;property id=&quot;20309&quot; value=&quot;-1&quot;/&gt;&lt;/object&gt;&lt;object type=&quot;3&quot; unique_id=&quot;518377&quot;&gt;&lt;property id=&quot;20148&quot; value=&quot;5&quot;/&gt;&lt;property id=&quot;20300&quot; value=&quot;Slide 20 - &amp;quot;Contribute to Science and Decision-Making &amp;quot;&quot;/&gt;&lt;property id=&quot;20307&quot; value=&quot;280&quot;/&gt;&lt;property id=&quot;20309&quot; value=&quot;-1&quot;/&gt;&lt;/object&gt;&lt;object type=&quot;3&quot; unique_id=&quot;518378&quot;&gt;&lt;property id=&quot;20148&quot; value=&quot;5&quot;/&gt;&lt;property id=&quot;20300&quot; value=&quot;Slide 25 - &amp;quot;Join Nature’s Notebook&amp;quot;&quot;/&gt;&lt;property id=&quot;20307&quot; value=&quot;274&quot;/&gt;&lt;property id=&quot;20309&quot; value=&quot;-1&quot;/&gt;&lt;/object&gt;&lt;object type=&quot;3&quot; unique_id=&quot;518379&quot;&gt;&lt;property id=&quot;20148&quot; value=&quot;5&quot;/&gt;&lt;property id=&quot;20300&quot; value=&quot;Slide 26 - &amp;quot;Join Nature’s Notebook (Cont.)&amp;quot;&quot;/&gt;&lt;property id=&quot;20307&quot; value=&quot;355&quot;/&gt;&lt;property id=&quot;20309&quot; value=&quot;-1&quot;/&gt;&lt;/object&gt;&lt;object type=&quot;3&quot; unique_id=&quot;518380&quot;&gt;&lt;property id=&quot;20148&quot; value=&quot;5&quot;/&gt;&lt;property id=&quot;20300&quot; value=&quot;Slide 27 - &amp;quot;Login and Visit Your Observation Deck&amp;quot;&quot;/&gt;&lt;property id=&quot;20307&quot; value=&quot;294&quot;/&gt;&lt;property id=&quot;20309&quot; value=&quot;-1&quot;/&gt;&lt;/object&gt;&lt;object type=&quot;3&quot; unique_id=&quot;518381&quot;&gt;&lt;property id=&quot;20148&quot; value=&quot;5&quot;/&gt;&lt;property id=&quot;20300&quot; value=&quot;Slide 28 - &amp;quot;Lesson Summary&amp;quot;&quot;/&gt;&lt;property id=&quot;20307&quot; value=&quot;275&quot;/&gt;&lt;property id=&quot;20309&quot; value=&quot;-1&quot;/&gt;&lt;/object&gt;&lt;object type=&quot;3&quot; unique_id=&quot;518382&quot;&gt;&lt;property id=&quot;20148&quot; value=&quot;5&quot;/&gt;&lt;property id=&quot;20300&quot; value=&quot;Slide 29 - &amp;quot;Lesson 2 Assessment&amp;quot;&quot;/&gt;&lt;property id=&quot;20307&quot; value=&quot;276&quot;/&gt;&lt;property id=&quot;20309&quot; value=&quot;-1&quot;/&gt;&lt;/object&gt;&lt;object type=&quot;3&quot; unique_id=&quot;518383&quot;&gt;&lt;property id=&quot;20148&quot; value=&quot;5&quot;/&gt;&lt;property id=&quot;20300&quot; value=&quot;Slide 30 - &amp;quot;Lesson 3— Choose a Site to Monitor&amp;quot;&quot;/&gt;&lt;property id=&quot;20307&quot; value=&quot;281&quot;/&gt;&lt;property id=&quot;20309&quot; value=&quot;-1&quot;/&gt;&lt;/object&gt;&lt;object type=&quot;3&quot; unique_id=&quot;518384&quot;&gt;&lt;property id=&quot;20148&quot; value=&quot;5&quot;/&gt;&lt;property id=&quot;20300&quot; value=&quot;Slide 31 - &amp;quot;Lesson 3 Objectives&amp;quot;&quot;/&gt;&lt;property id=&quot;20307&quot; value=&quot;282&quot;/&gt;&lt;property id=&quot;20309&quot; value=&quot;-1&quot;/&gt;&lt;/object&gt;&lt;object type=&quot;3&quot; unique_id=&quot;518385&quot;&gt;&lt;property id=&quot;20148&quot; value=&quot;5&quot;/&gt;&lt;property id=&quot;20300&quot; value=&quot;Slide 32 - &amp;quot;Choose a Site - Convenience&amp;quot;&quot;/&gt;&lt;property id=&quot;20307&quot; value=&quot;283&quot;/&gt;&lt;property id=&quot;20309&quot; value=&quot;-1&quot;/&gt;&lt;/object&gt;&lt;object type=&quot;3&quot; unique_id=&quot;518386&quot;&gt;&lt;property id=&quot;20148&quot; value=&quot;5&quot;/&gt;&lt;property id=&quot;20300&quot; value=&quot;Slide 33 - &amp;quot;Choose a Site – Representative Location&amp;quot;&quot;/&gt;&lt;property id=&quot;20307&quot; value=&quot;347&quot;/&gt;&lt;property id=&quot;20309&quot; value=&quot;-1&quot;/&gt;&lt;/object&gt;&lt;object type=&quot;3&quot; unique_id=&quot;518387&quot;&gt;&lt;property id=&quot;20148&quot; value=&quot;5&quot;/&gt;&lt;property id=&quot;20300&quot; value=&quot;Slide 34 - &amp;quot;Choose a Site—Uniform Habitat&amp;quot;&quot;/&gt;&lt;property id=&quot;20307&quot; value=&quot;295&quot;/&gt;&lt;property id=&quot;20309&quot; value=&quot;-1&quot;/&gt;&lt;/object&gt;&lt;object type=&quot;3&quot; unique_id=&quot;518388&quot;&gt;&lt;property id=&quot;20148&quot; value=&quot;5&quot;/&gt;&lt;property id=&quot;20300&quot; value=&quot;Slide 35 - &amp;quot;Choose a Site—Appropriate Size&amp;quot;&quot;/&gt;&lt;property id=&quot;20307&quot; value=&quot;345&quot;/&gt;&lt;property id=&quot;20309&quot; value=&quot;-1&quot;/&gt;&lt;/object&gt;&lt;object type=&quot;3&quot; unique_id=&quot;518389&quot;&gt;&lt;property id=&quot;20148&quot; value=&quot;5&quot;/&gt;&lt;property id=&quot;20300&quot; value=&quot;Slide 36 - &amp;quot;Choose a Site—Proper Permission&amp;quot;&quot;/&gt;&lt;property id=&quot;20307&quot; value=&quot;346&quot;/&gt;&lt;property id=&quot;20309&quot; value=&quot;-1&quot;/&gt;&lt;/object&gt;&lt;object type=&quot;3&quot; unique_id=&quot;518390&quot;&gt;&lt;property id=&quot;20148&quot; value=&quot;5&quot;/&gt;&lt;property id=&quot;20300&quot; value=&quot;Slide 37 - &amp;quot;Lesson 3 Summary&amp;quot;&quot;/&gt;&lt;property id=&quot;20307&quot; value=&quot;285&quot;/&gt;&lt;property id=&quot;20309&quot; value=&quot;-1&quot;/&gt;&lt;/object&gt;&lt;object type=&quot;3&quot; unique_id=&quot;518391&quot;&gt;&lt;property id=&quot;20148&quot; value=&quot;5&quot;/&gt;&lt;property id=&quot;20300&quot; value=&quot;Slide 38 - &amp;quot;Lesson 3 Assessment&amp;quot;&quot;/&gt;&lt;property id=&quot;20307&quot; value=&quot;286&quot;/&gt;&lt;property id=&quot;20309&quot; value=&quot;-1&quot;/&gt;&lt;/object&gt;&lt;object type=&quot;3&quot; unique_id=&quot;518392&quot;&gt;&lt;property id=&quot;20148&quot; value=&quot;5&quot;/&gt;&lt;property id=&quot;20300&quot; value=&quot;Slide 39 - &amp;quot;Lesson 4— Choose Plant and Animal Species to Monitor&amp;quot;&quot;/&gt;&lt;property id=&quot;20307&quot; value=&quot;287&quot;/&gt;&lt;property id=&quot;20309&quot; value=&quot;-1&quot;/&gt;&lt;/object&gt;&lt;object type=&quot;3&quot; unique_id=&quot;518393&quot;&gt;&lt;property id=&quot;20148&quot; value=&quot;5&quot;/&gt;&lt;property id=&quot;20300&quot; value=&quot;Slide 40 - &amp;quot;Lesson 4 Objectives&amp;quot;&quot;/&gt;&lt;property id=&quot;20307&quot; value=&quot;288&quot;/&gt;&lt;property id=&quot;20309&quot; value=&quot;-1&quot;/&gt;&lt;/object&gt;&lt;object type=&quot;3&quot; unique_id=&quot;518394&quot;&gt;&lt;property id=&quot;20148&quot; value=&quot;5&quot;/&gt;&lt;property id=&quot;20300&quot; value=&quot;Slide 41 - &amp;quot;Difference Between the Process of Plant and Animal Observations&amp;quot;&quot;/&gt;&lt;property id=&quot;20307&quot; value=&quot;289&quot;/&gt;&lt;property id=&quot;20309&quot; value=&quot;-1&quot;/&gt;&lt;/object&gt;&lt;object type=&quot;3&quot; unique_id=&quot;518395&quot;&gt;&lt;property id=&quot;20148&quot; value=&quot;5&quot;/&gt;&lt;property id=&quot;20300&quot; value=&quot;Slide 42 - &amp;quot;Choose Plant and Animal Species&amp;quot;&quot;/&gt;&lt;property id=&quot;20307&quot; value=&quot;349&quot;/&gt;&lt;property id=&quot;20309&quot; value=&quot;-1&quot;/&gt;&lt;/object&gt;&lt;object type=&quot;3&quot; unique_id=&quot;518396&quot;&gt;&lt;property id=&quot;20148&quot; value=&quot;5&quot;/&gt;&lt;property id=&quot;20300&quot; value=&quot;Slide 43 - &amp;quot;Select Individual Plants&amp;quot;&quot;/&gt;&lt;property id=&quot;20307&quot; value=&quot;290&quot;/&gt;&lt;property id=&quot;20309&quot; value=&quot;-1&quot;/&gt;&lt;/object&gt;&lt;object type=&quot;3&quot; unique_id=&quot;518397&quot;&gt;&lt;property id=&quot;20148&quot; value=&quot;5&quot;/&gt;&lt;property id=&quot;20300&quot; value=&quot;Slide 44 - &amp;quot;Mark Your Site&amp;quot;&quot;/&gt;&lt;property id=&quot;20307&quot; value=&quot;350&quot;/&gt;&lt;property id=&quot;20309&quot; value=&quot;-1&quot;/&gt;&lt;/object&gt;&lt;object type=&quot;3&quot; unique_id=&quot;518398&quot;&gt;&lt;property id=&quot;20148&quot; value=&quot;5&quot;/&gt;&lt;property id=&quot;20300&quot; value=&quot;Slide 45 - &amp;quot;Lesson 4 Summary&amp;quot;&quot;/&gt;&lt;property id=&quot;20307&quot; value=&quot;291&quot;/&gt;&lt;property id=&quot;20309&quot; value=&quot;-1&quot;/&gt;&lt;/object&gt;&lt;object type=&quot;3&quot; unique_id=&quot;518399&quot;&gt;&lt;property id=&quot;20148&quot; value=&quot;5&quot;/&gt;&lt;property id=&quot;20300&quot; value=&quot;Slide 46 - &amp;quot;Lesson 4 Assessment&amp;quot;&quot;/&gt;&lt;property id=&quot;20307&quot; value=&quot;292&quot;/&gt;&lt;property id=&quot;20309&quot; value=&quot;-1&quot;/&gt;&lt;/object&gt;&lt;object type=&quot;3&quot; unique_id=&quot;518400&quot;&gt;&lt;property id=&quot;20148&quot; value=&quot;5&quot;/&gt;&lt;property id=&quot;20300&quot; value=&quot;Slide 47 - &amp;quot;Lesson 5— Set up your  Sites and Species Online  Add species to Nature’s Notebook &amp;quot;&quot;/&gt;&lt;property id=&quot;20307&quot; value=&quot;296&quot;/&gt;&lt;property id=&quot;20309&quot; value=&quot;-1&quot;/&gt;&lt;/object&gt;&lt;object type=&quot;3&quot; unique_id=&quot;518401&quot;&gt;&lt;property id=&quot;20148&quot; value=&quot;5&quot;/&gt;&lt;property id=&quot;20300&quot; value=&quot;Slide 48 - &amp;quot;Lesson 5 Objectives&amp;quot;&quot;/&gt;&lt;property id=&quot;20307&quot; value=&quot;297&quot;/&gt;&lt;property id=&quot;20309&quot; value=&quot;-1&quot;/&gt;&lt;/object&gt;&lt;object type=&quot;3&quot; unique_id=&quot;518402&quot;&gt;&lt;property id=&quot;20148&quot; value=&quot;5&quot;/&gt;&lt;property id=&quot;20300&quot; value=&quot;Slide 49 - &amp;quot;Add a new Site&amp;quot;&quot;/&gt;&lt;property id=&quot;20307&quot; value=&quot;298&quot;/&gt;&lt;property id=&quot;20309&quot; value=&quot;-1&quot;/&gt;&lt;/object&gt;&lt;object type=&quot;3&quot; unique_id=&quot;518403&quot;&gt;&lt;property id=&quot;20148&quot; value=&quot;5&quot;/&gt;&lt;property id=&quot;20300&quot; value=&quot;Slide 50 - &amp;quot;Add a new Site (Cont.)&amp;quot;&quot;/&gt;&lt;property id=&quot;20307&quot; value=&quot;356&quot;/&gt;&lt;property id=&quot;20309&quot; value=&quot;-1&quot;/&gt;&lt;/object&gt;&lt;object type=&quot;3&quot; unique_id=&quot;518404&quot;&gt;&lt;property id=&quot;20148&quot; value=&quot;5&quot;/&gt;&lt;property id=&quot;20300&quot; value=&quot;Slide 51 - &amp;quot;Add a new Plant&amp;quot;&quot;/&gt;&lt;property id=&quot;20307&quot; value=&quot;303&quot;/&gt;&lt;property id=&quot;20309&quot; value=&quot;-1&quot;/&gt;&lt;/object&gt;&lt;object type=&quot;3&quot; unique_id=&quot;518405&quot;&gt;&lt;property id=&quot;20148&quot; value=&quot;5&quot;/&gt;&lt;property id=&quot;20300&quot; value=&quot;Slide 52 - &amp;quot;Add a new Plant (Cont.)&amp;quot;&quot;/&gt;&lt;property id=&quot;20307&quot; value=&quot;357&quot;/&gt;&lt;property id=&quot;20309&quot; value=&quot;-1&quot;/&gt;&lt;/object&gt;&lt;object type=&quot;3&quot; unique_id=&quot;518406&quot;&gt;&lt;property id=&quot;20148&quot; value=&quot;5&quot;/&gt;&lt;property id=&quot;20300&quot; value=&quot;Slide 53 - &amp;quot;Edit a Plant&amp;quot;&quot;/&gt;&lt;property id=&quot;20307&quot; value=&quot;374&quot;/&gt;&lt;property id=&quot;20309&quot; value=&quot;-1&quot;/&gt;&lt;/object&gt;&lt;object type=&quot;3&quot; unique_id=&quot;518407&quot;&gt;&lt;property id=&quot;20148&quot; value=&quot;5&quot;/&gt;&lt;property id=&quot;20300&quot; value=&quot;Slide 54 - &amp;quot;Create an Animal Checklist&amp;quot;&quot;/&gt;&lt;property id=&quot;20307&quot; value=&quot;304&quot;/&gt;&lt;property id=&quot;20309&quot; value=&quot;-1&quot;/&gt;&lt;/object&gt;&lt;object type=&quot;3&quot; unique_id=&quot;518408&quot;&gt;&lt;property id=&quot;20148&quot; value=&quot;5&quot;/&gt;&lt;property id=&quot;20300&quot; value=&quot;Slide 55 - &amp;quot;Create an Animal Checklist (Cont.)&amp;quot;&quot;/&gt;&lt;property id=&quot;20307&quot; value=&quot;358&quot;/&gt;&lt;property id=&quot;20309&quot; value=&quot;-1&quot;/&gt;&lt;/object&gt;&lt;object type=&quot;3&quot; unique_id=&quot;518409&quot;&gt;&lt;property id=&quot;20148&quot; value=&quot;5&quot;/&gt;&lt;property id=&quot;20300&quot; value=&quot;Slide 56 - &amp;quot;Edit your Animal Checklist&amp;quot;&quot;/&gt;&lt;property id=&quot;20307&quot; value=&quot;375&quot;/&gt;&lt;property id=&quot;20309&quot; value=&quot;-1&quot;/&gt;&lt;/object&gt;&lt;object type=&quot;3&quot; unique_id=&quot;518410&quot;&gt;&lt;property id=&quot;20148&quot; value=&quot;5&quot;/&gt;&lt;property id=&quot;20300&quot; value=&quot;Slide 57 - &amp;quot;Sort Your Plants and Animals&amp;quot;&quot;/&gt;&lt;property id=&quot;20307&quot; value=&quot;305&quot;/&gt;&lt;property id=&quot;20309&quot; value=&quot;-1&quot;/&gt;&lt;/object&gt;&lt;object type=&quot;3&quot; unique_id=&quot;518411&quot;&gt;&lt;property id=&quot;20148&quot; value=&quot;5&quot;/&gt;&lt;property id=&quot;20300&quot; value=&quot;Slide 58 - &amp;quot;Delete a Plant&amp;quot;&quot;/&gt;&lt;property id=&quot;20307&quot; value=&quot;351&quot;/&gt;&lt;property id=&quot;20309&quot; value=&quot;-1&quot;/&gt;&lt;/object&gt;&lt;object type=&quot;3&quot; unique_id=&quot;518412&quot;&gt;&lt;property id=&quot;20148&quot; value=&quot;5&quot;/&gt;&lt;property id=&quot;20300&quot; value=&quot;Slide 59 - &amp;quot;Lesson 5 Summary&amp;quot;&quot;/&gt;&lt;property id=&quot;20307&quot; value=&quot;301&quot;/&gt;&lt;property id=&quot;20309&quot; value=&quot;-1&quot;/&gt;&lt;/object&gt;&lt;object type=&quot;3&quot; unique_id=&quot;518413&quot;&gt;&lt;property id=&quot;20148&quot; value=&quot;5&quot;/&gt;&lt;property id=&quot;20300&quot; value=&quot;Slide 60 - &amp;quot;Lesson 5 Assessment&amp;quot;&quot;/&gt;&lt;property id=&quot;20307&quot; value=&quot;302&quot;/&gt;&lt;property id=&quot;20309&quot; value=&quot;-1&quot;/&gt;&lt;/object&gt;&lt;object type=&quot;3&quot; unique_id=&quot;518414&quot;&gt;&lt;property id=&quot;20148&quot; value=&quot;5&quot;/&gt;&lt;property id=&quot;20300&quot; value=&quot;Slide 61 - &amp;quot;Lesson 6— Get Organized  to Go Outside&amp;quot;&quot;/&gt;&lt;property id=&quot;20307&quot; value=&quot;306&quot;/&gt;&lt;property id=&quot;20309&quot; value=&quot;-1&quot;/&gt;&lt;/object&gt;&lt;object type=&quot;3&quot; unique_id=&quot;518415&quot;&gt;&lt;property id=&quot;20148&quot; value=&quot;5&quot;/&gt;&lt;property id=&quot;20300&quot; value=&quot;Slide 62 - &amp;quot;Lesson 6 Objectives&amp;quot;&quot;/&gt;&lt;property id=&quot;20307&quot; value=&quot;307&quot;/&gt;&lt;property id=&quot;20309&quot; value=&quot;-1&quot;/&gt;&lt;/object&gt;&lt;object type=&quot;3&quot; unique_id=&quot;518416&quot;&gt;&lt;property id=&quot;20148&quot; value=&quot;5&quot;/&gt;&lt;property id=&quot;20300&quot; value=&quot;Slide 63 - &amp;quot;Phenophase definitions and instructions&amp;quot;&quot;/&gt;&lt;property id=&quot;20307&quot; value=&quot;308&quot;/&gt;&lt;property id=&quot;20309&quot; value=&quot;-1&quot;/&gt;&lt;/object&gt;&lt;object type=&quot;3&quot; unique_id=&quot;518417&quot;&gt;&lt;property id=&quot;20148&quot; value=&quot;5&quot;/&gt;&lt;property id=&quot;20300&quot; value=&quot;Slide 64 - &amp;quot;Datasheets, clipboard, pencil&amp;quot;&quot;/&gt;&lt;property id=&quot;20307&quot; value=&quot;309&quot;/&gt;&lt;property id=&quot;20309&quot; value=&quot;-1&quot;/&gt;&lt;/object&gt;&lt;object type=&quot;3&quot; unique_id=&quot;518418&quot;&gt;&lt;property id=&quot;20148&quot; value=&quot;5&quot;/&gt;&lt;property id=&quot;20300&quot; value=&quot;Slide 65 - &amp;quot;Phenophase definitions and instructions&amp;quot;&quot;/&gt;&lt;property id=&quot;20307&quot; value=&quot;365&quot;/&gt;&lt;property id=&quot;20309&quot; value=&quot;-1&quot;/&gt;&lt;/object&gt;&lt;object type=&quot;3&quot; unique_id=&quot;518419&quot;&gt;&lt;property id=&quot;20148&quot; value=&quot;5&quot;/&gt;&lt;property id=&quot;20300&quot; value=&quot;Slide 66 - &amp;quot;Mobile applications&amp;quot;&quot;/&gt;&lt;property id=&quot;20307&quot; value=&quot;310&quot;/&gt;&lt;property id=&quot;20309&quot; value=&quot;-1&quot;/&gt;&lt;/object&gt;&lt;object type=&quot;3&quot; unique_id=&quot;518420&quot;&gt;&lt;property id=&quot;20148&quot; value=&quot;5&quot;/&gt;&lt;property id=&quot;20300&quot; value=&quot;Slide 67 - &amp;quot;Binoculars&amp;quot;&quot;/&gt;&lt;property id=&quot;20307&quot; value=&quot;311&quot;/&gt;&lt;property id=&quot;20309&quot; value=&quot;-1&quot;/&gt;&lt;/object&gt;&lt;object type=&quot;3&quot; unique_id=&quot;518421&quot;&gt;&lt;property id=&quot;20148&quot; value=&quot;5&quot;/&gt;&lt;property id=&quot;20300&quot; value=&quot;Slide 68 - &amp;quot;Lesson 6 Summary&amp;quot;&quot;/&gt;&lt;property id=&quot;20307&quot; value=&quot;312&quot;/&gt;&lt;property id=&quot;20309&quot; value=&quot;-1&quot;/&gt;&lt;/object&gt;&lt;object type=&quot;3&quot; unique_id=&quot;518422&quot;&gt;&lt;property id=&quot;20148&quot; value=&quot;5&quot;/&gt;&lt;property id=&quot;20300&quot; value=&quot;Slide 69 - &amp;quot;Lesson 6 Assessment&amp;quot;&quot;/&gt;&lt;property id=&quot;20307&quot; value=&quot;313&quot;/&gt;&lt;property id=&quot;20309&quot; value=&quot;-1&quot;/&gt;&lt;/object&gt;&lt;object type=&quot;3&quot; unique_id=&quot;518423&quot;&gt;&lt;property id=&quot;20148&quot; value=&quot;5&quot;/&gt;&lt;property id=&quot;20300&quot; value=&quot;Slide 70 - &amp;quot;Lesson 7— Record Plant Observations&amp;quot;&quot;/&gt;&lt;property id=&quot;20307&quot; value=&quot;314&quot;/&gt;&lt;property id=&quot;20309&quot; value=&quot;-1&quot;/&gt;&lt;/object&gt;&lt;object type=&quot;3&quot; unique_id=&quot;518424&quot;&gt;&lt;property id=&quot;20148&quot; value=&quot;5&quot;/&gt;&lt;property id=&quot;20300&quot; value=&quot;Slide 71 - &amp;quot;Lesson 7 Objectives&amp;quot;&quot;/&gt;&lt;property id=&quot;20307&quot; value=&quot;315&quot;/&gt;&lt;property id=&quot;20309&quot; value=&quot;-1&quot;/&gt;&lt;/object&gt;&lt;object type=&quot;3&quot; unique_id=&quot;518425&quot;&gt;&lt;property id=&quot;20148&quot; value=&quot;5&quot;/&gt;&lt;property id=&quot;20300&quot; value=&quot;Slide 72 - &amp;quot;Visit your site regularly&amp;quot;&quot;/&gt;&lt;property id=&quot;20307&quot; value=&quot;364&quot;/&gt;&lt;property id=&quot;20309&quot; value=&quot;-1&quot;/&gt;&lt;/object&gt;&lt;object type=&quot;3&quot; unique_id=&quot;518426&quot;&gt;&lt;property id=&quot;20148&quot; value=&quot;5&quot;/&gt;&lt;property id=&quot;20300&quot; value=&quot;Slide 73 - &amp;quot;Answer the phenophase questions&amp;quot;&quot;/&gt;&lt;property id=&quot;20307&quot; value=&quot;316&quot;/&gt;&lt;property id=&quot;20309&quot; value=&quot;-1&quot;/&gt;&lt;/object&gt;&lt;object type=&quot;3&quot; unique_id=&quot;518427&quot;&gt;&lt;property id=&quot;20148&quot; value=&quot;5&quot;/&gt;&lt;property id=&quot;20300&quot; value=&quot;Slide 74 - &amp;quot;Report on intensity of phenophases&amp;quot;&quot;/&gt;&lt;property id=&quot;20307&quot; value=&quot;317&quot;/&gt;&lt;property id=&quot;20309&quot; value=&quot;-1&quot;/&gt;&lt;/object&gt;&lt;object type=&quot;3&quot; unique_id=&quot;518428&quot;&gt;&lt;property id=&quot;20148&quot; value=&quot;5&quot;/&gt;&lt;property id=&quot;20300&quot; value=&quot;Slide 75 - &amp;quot;What if I miss something?&amp;quot;&quot;/&gt;&lt;property id=&quot;20307&quot; value=&quot;318&quot;/&gt;&lt;property id=&quot;20309&quot; value=&quot;-1&quot;/&gt;&lt;/object&gt;&lt;object type=&quot;3&quot; unique_id=&quot;518429&quot;&gt;&lt;property id=&quot;20148&quot; value=&quot;5&quot;/&gt;&lt;property id=&quot;20300&quot; value=&quot;Slide 76 - &amp;quot;You don’t have to report on everything…&amp;quot;&quot;/&gt;&lt;property id=&quot;20307&quot; value=&quot;319&quot;/&gt;&lt;property id=&quot;20309&quot; value=&quot;-1&quot;/&gt;&lt;/object&gt;&lt;object type=&quot;3&quot; unique_id=&quot;518430&quot;&gt;&lt;property id=&quot;20148&quot; value=&quot;5&quot;/&gt;&lt;property id=&quot;20300&quot; value=&quot;Slide 77 - &amp;quot;Lesson 7 Summary&amp;quot;&quot;/&gt;&lt;property id=&quot;20307&quot; value=&quot;320&quot;/&gt;&lt;property id=&quot;20309&quot; value=&quot;-1&quot;/&gt;&lt;/object&gt;&lt;object type=&quot;3&quot; unique_id=&quot;518431&quot;&gt;&lt;property id=&quot;20148&quot; value=&quot;5&quot;/&gt;&lt;property id=&quot;20300&quot; value=&quot;Slide 78 - &amp;quot;Lesson 7 Assessment&amp;quot;&quot;/&gt;&lt;property id=&quot;20307&quot; value=&quot;321&quot;/&gt;&lt;property id=&quot;20309&quot; value=&quot;-1&quot;/&gt;&lt;/object&gt;&lt;object type=&quot;3&quot; unique_id=&quot;518432&quot;&gt;&lt;property id=&quot;20148&quot; value=&quot;5&quot;/&gt;&lt;property id=&quot;20300&quot; value=&quot;Slide 79 - &amp;quot;Lesson 8— Record Animal Observations&amp;quot;&quot;/&gt;&lt;property id=&quot;20307&quot; value=&quot;322&quot;/&gt;&lt;property id=&quot;20309&quot; value=&quot;-1&quot;/&gt;&lt;/object&gt;&lt;object type=&quot;3&quot; unique_id=&quot;518433&quot;&gt;&lt;property id=&quot;20148&quot; value=&quot;5&quot;/&gt;&lt;property id=&quot;20300&quot; value=&quot;Slide 80 - &amp;quot;Lesson 8 Objectives&amp;quot;&quot;/&gt;&lt;property id=&quot;20307&quot; value=&quot;323&quot;/&gt;&lt;property id=&quot;20309&quot; value=&quot;-1&quot;/&gt;&lt;/object&gt;&lt;object type=&quot;3&quot; unique_id=&quot;518434&quot;&gt;&lt;property id=&quot;20148&quot; value=&quot;5&quot;/&gt;&lt;property id=&quot;20300&quot; value=&quot;Slide 81 - &amp;quot;Animal search methods&amp;quot;&quot;/&gt;&lt;property id=&quot;20307&quot; value=&quot;324&quot;/&gt;&lt;property id=&quot;20309&quot; value=&quot;-1&quot;/&gt;&lt;/object&gt;&lt;object type=&quot;3&quot; unique_id=&quot;518435&quot;&gt;&lt;property id=&quot;20148&quot; value=&quot;5&quot;/&gt;&lt;property id=&quot;20300&quot; value=&quot;Slide 82 - &amp;quot;Report search time and method&amp;quot;&quot;/&gt;&lt;property id=&quot;20307&quot; value=&quot;325&quot;/&gt;&lt;property id=&quot;20309&quot; value=&quot;-1&quot;/&gt;&lt;/object&gt;&lt;object type=&quot;3&quot; unique_id=&quot;518436&quot;&gt;&lt;property id=&quot;20148&quot; value=&quot;5&quot;/&gt;&lt;property id=&quot;20300&quot; value=&quot;Slide 83 - &amp;quot;Report on abundance of animals&amp;quot;&quot;/&gt;&lt;property id=&quot;20307&quot; value=&quot;326&quot;/&gt;&lt;property id=&quot;20309&quot; value=&quot;-1&quot;/&gt;&lt;/object&gt;&lt;object type=&quot;3&quot; unique_id=&quot;518437&quot;&gt;&lt;property id=&quot;20148&quot; value=&quot;5&quot;/&gt;&lt;property id=&quot;20300&quot; value=&quot;Slide 84 - &amp;quot;You don’t have to report on everything…&amp;quot;&quot;/&gt;&lt;property id=&quot;20307&quot; value=&quot;330&quot;/&gt;&lt;property id=&quot;20309&quot; value=&quot;-1&quot;/&gt;&lt;/object&gt;&lt;object type=&quot;3&quot; unique_id=&quot;518438&quot;&gt;&lt;property id=&quot;20148&quot; value=&quot;5&quot;/&gt;&lt;property id=&quot;20300&quot; value=&quot;Slide 85 - &amp;quot;What if I miss something?&amp;quot;&quot;/&gt;&lt;property id=&quot;20307&quot; value=&quot;366&quot;/&gt;&lt;property id=&quot;20309&quot; value=&quot;-1&quot;/&gt;&lt;/object&gt;&lt;object type=&quot;3&quot; unique_id=&quot;518439&quot;&gt;&lt;property id=&quot;20148&quot; value=&quot;5&quot;/&gt;&lt;property id=&quot;20300&quot; value=&quot;Slide 86 - &amp;quot;Lesson 8 Summary&amp;quot;&quot;/&gt;&lt;property id=&quot;20307&quot; value=&quot;328&quot;/&gt;&lt;property id=&quot;20309&quot; value=&quot;-1&quot;/&gt;&lt;/object&gt;&lt;object type=&quot;3&quot; unique_id=&quot;518440&quot;&gt;&lt;property id=&quot;20148&quot; value=&quot;5&quot;/&gt;&lt;property id=&quot;20300&quot; value=&quot;Slide 87 - &amp;quot;Lesson 8 Assessment&amp;quot;&quot;/&gt;&lt;property id=&quot;20307&quot; value=&quot;329&quot;/&gt;&lt;property id=&quot;20309&quot; value=&quot;-1&quot;/&gt;&lt;/object&gt;&lt;object type=&quot;3&quot; unique_id=&quot;518441&quot;&gt;&lt;property id=&quot;20148&quot; value=&quot;5&quot;/&gt;&lt;property id=&quot;20300&quot; value=&quot;Slide 88 - &amp;quot;Lesson 9— Submit Observations Online&amp;quot;&quot;/&gt;&lt;property id=&quot;20307&quot; value=&quot;331&quot;/&gt;&lt;property id=&quot;20309&quot; value=&quot;-1&quot;/&gt;&lt;/object&gt;&lt;object type=&quot;3&quot; unique_id=&quot;518442&quot;&gt;&lt;property id=&quot;20148&quot; value=&quot;5&quot;/&gt;&lt;property id=&quot;20300&quot; value=&quot;Slide 89 - &amp;quot;Lesson 9 Objectives&amp;quot;&quot;/&gt;&lt;property id=&quot;20307&quot; value=&quot;332&quot;/&gt;&lt;property id=&quot;20309&quot; value=&quot;-1&quot;/&gt;&lt;/object&gt;&lt;object type=&quot;3&quot; unique_id=&quot;518443&quot;&gt;&lt;property id=&quot;20148&quot; value=&quot;5&quot;/&gt;&lt;property id=&quot;20300&quot; value=&quot;Slide 90 - &amp;quot;Entering your observations&amp;quot;&quot;/&gt;&lt;property id=&quot;20307&quot; value=&quot;333&quot;/&gt;&lt;property id=&quot;20309&quot; value=&quot;-1&quot;/&gt;&lt;/object&gt;&lt;object type=&quot;3&quot; unique_id=&quot;518444&quot;&gt;&lt;property id=&quot;20148&quot; value=&quot;5&quot;/&gt;&lt;property id=&quot;20300&quot; value=&quot;Slide 91 - &amp;quot;Entering your observations (Cont.)&amp;quot;&quot;/&gt;&lt;property id=&quot;20307&quot; value=&quot;352&quot;/&gt;&lt;property id=&quot;20309&quot; value=&quot;-1&quot;/&gt;&lt;/object&gt;&lt;object type=&quot;3&quot; unique_id=&quot;518445&quot;&gt;&lt;property id=&quot;20148&quot; value=&quot;5&quot;/&gt;&lt;property id=&quot;20300&quot; value=&quot;Slide 92 - &amp;quot;Entering your observations (Cont.)&amp;quot;&quot;/&gt;&lt;property id=&quot;20307&quot; value=&quot;353&quot;/&gt;&lt;property id=&quot;20309&quot; value=&quot;-1&quot;/&gt;&lt;/object&gt;&lt;object type=&quot;3&quot; unique_id=&quot;518446&quot;&gt;&lt;property id=&quot;20148&quot; value=&quot;5&quot;/&gt;&lt;property id=&quot;20300&quot; value=&quot;Slide 93 - &amp;quot;Editing your observations&amp;quot;&quot;/&gt;&lt;property id=&quot;20307&quot; value=&quot;371&quot;/&gt;&lt;property id=&quot;20309&quot; value=&quot;-1&quot;/&gt;&lt;/object&gt;&lt;object type=&quot;3&quot; unique_id=&quot;518447&quot;&gt;&lt;property id=&quot;20148&quot; value=&quot;5&quot;/&gt;&lt;property id=&quot;20300&quot; value=&quot;Slide 94 - &amp;quot;Entering your observations&amp;quot;&quot;/&gt;&lt;property id=&quot;20307&quot; value=&quot;360&quot;/&gt;&lt;property id=&quot;20309&quot; value=&quot;-1&quot;/&gt;&lt;/object&gt;&lt;object type=&quot;3&quot; unique_id=&quot;518448&quot;&gt;&lt;property id=&quot;20148&quot; value=&quot;5&quot;/&gt;&lt;property id=&quot;20300&quot; value=&quot;Slide 95 - &amp;quot;Lesson 9 Summary&amp;quot;&quot;/&gt;&lt;property id=&quot;20307&quot; value=&quot;338&quot;/&gt;&lt;property id=&quot;20309&quot; value=&quot;-1&quot;/&gt;&lt;/object&gt;&lt;object type=&quot;3&quot; unique_id=&quot;518449&quot;&gt;&lt;property id=&quot;20148&quot; value=&quot;5&quot;/&gt;&lt;property id=&quot;20300&quot; value=&quot;Slide 96 - &amp;quot;Lesson 9 Assessment&amp;quot;&quot;/&gt;&lt;property id=&quot;20307&quot; value=&quot;339&quot;/&gt;&lt;property id=&quot;20309&quot; value=&quot;-1&quot;/&gt;&lt;/object&gt;&lt;object type=&quot;3&quot; unique_id=&quot;518450&quot;&gt;&lt;property id=&quot;20148&quot; value=&quot;5&quot;/&gt;&lt;property id=&quot;20300&quot; value=&quot;Slide 97 - &amp;quot;Lesson 10— More Opportunities for Learning, Engaging, and Connecting  with Others&amp;quot;&quot;/&gt;&lt;property id=&quot;20307&quot; value=&quot;340&quot;/&gt;&lt;property id=&quot;20309&quot; value=&quot;-1&quot;/&gt;&lt;/object&gt;&lt;object type=&quot;3&quot; unique_id=&quot;518451&quot;&gt;&lt;property id=&quot;20148&quot; value=&quot;5&quot;/&gt;&lt;property id=&quot;20300&quot; value=&quot;Slide 98 - &amp;quot;Lesson 10 Objectives&amp;quot;&quot;/&gt;&lt;property id=&quot;20307&quot; value=&quot;341&quot;/&gt;&lt;property id=&quot;20309&quot; value=&quot;-1&quot;/&gt;&lt;/object&gt;&lt;object type=&quot;3&quot; unique_id=&quot;518452&quot;&gt;&lt;property id=&quot;20148&quot; value=&quot;5&quot;/&gt;&lt;property id=&quot;20300&quot; value=&quot;Slide 99 - &amp;quot;Participate in a Nature’s Notebook webinar&amp;quot;&quot;/&gt;&lt;property id=&quot;20307&quot; value=&quot;342&quot;/&gt;&lt;property id=&quot;20309&quot; value=&quot;-1&quot;/&gt;&lt;/object&gt;&lt;object type=&quot;3&quot; unique_id=&quot;518453&quot;&gt;&lt;property id=&quot;20148&quot; value=&quot;5&quot;/&gt;&lt;property id=&quot;20300&quot; value=&quot;Slide 100 - &amp;quot;More phenology education resources&amp;quot;&quot;/&gt;&lt;property id=&quot;20307&quot; value=&quot;367&quot;/&gt;&lt;property id=&quot;20309&quot; value=&quot;-1&quot;/&gt;&lt;/object&gt;&lt;object type=&quot;3&quot; unique_id=&quot;518454&quot;&gt;&lt;property id=&quot;20148&quot; value=&quot;5&quot;/&gt;&lt;property id=&quot;20300&quot; value=&quot;Slide 101 - &amp;quot;Phenology and climate research&amp;quot;&quot;/&gt;&lt;property id=&quot;20307&quot; value=&quot;368&quot;/&gt;&lt;property id=&quot;20309&quot; value=&quot;-1&quot;/&gt;&lt;/object&gt;&lt;object type=&quot;3&quot; unique_id=&quot;518455&quot;&gt;&lt;property id=&quot;20148&quot; value=&quot;5&quot;/&gt;&lt;property id=&quot;20300&quot; value=&quot;Slide 102 - &amp;quot;Be a PhenoChampion&amp;quot;&quot;/&gt;&lt;property id=&quot;20307&quot; value=&quot;370&quot;/&gt;&lt;property id=&quot;20309&quot; value=&quot;-1&quot;/&gt;&lt;/object&gt;&lt;object type=&quot;3&quot; unique_id=&quot;518456&quot;&gt;&lt;property id=&quot;20148&quot; value=&quot;5&quot;/&gt;&lt;property id=&quot;20300&quot; value=&quot;Slide 103 - &amp;quot;Phenology walks or trails&amp;quot;&quot;/&gt;&lt;property id=&quot;20307&quot; value=&quot;369&quot;/&gt;&lt;property id=&quot;20309&quot; value=&quot;-1&quot;/&gt;&lt;/object&gt;&lt;object type=&quot;3&quot; unique_id=&quot;518457&quot;&gt;&lt;property id=&quot;20148&quot; value=&quot;5&quot;/&gt;&lt;property id=&quot;20300&quot; value=&quot;Slide 104 - &amp;quot;Lesson 10 Summary&amp;quot;&quot;/&gt;&lt;property id=&quot;20307&quot; value=&quot;343&quot;/&gt;&lt;property id=&quot;20309&quot; value=&quot;-1&quot;/&gt;&lt;/object&gt;&lt;object type=&quot;3&quot; unique_id=&quot;518458&quot;&gt;&lt;property id=&quot;20148&quot; value=&quot;5&quot;/&gt;&lt;property id=&quot;20300&quot; value=&quot;Slide 105 - &amp;quot;Lesson 10 Assessment&amp;quot;&quot;/&gt;&lt;property id=&quot;20307&quot; value=&quot;344&quot;/&gt;&lt;property id=&quot;20309&quot; value=&quot;-1&quot;/&gt;&lt;/object&gt;&lt;object type=&quot;3&quot; unique_id=&quot;520644&quot;&gt;&lt;property id=&quot;20148&quot; value=&quot;5&quot;/&gt;&lt;property id=&quot;20300&quot; value=&quot;Slide 22 - &amp;quot;Lesson 1 Assessment&amp;quot;&quot;/&gt;&lt;property id=&quot;20307&quot; value=&quot;381&quot;/&gt;&lt;/object&gt;&lt;object type=&quot;3&quot; unique_id=&quot;520649&quot;&gt;&lt;property id=&quot;20148&quot; value=&quot;5&quot;/&gt;&lt;property id=&quot;20300&quot; value=&quot;Slide 11 - &amp;quot;Pre-Course Assessment&amp;quot;&quot;/&gt;&lt;property id=&quot;20307&quot; value=&quot;382&quot;/&gt;&lt;/object&gt;&lt;/object&gt;&lt;object type=&quot;4&quot; unique_id=&quot;518345&quot;&gt;&lt;/object&gt;&lt;object type=&quot;10&quot; unique_id=&quot;518367&quot;&gt;&lt;object type=&quot;11&quot; unique_id=&quot;518368&quot;&gt;&lt;property id=&quot;20180&quot; value=&quot;1&quot;/&gt;&lt;property id=&quot;20181&quot; value=&quot;1&quot;/&gt;&lt;property id=&quot;20182&quot; value=&quot;0&quot;/&gt;&lt;property id=&quot;20183&quot; value=&quot;1&quot;/&gt;&lt;/object&gt;&lt;object type=&quot;12&quot; unique_id=&quot;518369&quot;&gt;&lt;/object&gt;&lt;/object&gt;&lt;/object&gt;&lt;/database&gt;"/>
  <p:tag name="SECTOMILLISECCONVERTED" val="1"/>
  <p:tag name="ARTICULATE_REFERENCE_TYPE_1" val="1"/>
  <p:tag name="ARTICULATE_REFERENCE_1" val="J:\Posthumus\NNSlideNotes.pdf"/>
  <p:tag name="ARTICULATE_REFERENCE_TITLE_1" val="Slide Notes (PDF)"/>
  <p:tag name="ARTICULATE_REFERENCE_ID_1" val="773c68aa-0ac2-4eb8-aaa9-e94b9a490790"/>
  <p:tag name="ARTICULATE_SLIDE_COUNT" val="115"/>
  <p:tag name="ARTICULATE_REFERENCE_COUNT" val="0"/>
  <p:tag name="ARTICULATE_REFERENCE_DESCRIPTION" val="Slide"/>
  <p:tag name="ARTICULATE_PLAYER_GLOSSARY_XML" val="&lt;?xml version=&quot;1.0&quot; encoding=&quot;utf-16&quot;?&gt;&lt;glossary xmlns:xsi=&quot;http://www.w3.org/2001/XMLSchema-instance&quot; xmlns:xsd=&quot;http://www.w3.org/2001/XMLSchema&quot;&gt;&lt;terms /&gt;&lt;/glossary&gt;"/>
  <p:tag name="TAG_BACKING_FORM_KEY" val="3803104-j:\posthumus\nnhowto.pptx"/>
  <p:tag name="ARTICULATE_PRESENTER_VERSION" val="7"/>
  <p:tag name="ARTICULATE_PROJECT_OPEN" val="1"/>
  <p:tag name="ARTICULATE_USED_PAGE_ORIENTATION" val="1"/>
  <p:tag name="ARTICULATE_USED_PAGE_SIZE" val="1"/>
  <p:tag name="ARTICULATE_META_DESCRIPTION" val="A presentation to help you use Nature's Notebook for recording species (plants and animals), phenology, and other biological/environmental activities within a site you choose to observe."/>
  <p:tag name="ARTICULATE_META_COURSE_ID" val="61fiXZ1UO7q_course_id"/>
  <p:tag name="ARTICULATE_META_KEYWORDS" val="phenology, Nature's Notebook, USGS, National Phenology Network"/>
  <p:tag name="ARTICULATE_META_NAME" val="Tj"/>
  <p:tag name="ARTICULATE_META_NAME_SET" val="True"/>
</p:tagLst>
</file>

<file path=ppt/tags/tag10.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6238BFFA-06CC-49DE-A919-5BEF0FA7B30E}_26.png&quot;/&gt;&lt;left val=&quot;429&quot;/&gt;&lt;top val=&quot;506&quot;/&gt;&lt;width val=&quot;279&quot;/&gt;&lt;height val=&quot;22&quot;/&gt;&lt;hasText val=&quot;1&quot;/&gt;&lt;/Image&gt;&lt;/ThreeDShapeInfo&gt;"/>
  <p:tag name="PRESENTER_SHAPETEXTINFO" val="&lt;ShapeTextInfo&gt;&lt;TableIndex row=&quot;-1&quot; col=&quot;-1&quot;&gt;&lt;linesCount val=&quot;1&quot;/&gt;&lt;lineCharCount val=&quot;5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CA6124AA-E5F0-4349-B863-2483785292E0}_26.png&quot;/&gt;&lt;left val=&quot;22&quot;/&gt;&lt;top val=&quot;491&quot;/&gt;&lt;width val=&quot;304&quot;/&gt;&lt;height val=&quot;47&quot;/&gt;&lt;hasText val=&quot;1&quot;/&gt;&lt;/Image&gt;&lt;/ThreeDShapeInfo&gt;"/>
  <p:tag name="PRESENTER_SHAPETEXTINFO" val="&lt;ShapeTextInfo&gt;&lt;TableIndex row=&quot;-1&quot; col=&quot;-1&quot;&gt;&lt;linesCount val=&quot;2&quot;/&gt;&lt;lineCharCount val=&quot;32&quot;/&gt;&lt;lineCharCount val=&quot;2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HTML_AUTOSHAPE_INFO" val="&lt;ThreeDShapeInfo&gt;&lt;uuid val=&quot;{9ED9CEF8-1435-4B00-93D6-EF2F5128B48E}&quot;/&gt;&lt;isInvalidForFieldText val=&quot;0&quot;/&gt;&lt;Image&gt;&lt;filename val=&quot;C:\Users\Tj\AppData\Local\Temp\~CaE1A9\data\asimages\{9ED9CEF8-1435-4B00-93D6-EF2F5128B48E}.png&quot;/&gt;&lt;left val=&quot;503&quot;/&gt;&lt;top val=&quot;5&quot;/&gt;&lt;width val=&quot;198&quot;/&gt;&lt;height val=&quot;85&quot;/&gt;&lt;hasText val=&quot;1&quot;/&gt;&lt;/Image&gt;&lt;/ThreeDShapeInfo&gt;"/>
</p:tagLst>
</file>

<file path=ppt/tags/tag13.xml><?xml version="1.0" encoding="utf-8"?>
<p:tagLst xmlns:a="http://schemas.openxmlformats.org/drawingml/2006/main" xmlns:r="http://schemas.openxmlformats.org/officeDocument/2006/relationships" xmlns:p="http://schemas.openxmlformats.org/presentationml/2006/main">
  <p:tag name="HTML_AUTOSHAPE_INFO" val="&lt;ThreeDShapeInfo&gt;&lt;uuid val=&quot;{82387330-96F9-4CBE-A871-FD60F6F4657A}&quot;/&gt;&lt;isInvalidForFieldText val=&quot;0&quot;/&gt;&lt;Image&gt;&lt;filename val=&quot;C:\Users\Tj\AppData\Local\Temp\~CaE1A9\data\asimages\{82387330-96F9-4CBE-A871-FD60F6F4657A}.png&quot;/&gt;&lt;left val=&quot;323&quot;/&gt;&lt;top val=&quot;478&quot;/&gt;&lt;width val=&quot;55&quot;/&gt;&lt;height val=&quot;55&quot;/&gt;&lt;hasText val=&quot;1&quot;/&gt;&lt;/Image&gt;&lt;/ThreeDShape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3&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2&quot;/&gt;&lt;lineCharCount val=&quot;22&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HTML_AUTOSHAPE_INFO" val="&lt;ThreeDShapeInfo&gt;&lt;uuid val=&quot;{8FEA36D4-2B7C-4FF9-8709-10D082AD3D1A}&quot;/&gt;&lt;isInvalidForFieldText val=&quot;0&quot;/&gt;&lt;Image&gt;&lt;filename val=&quot;C:\Users\Tj\AppData\Local\Temp\~Ca1EC8\data\asimages\{8FEA36D4-2B7C-4FF9-8709-10D082AD3D1A}.png&quot;/&gt;&lt;left val=&quot;174&quot;/&gt;&lt;top val=&quot;513&quot;/&gt;&lt;width val=&quot;25&quot;/&gt;&lt;height val=&quot;2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HTML_AUTOSHAPE_INFO" val="&lt;ThreeDShapeInfo&gt;&lt;uuid val=&quot;{710885CE-2BD2-40D8-B5F2-F89A73F6B76A}&quot;/&gt;&lt;isInvalidForFieldText val=&quot;0&quot;/&gt;&lt;Image&gt;&lt;filename val=&quot;C:\Users\Tj\AppData\Local\Temp\~Ca1EC8\data\asimages\{710885CE-2BD2-40D8-B5F2-F89A73F6B76A}.png&quot;/&gt;&lt;left val=&quot;89&quot;/&gt;&lt;top val=&quot;508&quot;/&gt;&lt;width val=&quot;73&quot;/&gt;&lt;height val=&quot;32&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HTML_AUTOSHAPE_INFO" val="&lt;ThreeDShapeInfo&gt;&lt;uuid val=&quot;{5775FDCB-5531-402E-B393-2B2D7BB6FC80}&quot;/&gt;&lt;isInvalidForFieldText val=&quot;0&quot;/&gt;&lt;Image&gt;&lt;filename val=&quot;C:\Users\Tj\AppData\Local\Temp\~Ca867B\data\asimages\{5775FDCB-5531-402E-B393-2B2D7BB6FC80}.png&quot;/&gt;&lt;left val=&quot;360&quot;/&gt;&lt;top val=&quot;511&quot;/&gt;&lt;width val=&quot;25&quot;/&gt;&lt;height val=&quot;25&quot;/&gt;&lt;hasText val=&quot;1&quot;/&gt;&lt;/Image&gt;&lt;/ThreeDShapeInfo&gt;"/>
</p:tagLst>
</file>

<file path=ppt/tags/tag30.xml><?xml version="1.0" encoding="utf-8"?>
<p:tagLst xmlns:a="http://schemas.openxmlformats.org/drawingml/2006/main" xmlns:r="http://schemas.openxmlformats.org/officeDocument/2006/relationships" xmlns:p="http://schemas.openxmlformats.org/presentationml/2006/main">
  <p:tag name="AUDIO_ID" val="266"/>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1"/>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0&quot;/&gt;&lt;lineCharCount val=&quot;20&quot;/&gt;&lt;lineCharCount val=&quot;19&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AUDIO_ID" val="267"/>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48&quot;/&gt;&lt;lineCharCount val=&quot;30&quot;/&gt;&lt;lineCharCount val=&quot;62&quot;/&gt;&lt;lineCharCount val=&quot;19&quot;/&gt;&lt;lineCharCount val=&quot;62&quot;/&gt;&lt;lineCharCount val=&quot;45&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CHILD_ITEM_TEXT1" val="By the end of this lesson, you will be able to:"/>
  <p:tag name="CHILD_ITEM_TEXT3" val="Define the word “phenology.” "/>
  <p:tag name="CHILD_ITEM_TEXT5" val="Re-state the definition of phenology used by the USA National Phenology Network."/>
  <p:tag name="CHILD_ITEM_TEXT7" val="Explain how your observations contribute directly to science, scientific research, and resource management."/>
</p:tagLst>
</file>

<file path=ppt/tags/tag36.xml><?xml version="1.0" encoding="utf-8"?>
<p:tagLst xmlns:a="http://schemas.openxmlformats.org/drawingml/2006/main" xmlns:r="http://schemas.openxmlformats.org/officeDocument/2006/relationships" xmlns:p="http://schemas.openxmlformats.org/presentationml/2006/main">
  <p:tag name="AUDIO_ID" val="268"/>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8&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9&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AUDIO_ID" val="361"/>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xml><?xml version="1.0" encoding="utf-8"?>
<p:tagLst xmlns:a="http://schemas.openxmlformats.org/drawingml/2006/main" xmlns:r="http://schemas.openxmlformats.org/officeDocument/2006/relationships" xmlns:p="http://schemas.openxmlformats.org/presentationml/2006/main">
  <p:tag name="HTML_AUTOSHAPE_INFO" val="&lt;ThreeDShapeInfo&gt;&lt;uuid val=&quot;{1660FBCF-845B-4F77-9A2C-83BD39418D13}&quot;/&gt;&lt;isInvalidForFieldText val=&quot;0&quot;/&gt;&lt;Image&gt;&lt;filename val=&quot;C:\Users\Tj\AppData\Local\Temp\~Ca867B\data\asimages\{1660FBCF-845B-4F77-9A2C-83BD39418D13}.png&quot;/&gt;&lt;left val=&quot;275&quot;/&gt;&lt;top val=&quot;506&quot;/&gt;&lt;width val=&quot;73&quot;/&gt;&lt;height val=&quot;32&quot;/&gt;&lt;hasText val=&quot;1&quot;/&gt;&lt;/Image&gt;&lt;/ThreeDShape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AUDIO_ID" val="279"/>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71&quot;/&gt;&lt;lineCharCount val=&quot;25&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AUDIO_ID" val="278"/>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62&quot;/&gt;&lt;lineCharCount val=&quot;65&quot;/&gt;&lt;lineCharCount val=&quot;65&quot;/&gt;&lt;lineCharCount val=&quot;41&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AUDIO_ID" val="354"/>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1&quot;/&gt;&lt;lineCharCount val=&quot;27&quot;/&gt;&lt;lineCharCount val=&quot;6&quot;/&gt;&lt;lineCharCount val=&quot;1&quot;/&gt;&lt;lineCharCount val=&quot;33&quot;/&gt;&lt;lineCharCount val=&quot;28&quot;/&gt;&lt;lineCharCount val=&quot;28&quot;/&gt;&lt;lineCharCount val=&quot;25&quot;/&gt;&lt;lineCharCount val=&quot;1&quot;/&gt;&lt;lineCharCount val=&quot;29&quot;/&gt;&lt;lineCharCount val=&quot;33&quot;/&gt;&lt;lineCharCount val=&quot;6&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AUDIO_ID" val="362"/>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4&quot;/&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69&quot;/&gt;&lt;lineCharCount val=&quot;66&quot;/&gt;&lt;lineCharCount val=&quot;9&quot;/&gt;&lt;/TableIndex&gt;&lt;/ShapeTextInfo&gt;"/>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Lst>
</file>

<file path=ppt/tags/tag56.xml><?xml version="1.0" encoding="utf-8"?>
<p:tagLst xmlns:a="http://schemas.openxmlformats.org/drawingml/2006/main" xmlns:r="http://schemas.openxmlformats.org/officeDocument/2006/relationships" xmlns:p="http://schemas.openxmlformats.org/presentationml/2006/main">
  <p:tag name="AUDIO_ID" val="280"/>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2&quot;/&gt;&lt;/TableIndex&gt;&lt;/ShapeTextInfo&gt;"/>
</p:tagLst>
</file>

<file path=ppt/tags/tag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40&quot;/&gt;&lt;lineCharCount val=&quot;65&quot;/&gt;&lt;lineCharCount val=&quot;22&quot;/&gt;&lt;lineCharCount val=&quot;43&quot;/&gt;&lt;lineCharCount val=&quot;52&quot;/&gt;&lt;/TableIndex&gt;&lt;/ShapeTextInfo&gt;"/>
</p:tagLst>
</file>

<file path=ppt/tags/tag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60.xml><?xml version="1.0" encoding="utf-8"?>
<p:tagLst xmlns:a="http://schemas.openxmlformats.org/drawingml/2006/main" xmlns:r="http://schemas.openxmlformats.org/officeDocument/2006/relationships" xmlns:p="http://schemas.openxmlformats.org/presentationml/2006/main">
  <p:tag name="AUDIO_ID" val="269"/>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68&quot;/&gt;&lt;lineCharCount val=&quot;55&quot;/&gt;&lt;lineCharCount val=&quot;65&quot;/&gt;&lt;lineCharCount val=&quot;65&quot;/&gt;&lt;lineCharCount val=&quot;65&quot;/&gt;&lt;lineCharCount val=&quot;57&quot;/&gt;&lt;lineCharCount val=&quot;60&quot;/&gt;&lt;lineCharCount val=&quot;63&quot;/&gt;&lt;lineCharCount val=&quot;7&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INFO" val="&lt;ThreeDShapeInfo&gt;&lt;uuid val=&quot;{3697C2CB-8CFD-4F60-8B0C-7581C1906D16}&quot;/&gt;&lt;isInvalidForFieldText val=&quot;0&quot;/&gt;&lt;Image&gt;&lt;filename val=&quot;C:\Users\Tj\AppData\Local\Temp\~Ca867B\data\asimages\{3697C2CB-8CFD-4F60-8B0C-7581C1906D16}_MtorLt.png&quot;/&gt;&lt;left val=&quot;2&quot;/&gt;&lt;top val=&quot;500&quot;/&gt;&lt;width val=&quot;650&quot;/&gt;&lt;height val=&quot;9&quot;/&gt;&lt;hasText val=&quot;1&quot;/&gt;&lt;/Image&gt;&lt;/ThreeDShapeInfo&gt;"/>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HTML_AUTOSHAPE_INFO" val="&lt;ThreeDShapeInfo&gt;&lt;uuid val=&quot;{03A9CB2E-4BEC-4D94-8179-EEF4EAEFB7FE}&quot;/&gt;&lt;isInvalidForFieldText val=&quot;0&quot;/&gt;&lt;Image&gt;&lt;filename val=&quot;C:\Users\Tj\AppData\Local\Temp\~CaE1A9\data\asimages\{03A9CB2E-4BEC-4D94-8179-EEF4EAEFB7FE}.png&quot;/&gt;&lt;left val=&quot;23&quot;/&gt;&lt;top val=&quot;11&quot;/&gt;&lt;width val=&quot;179&quot;/&gt;&lt;height val=&quot;67&quot;/&gt;&lt;hasText val=&quot;1&quot;/&gt;&lt;/Image&gt;&lt;/ThreeDShapeInfo&gt;"/>
</p:tagLst>
</file>

<file path=ppt/theme/theme1.xml><?xml version="1.0" encoding="utf-8"?>
<a:theme xmlns:a="http://schemas.openxmlformats.org/drawingml/2006/main" name="1_Office Theme">
  <a:themeElements>
    <a:clrScheme name="Custom 13">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005390"/>
      </a:hlink>
      <a:folHlink>
        <a:srgbClr val="7F7F7F"/>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19940</TotalTime>
  <Words>839</Words>
  <Application>Microsoft Office PowerPoint</Application>
  <PresentationFormat>On-screen Show (4:3)</PresentationFormat>
  <Paragraphs>100</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1_Office Theme</vt:lpstr>
      <vt:lpstr>Lesson 1— What is Phenology,  and Why Monitor It?</vt:lpstr>
      <vt:lpstr>Lesson 1 Objectives</vt:lpstr>
      <vt:lpstr>What is Phenology?</vt:lpstr>
      <vt:lpstr>Why Monitor Phenology?</vt:lpstr>
      <vt:lpstr>Learn About Phenology</vt:lpstr>
      <vt:lpstr>Participate in Nature’s Notebook</vt:lpstr>
      <vt:lpstr>Have Fun Outdoors with Nature’s Notebook</vt:lpstr>
      <vt:lpstr>Deepen Your Connection With Nature</vt:lpstr>
      <vt:lpstr>Contribute to Science and Decision-Making </vt:lpstr>
      <vt:lpstr>Lesson 1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Course</dc:title>
  <dc:creator>Lane, Theresa J.</dc:creator>
  <dc:description>Copyright, 2000-2003 © Studio F Productions, Inc. All rights reserved.</dc:description>
  <cp:lastModifiedBy>Erin Posthumus</cp:lastModifiedBy>
  <cp:revision>1269</cp:revision>
  <cp:lastPrinted>2015-04-02T18:09:08Z</cp:lastPrinted>
  <dcterms:created xsi:type="dcterms:W3CDTF">2014-06-30T21:51:15Z</dcterms:created>
  <dcterms:modified xsi:type="dcterms:W3CDTF">2015-05-01T19:56:29Z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ublisher">
    <vt:lpwstr>Copyright, 2000-2003 © Studio F Productions, Inc. All rights reserved.</vt:lpwstr>
  </property>
  <property fmtid="{D5CDD505-2E9C-101B-9397-08002B2CF9AE}" pid="3" name="ArticulatePath">
    <vt:lpwstr>ProjectManagement</vt:lpwstr>
  </property>
  <property fmtid="{D5CDD505-2E9C-101B-9397-08002B2CF9AE}" pid="4" name="ArticulateProjectVersion">
    <vt:lpwstr>7</vt:lpwstr>
  </property>
  <property fmtid="{D5CDD505-2E9C-101B-9397-08002B2CF9AE}" pid="5" name="ArticulateUseProject">
    <vt:lpwstr>1</vt:lpwstr>
  </property>
  <property fmtid="{D5CDD505-2E9C-101B-9397-08002B2CF9AE}" pid="6" name="ArticulateGUID">
    <vt:lpwstr>F437F23F-6F55-40CE-B64A-2E40936C1587</vt:lpwstr>
  </property>
  <property fmtid="{D5CDD505-2E9C-101B-9397-08002B2CF9AE}" pid="7" name="ArticulateProjectFull">
    <vt:lpwstr>J:\Posthumus\NNHowTo.ppta</vt:lpwstr>
  </property>
</Properties>
</file>