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7.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0"/>
  </p:notesMasterIdLst>
  <p:handoutMasterIdLst>
    <p:handoutMasterId r:id="rId11"/>
  </p:handoutMasterIdLst>
  <p:sldIdLst>
    <p:sldId id="331" r:id="rId2"/>
    <p:sldId id="332" r:id="rId3"/>
    <p:sldId id="333" r:id="rId4"/>
    <p:sldId id="352" r:id="rId5"/>
    <p:sldId id="353" r:id="rId6"/>
    <p:sldId id="371" r:id="rId7"/>
    <p:sldId id="360" r:id="rId8"/>
    <p:sldId id="338" r:id="rId9"/>
  </p:sldIdLst>
  <p:sldSz cx="9144000" cy="6858000" type="screen4x3"/>
  <p:notesSz cx="7315200" cy="96012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4"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738939-32D5-4F4C-BC8A-DB7F0420CA6A}" type="doc">
      <dgm:prSet loTypeId="urn:microsoft.com/office/officeart/2008/layout/PictureAccentList" loCatId="list" qsTypeId="urn:microsoft.com/office/officeart/2005/8/quickstyle/3d1" qsCatId="3D" csTypeId="urn:microsoft.com/office/officeart/2005/8/colors/accent2_2" csCatId="accent2" phldr="1"/>
      <dgm:spPr/>
      <dgm:t>
        <a:bodyPr/>
        <a:lstStyle/>
        <a:p>
          <a:endParaRPr lang="en-US"/>
        </a:p>
      </dgm:t>
    </dgm:pt>
    <dgm:pt modelId="{0CD38B61-44AF-4643-9BB5-E6736E4BFEEE}">
      <dgm:prSet phldrT="[Text]" custT="1"/>
      <dgm:spPr/>
      <dgm:t>
        <a:bodyPr/>
        <a:lstStyle/>
        <a:p>
          <a:pPr algn="l"/>
          <a:r>
            <a:rPr lang="en-US" sz="2400" dirty="0" smtClean="0">
              <a:solidFill>
                <a:schemeClr val="tx1"/>
              </a:solidFill>
              <a:latin typeface="+mj-lt"/>
            </a:rPr>
            <a:t>By the end of this lesson, you will be able to:</a:t>
          </a:r>
          <a:endParaRPr lang="en-US" sz="2400" dirty="0">
            <a:solidFill>
              <a:schemeClr val="tx1"/>
            </a:solidFill>
            <a:latin typeface="+mj-lt"/>
          </a:endParaRPr>
        </a:p>
      </dgm:t>
    </dgm:pt>
    <dgm:pt modelId="{DE51C5FF-A18C-4FE1-AA79-17D9EE043005}" type="parTrans" cxnId="{FC740D45-A857-49B3-8B35-A253F077DDF1}">
      <dgm:prSet/>
      <dgm:spPr/>
      <dgm:t>
        <a:bodyPr/>
        <a:lstStyle/>
        <a:p>
          <a:endParaRPr lang="en-US">
            <a:solidFill>
              <a:schemeClr val="tx1"/>
            </a:solidFill>
          </a:endParaRPr>
        </a:p>
      </dgm:t>
    </dgm:pt>
    <dgm:pt modelId="{B82FF7A8-C425-457B-8428-BF149C3EE2C4}" type="sibTrans" cxnId="{FC740D45-A857-49B3-8B35-A253F077DDF1}">
      <dgm:prSet/>
      <dgm:spPr/>
      <dgm:t>
        <a:bodyPr/>
        <a:lstStyle/>
        <a:p>
          <a:endParaRPr lang="en-US">
            <a:solidFill>
              <a:schemeClr val="tx1"/>
            </a:solidFill>
          </a:endParaRPr>
        </a:p>
      </dgm:t>
    </dgm:pt>
    <dgm:pt modelId="{A0F50B43-FBB8-48F8-BA1B-5F3BB2CDE8D2}">
      <dgm:prSet custT="1"/>
      <dgm:spPr/>
      <dgm:t>
        <a:bodyPr/>
        <a:lstStyle/>
        <a:p>
          <a:pPr algn="l"/>
          <a:r>
            <a:rPr lang="en-US" sz="2400" dirty="0" smtClean="0">
              <a:solidFill>
                <a:schemeClr val="tx1"/>
              </a:solidFill>
              <a:latin typeface="+mj-lt"/>
            </a:rPr>
            <a:t>Recognize the different parts of the Enter Observations page.</a:t>
          </a:r>
        </a:p>
      </dgm:t>
    </dgm:pt>
    <dgm:pt modelId="{83CE2E5F-2EEC-441C-B7BA-8CE0DB405092}" type="parTrans" cxnId="{8EE9D574-3BA9-4EF0-8F42-205C0A106337}">
      <dgm:prSet/>
      <dgm:spPr/>
      <dgm:t>
        <a:bodyPr/>
        <a:lstStyle/>
        <a:p>
          <a:endParaRPr lang="en-US">
            <a:solidFill>
              <a:schemeClr val="tx1"/>
            </a:solidFill>
          </a:endParaRPr>
        </a:p>
      </dgm:t>
    </dgm:pt>
    <dgm:pt modelId="{EF3D57F8-0701-4D30-B04A-DAF1DB1BDD88}" type="sibTrans" cxnId="{8EE9D574-3BA9-4EF0-8F42-205C0A106337}">
      <dgm:prSet/>
      <dgm:spPr/>
      <dgm:t>
        <a:bodyPr/>
        <a:lstStyle/>
        <a:p>
          <a:endParaRPr lang="en-US">
            <a:solidFill>
              <a:schemeClr val="tx1"/>
            </a:solidFill>
          </a:endParaRPr>
        </a:p>
      </dgm:t>
    </dgm:pt>
    <dgm:pt modelId="{D66D728B-2585-4A67-B7D2-FC1215361F84}">
      <dgm:prSet custT="1"/>
      <dgm:spPr/>
      <dgm:t>
        <a:bodyPr/>
        <a:lstStyle/>
        <a:p>
          <a:pPr algn="l"/>
          <a:r>
            <a:rPr lang="en-US" sz="2400" dirty="0" smtClean="0">
              <a:solidFill>
                <a:schemeClr val="tx1"/>
              </a:solidFill>
              <a:latin typeface="+mj-lt"/>
            </a:rPr>
            <a:t>Explain how to enter site level observations.</a:t>
          </a:r>
        </a:p>
      </dgm:t>
    </dgm:pt>
    <dgm:pt modelId="{5F932016-9D7A-4A53-825B-04A5CD517477}" type="parTrans" cxnId="{49B804AB-C098-4D0B-B5FF-700796DDF694}">
      <dgm:prSet/>
      <dgm:spPr/>
      <dgm:t>
        <a:bodyPr/>
        <a:lstStyle/>
        <a:p>
          <a:endParaRPr lang="en-US">
            <a:solidFill>
              <a:schemeClr val="tx1"/>
            </a:solidFill>
          </a:endParaRPr>
        </a:p>
      </dgm:t>
    </dgm:pt>
    <dgm:pt modelId="{655ED24B-442F-4DD6-9A82-D8C915B5AABC}" type="sibTrans" cxnId="{49B804AB-C098-4D0B-B5FF-700796DDF694}">
      <dgm:prSet/>
      <dgm:spPr/>
      <dgm:t>
        <a:bodyPr/>
        <a:lstStyle/>
        <a:p>
          <a:endParaRPr lang="en-US">
            <a:solidFill>
              <a:schemeClr val="tx1"/>
            </a:solidFill>
          </a:endParaRPr>
        </a:p>
      </dgm:t>
    </dgm:pt>
    <dgm:pt modelId="{57B5E72B-624F-4B9C-A07E-B774707A8CA7}">
      <dgm:prSet custT="1"/>
      <dgm:spPr/>
      <dgm:t>
        <a:bodyPr/>
        <a:lstStyle/>
        <a:p>
          <a:pPr algn="l"/>
          <a:r>
            <a:rPr lang="en-US" sz="2400" dirty="0" smtClean="0">
              <a:solidFill>
                <a:schemeClr val="tx1"/>
              </a:solidFill>
              <a:latin typeface="+mj-lt"/>
            </a:rPr>
            <a:t>Explain how to enter observations on plants and animals.</a:t>
          </a:r>
        </a:p>
      </dgm:t>
    </dgm:pt>
    <dgm:pt modelId="{05A60EAB-E872-4468-8375-9F550016A120}" type="parTrans" cxnId="{3E6EE4DA-C9C3-4BD4-B892-2A67935D2E79}">
      <dgm:prSet/>
      <dgm:spPr/>
      <dgm:t>
        <a:bodyPr/>
        <a:lstStyle/>
        <a:p>
          <a:endParaRPr lang="en-US">
            <a:solidFill>
              <a:schemeClr val="tx1"/>
            </a:solidFill>
          </a:endParaRPr>
        </a:p>
      </dgm:t>
    </dgm:pt>
    <dgm:pt modelId="{645E17D5-1493-45E1-A4E7-48DE85089DEE}" type="sibTrans" cxnId="{3E6EE4DA-C9C3-4BD4-B892-2A67935D2E79}">
      <dgm:prSet/>
      <dgm:spPr/>
      <dgm:t>
        <a:bodyPr/>
        <a:lstStyle/>
        <a:p>
          <a:endParaRPr lang="en-US">
            <a:solidFill>
              <a:schemeClr val="tx1"/>
            </a:solidFill>
          </a:endParaRPr>
        </a:p>
      </dgm:t>
    </dgm:pt>
    <dgm:pt modelId="{0E148532-7DF3-4EB8-852D-16521268DAAE}">
      <dgm:prSet custT="1"/>
      <dgm:spPr/>
      <dgm:t>
        <a:bodyPr/>
        <a:lstStyle/>
        <a:p>
          <a:pPr algn="l"/>
          <a:r>
            <a:rPr lang="en-US" sz="2400" dirty="0" smtClean="0">
              <a:solidFill>
                <a:schemeClr val="tx1"/>
              </a:solidFill>
              <a:latin typeface="+mj-lt"/>
            </a:rPr>
            <a:t>Explain how to enter intensity and abundance.</a:t>
          </a:r>
        </a:p>
      </dgm:t>
    </dgm:pt>
    <dgm:pt modelId="{E07523D1-4DBA-41C3-B11E-43C227915E6E}" type="parTrans" cxnId="{C3123AAC-E40F-4612-AF5B-CD7C39BB9D56}">
      <dgm:prSet/>
      <dgm:spPr/>
      <dgm:t>
        <a:bodyPr/>
        <a:lstStyle/>
        <a:p>
          <a:endParaRPr lang="en-US">
            <a:solidFill>
              <a:schemeClr val="tx1"/>
            </a:solidFill>
          </a:endParaRPr>
        </a:p>
      </dgm:t>
    </dgm:pt>
    <dgm:pt modelId="{905F851E-B8D5-422A-9C21-68A54196DE9F}" type="sibTrans" cxnId="{C3123AAC-E40F-4612-AF5B-CD7C39BB9D56}">
      <dgm:prSet/>
      <dgm:spPr/>
      <dgm:t>
        <a:bodyPr/>
        <a:lstStyle/>
        <a:p>
          <a:endParaRPr lang="en-US">
            <a:solidFill>
              <a:schemeClr val="tx1"/>
            </a:solidFill>
          </a:endParaRPr>
        </a:p>
      </dgm:t>
    </dgm:pt>
    <dgm:pt modelId="{526D2626-9B0E-4CD3-8CC9-E13F07E5A363}" type="pres">
      <dgm:prSet presAssocID="{B1738939-32D5-4F4C-BC8A-DB7F0420CA6A}" presName="layout" presStyleCnt="0">
        <dgm:presLayoutVars>
          <dgm:chMax/>
          <dgm:chPref/>
          <dgm:dir/>
          <dgm:animOne val="branch"/>
          <dgm:animLvl val="lvl"/>
          <dgm:resizeHandles/>
        </dgm:presLayoutVars>
      </dgm:prSet>
      <dgm:spPr/>
      <dgm:t>
        <a:bodyPr/>
        <a:lstStyle/>
        <a:p>
          <a:endParaRPr lang="en-US"/>
        </a:p>
      </dgm:t>
    </dgm:pt>
    <dgm:pt modelId="{A2971AEF-2C8D-4D3E-B512-F9708FDFC1F5}" type="pres">
      <dgm:prSet presAssocID="{0CD38B61-44AF-4643-9BB5-E6736E4BFEEE}" presName="root" presStyleCnt="0">
        <dgm:presLayoutVars>
          <dgm:chMax/>
          <dgm:chPref val="4"/>
        </dgm:presLayoutVars>
      </dgm:prSet>
      <dgm:spPr/>
      <dgm:t>
        <a:bodyPr/>
        <a:lstStyle/>
        <a:p>
          <a:endParaRPr lang="en-US"/>
        </a:p>
      </dgm:t>
    </dgm:pt>
    <dgm:pt modelId="{EF887341-AD4B-49F6-B357-E9E3505FFF11}" type="pres">
      <dgm:prSet presAssocID="{0CD38B61-44AF-4643-9BB5-E6736E4BFEEE}" presName="rootComposite" presStyleCnt="0">
        <dgm:presLayoutVars/>
      </dgm:prSet>
      <dgm:spPr/>
      <dgm:t>
        <a:bodyPr/>
        <a:lstStyle/>
        <a:p>
          <a:endParaRPr lang="en-US"/>
        </a:p>
      </dgm:t>
    </dgm:pt>
    <dgm:pt modelId="{9B134C0E-EC3F-4388-8F06-1C20AAA234C1}" type="pres">
      <dgm:prSet presAssocID="{0CD38B61-44AF-4643-9BB5-E6736E4BFEEE}" presName="rootText" presStyleLbl="node0" presStyleIdx="0" presStyleCnt="1">
        <dgm:presLayoutVars>
          <dgm:chMax/>
          <dgm:chPref val="4"/>
        </dgm:presLayoutVars>
      </dgm:prSet>
      <dgm:spPr/>
      <dgm:t>
        <a:bodyPr/>
        <a:lstStyle/>
        <a:p>
          <a:endParaRPr lang="en-US"/>
        </a:p>
      </dgm:t>
    </dgm:pt>
    <dgm:pt modelId="{49FE8D50-BDC5-4EF2-AB2E-670A5C74D1C1}" type="pres">
      <dgm:prSet presAssocID="{0CD38B61-44AF-4643-9BB5-E6736E4BFEEE}" presName="childShape" presStyleCnt="0">
        <dgm:presLayoutVars>
          <dgm:chMax val="0"/>
          <dgm:chPref val="0"/>
        </dgm:presLayoutVars>
      </dgm:prSet>
      <dgm:spPr/>
      <dgm:t>
        <a:bodyPr/>
        <a:lstStyle/>
        <a:p>
          <a:endParaRPr lang="en-US"/>
        </a:p>
      </dgm:t>
    </dgm:pt>
    <dgm:pt modelId="{636815A8-A619-45E0-8B03-25B58B4E7E79}" type="pres">
      <dgm:prSet presAssocID="{A0F50B43-FBB8-48F8-BA1B-5F3BB2CDE8D2}" presName="childComposite" presStyleCnt="0">
        <dgm:presLayoutVars>
          <dgm:chMax val="0"/>
          <dgm:chPref val="0"/>
        </dgm:presLayoutVars>
      </dgm:prSet>
      <dgm:spPr/>
      <dgm:t>
        <a:bodyPr/>
        <a:lstStyle/>
        <a:p>
          <a:endParaRPr lang="en-US"/>
        </a:p>
      </dgm:t>
    </dgm:pt>
    <dgm:pt modelId="{86685EC5-4431-406D-A716-6FE985DB65E9}" type="pres">
      <dgm:prSet presAssocID="{A0F50B43-FBB8-48F8-BA1B-5F3BB2CDE8D2}" presName="Image"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9CA1DB55-0BC1-4372-BE5D-114F71103D84}" type="pres">
      <dgm:prSet presAssocID="{A0F50B43-FBB8-48F8-BA1B-5F3BB2CDE8D2}" presName="childText" presStyleLbl="lnNode1" presStyleIdx="0" presStyleCnt="4">
        <dgm:presLayoutVars>
          <dgm:chMax val="0"/>
          <dgm:chPref val="0"/>
          <dgm:bulletEnabled val="1"/>
        </dgm:presLayoutVars>
      </dgm:prSet>
      <dgm:spPr/>
      <dgm:t>
        <a:bodyPr/>
        <a:lstStyle/>
        <a:p>
          <a:endParaRPr lang="en-US"/>
        </a:p>
      </dgm:t>
    </dgm:pt>
    <dgm:pt modelId="{E39A6189-8D66-478B-BF2F-B2F214D93206}" type="pres">
      <dgm:prSet presAssocID="{D66D728B-2585-4A67-B7D2-FC1215361F84}" presName="childComposite" presStyleCnt="0">
        <dgm:presLayoutVars>
          <dgm:chMax val="0"/>
          <dgm:chPref val="0"/>
        </dgm:presLayoutVars>
      </dgm:prSet>
      <dgm:spPr/>
      <dgm:t>
        <a:bodyPr/>
        <a:lstStyle/>
        <a:p>
          <a:endParaRPr lang="en-US"/>
        </a:p>
      </dgm:t>
    </dgm:pt>
    <dgm:pt modelId="{0670AAED-8DC2-469B-9B00-872FA494AA14}" type="pres">
      <dgm:prSet presAssocID="{D66D728B-2585-4A67-B7D2-FC1215361F84}" presName="Image" presStyleLbl="nod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381F6F20-A2D8-4088-8E95-708B7C1B1BAF}" type="pres">
      <dgm:prSet presAssocID="{D66D728B-2585-4A67-B7D2-FC1215361F84}" presName="childText" presStyleLbl="lnNode1" presStyleIdx="1" presStyleCnt="4">
        <dgm:presLayoutVars>
          <dgm:chMax val="0"/>
          <dgm:chPref val="0"/>
          <dgm:bulletEnabled val="1"/>
        </dgm:presLayoutVars>
      </dgm:prSet>
      <dgm:spPr/>
      <dgm:t>
        <a:bodyPr/>
        <a:lstStyle/>
        <a:p>
          <a:endParaRPr lang="en-US"/>
        </a:p>
      </dgm:t>
    </dgm:pt>
    <dgm:pt modelId="{8EEEEFF1-AC25-4D83-BE4A-DAD9680D1E3F}" type="pres">
      <dgm:prSet presAssocID="{57B5E72B-624F-4B9C-A07E-B774707A8CA7}" presName="childComposite" presStyleCnt="0">
        <dgm:presLayoutVars>
          <dgm:chMax val="0"/>
          <dgm:chPref val="0"/>
        </dgm:presLayoutVars>
      </dgm:prSet>
      <dgm:spPr/>
      <dgm:t>
        <a:bodyPr/>
        <a:lstStyle/>
        <a:p>
          <a:endParaRPr lang="en-US"/>
        </a:p>
      </dgm:t>
    </dgm:pt>
    <dgm:pt modelId="{EFFEAB05-4B8C-4570-98FE-989CD6D8667F}" type="pres">
      <dgm:prSet presAssocID="{57B5E72B-624F-4B9C-A07E-B774707A8CA7}" presName="Image" presStyleLbl="nod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4946B4EC-AB42-4159-909C-947255047224}" type="pres">
      <dgm:prSet presAssocID="{57B5E72B-624F-4B9C-A07E-B774707A8CA7}" presName="childText" presStyleLbl="lnNode1" presStyleIdx="2" presStyleCnt="4">
        <dgm:presLayoutVars>
          <dgm:chMax val="0"/>
          <dgm:chPref val="0"/>
          <dgm:bulletEnabled val="1"/>
        </dgm:presLayoutVars>
      </dgm:prSet>
      <dgm:spPr/>
      <dgm:t>
        <a:bodyPr/>
        <a:lstStyle/>
        <a:p>
          <a:endParaRPr lang="en-US"/>
        </a:p>
      </dgm:t>
    </dgm:pt>
    <dgm:pt modelId="{182E0921-5355-463F-9D9A-C7F95D03405A}" type="pres">
      <dgm:prSet presAssocID="{0E148532-7DF3-4EB8-852D-16521268DAAE}" presName="childComposite" presStyleCnt="0">
        <dgm:presLayoutVars>
          <dgm:chMax val="0"/>
          <dgm:chPref val="0"/>
        </dgm:presLayoutVars>
      </dgm:prSet>
      <dgm:spPr/>
      <dgm:t>
        <a:bodyPr/>
        <a:lstStyle/>
        <a:p>
          <a:endParaRPr lang="en-US"/>
        </a:p>
      </dgm:t>
    </dgm:pt>
    <dgm:pt modelId="{6095C8B8-A675-419A-8696-84398CE2BAE0}" type="pres">
      <dgm:prSet presAssocID="{0E148532-7DF3-4EB8-852D-16521268DAAE}" presName="Image" presStyleLbl="nod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827F5453-BD90-499C-B0D6-B0387B65BDB3}" type="pres">
      <dgm:prSet presAssocID="{0E148532-7DF3-4EB8-852D-16521268DAAE}" presName="childText" presStyleLbl="lnNode1" presStyleIdx="3" presStyleCnt="4">
        <dgm:presLayoutVars>
          <dgm:chMax val="0"/>
          <dgm:chPref val="0"/>
          <dgm:bulletEnabled val="1"/>
        </dgm:presLayoutVars>
      </dgm:prSet>
      <dgm:spPr/>
      <dgm:t>
        <a:bodyPr/>
        <a:lstStyle/>
        <a:p>
          <a:endParaRPr lang="en-US"/>
        </a:p>
      </dgm:t>
    </dgm:pt>
  </dgm:ptLst>
  <dgm:cxnLst>
    <dgm:cxn modelId="{0B37CAE5-9B0D-49B7-8FAF-C6A169DD5DD4}" type="presOf" srcId="{A0F50B43-FBB8-48F8-BA1B-5F3BB2CDE8D2}" destId="{9CA1DB55-0BC1-4372-BE5D-114F71103D84}" srcOrd="0" destOrd="0" presId="urn:microsoft.com/office/officeart/2008/layout/PictureAccentList"/>
    <dgm:cxn modelId="{8EE9D574-3BA9-4EF0-8F42-205C0A106337}" srcId="{0CD38B61-44AF-4643-9BB5-E6736E4BFEEE}" destId="{A0F50B43-FBB8-48F8-BA1B-5F3BB2CDE8D2}" srcOrd="0" destOrd="0" parTransId="{83CE2E5F-2EEC-441C-B7BA-8CE0DB405092}" sibTransId="{EF3D57F8-0701-4D30-B04A-DAF1DB1BDD88}"/>
    <dgm:cxn modelId="{3E6EE4DA-C9C3-4BD4-B892-2A67935D2E79}" srcId="{0CD38B61-44AF-4643-9BB5-E6736E4BFEEE}" destId="{57B5E72B-624F-4B9C-A07E-B774707A8CA7}" srcOrd="2" destOrd="0" parTransId="{05A60EAB-E872-4468-8375-9F550016A120}" sibTransId="{645E17D5-1493-45E1-A4E7-48DE85089DEE}"/>
    <dgm:cxn modelId="{6146C628-1587-48ED-9FDF-EACD3CC51717}" type="presOf" srcId="{0E148532-7DF3-4EB8-852D-16521268DAAE}" destId="{827F5453-BD90-499C-B0D6-B0387B65BDB3}" srcOrd="0" destOrd="0" presId="urn:microsoft.com/office/officeart/2008/layout/PictureAccentList"/>
    <dgm:cxn modelId="{DBD7F3E3-5B43-4751-8FC0-63F3BDB2B55B}" type="presOf" srcId="{57B5E72B-624F-4B9C-A07E-B774707A8CA7}" destId="{4946B4EC-AB42-4159-909C-947255047224}" srcOrd="0" destOrd="0" presId="urn:microsoft.com/office/officeart/2008/layout/PictureAccentList"/>
    <dgm:cxn modelId="{49B804AB-C098-4D0B-B5FF-700796DDF694}" srcId="{0CD38B61-44AF-4643-9BB5-E6736E4BFEEE}" destId="{D66D728B-2585-4A67-B7D2-FC1215361F84}" srcOrd="1" destOrd="0" parTransId="{5F932016-9D7A-4A53-825B-04A5CD517477}" sibTransId="{655ED24B-442F-4DD6-9A82-D8C915B5AABC}"/>
    <dgm:cxn modelId="{0A517C16-9DAB-4156-9821-646F1D65CEED}" type="presOf" srcId="{D66D728B-2585-4A67-B7D2-FC1215361F84}" destId="{381F6F20-A2D8-4088-8E95-708B7C1B1BAF}" srcOrd="0" destOrd="0" presId="urn:microsoft.com/office/officeart/2008/layout/PictureAccentList"/>
    <dgm:cxn modelId="{F0DFF784-BF1A-43A4-B39F-F8AD7C743E22}" type="presOf" srcId="{B1738939-32D5-4F4C-BC8A-DB7F0420CA6A}" destId="{526D2626-9B0E-4CD3-8CC9-E13F07E5A363}" srcOrd="0" destOrd="0" presId="urn:microsoft.com/office/officeart/2008/layout/PictureAccentList"/>
    <dgm:cxn modelId="{C3123AAC-E40F-4612-AF5B-CD7C39BB9D56}" srcId="{0CD38B61-44AF-4643-9BB5-E6736E4BFEEE}" destId="{0E148532-7DF3-4EB8-852D-16521268DAAE}" srcOrd="3" destOrd="0" parTransId="{E07523D1-4DBA-41C3-B11E-43C227915E6E}" sibTransId="{905F851E-B8D5-422A-9C21-68A54196DE9F}"/>
    <dgm:cxn modelId="{B13F1983-12FF-4FC4-BF96-F43AAC342720}" type="presOf" srcId="{0CD38B61-44AF-4643-9BB5-E6736E4BFEEE}" destId="{9B134C0E-EC3F-4388-8F06-1C20AAA234C1}" srcOrd="0" destOrd="0" presId="urn:microsoft.com/office/officeart/2008/layout/PictureAccentList"/>
    <dgm:cxn modelId="{FC740D45-A857-49B3-8B35-A253F077DDF1}" srcId="{B1738939-32D5-4F4C-BC8A-DB7F0420CA6A}" destId="{0CD38B61-44AF-4643-9BB5-E6736E4BFEEE}" srcOrd="0" destOrd="0" parTransId="{DE51C5FF-A18C-4FE1-AA79-17D9EE043005}" sibTransId="{B82FF7A8-C425-457B-8428-BF149C3EE2C4}"/>
    <dgm:cxn modelId="{B8C455D2-0354-4AC9-A436-53658982069C}" type="presParOf" srcId="{526D2626-9B0E-4CD3-8CC9-E13F07E5A363}" destId="{A2971AEF-2C8D-4D3E-B512-F9708FDFC1F5}" srcOrd="0" destOrd="0" presId="urn:microsoft.com/office/officeart/2008/layout/PictureAccentList"/>
    <dgm:cxn modelId="{DDA946B2-526F-45F1-97D8-9033239A7565}" type="presParOf" srcId="{A2971AEF-2C8D-4D3E-B512-F9708FDFC1F5}" destId="{EF887341-AD4B-49F6-B357-E9E3505FFF11}" srcOrd="0" destOrd="0" presId="urn:microsoft.com/office/officeart/2008/layout/PictureAccentList"/>
    <dgm:cxn modelId="{53758A9A-9E76-4505-AA57-64B6E49DABC0}" type="presParOf" srcId="{EF887341-AD4B-49F6-B357-E9E3505FFF11}" destId="{9B134C0E-EC3F-4388-8F06-1C20AAA234C1}" srcOrd="0" destOrd="0" presId="urn:microsoft.com/office/officeart/2008/layout/PictureAccentList"/>
    <dgm:cxn modelId="{04AD5F60-F583-4102-8D1F-C668FC71D987}" type="presParOf" srcId="{A2971AEF-2C8D-4D3E-B512-F9708FDFC1F5}" destId="{49FE8D50-BDC5-4EF2-AB2E-670A5C74D1C1}" srcOrd="1" destOrd="0" presId="urn:microsoft.com/office/officeart/2008/layout/PictureAccentList"/>
    <dgm:cxn modelId="{9A52E3A4-97BE-470B-BE53-33BEBB9E38B1}" type="presParOf" srcId="{49FE8D50-BDC5-4EF2-AB2E-670A5C74D1C1}" destId="{636815A8-A619-45E0-8B03-25B58B4E7E79}" srcOrd="0" destOrd="0" presId="urn:microsoft.com/office/officeart/2008/layout/PictureAccentList"/>
    <dgm:cxn modelId="{585C5B16-D109-416B-AAAF-50F44908F05E}" type="presParOf" srcId="{636815A8-A619-45E0-8B03-25B58B4E7E79}" destId="{86685EC5-4431-406D-A716-6FE985DB65E9}" srcOrd="0" destOrd="0" presId="urn:microsoft.com/office/officeart/2008/layout/PictureAccentList"/>
    <dgm:cxn modelId="{D122B79C-7BDA-42C9-BEEC-23681FC629C3}" type="presParOf" srcId="{636815A8-A619-45E0-8B03-25B58B4E7E79}" destId="{9CA1DB55-0BC1-4372-BE5D-114F71103D84}" srcOrd="1" destOrd="0" presId="urn:microsoft.com/office/officeart/2008/layout/PictureAccentList"/>
    <dgm:cxn modelId="{95B43126-DCFE-43ED-81D5-E8F22A61FA62}" type="presParOf" srcId="{49FE8D50-BDC5-4EF2-AB2E-670A5C74D1C1}" destId="{E39A6189-8D66-478B-BF2F-B2F214D93206}" srcOrd="1" destOrd="0" presId="urn:microsoft.com/office/officeart/2008/layout/PictureAccentList"/>
    <dgm:cxn modelId="{C712F00C-5B6F-444A-8110-FF9DBC0F9C86}" type="presParOf" srcId="{E39A6189-8D66-478B-BF2F-B2F214D93206}" destId="{0670AAED-8DC2-469B-9B00-872FA494AA14}" srcOrd="0" destOrd="0" presId="urn:microsoft.com/office/officeart/2008/layout/PictureAccentList"/>
    <dgm:cxn modelId="{DFB31BBF-AC4E-41C6-9437-F95B1C8C9325}" type="presParOf" srcId="{E39A6189-8D66-478B-BF2F-B2F214D93206}" destId="{381F6F20-A2D8-4088-8E95-708B7C1B1BAF}" srcOrd="1" destOrd="0" presId="urn:microsoft.com/office/officeart/2008/layout/PictureAccentList"/>
    <dgm:cxn modelId="{5295A70B-67C3-473D-8B14-6707F6A53F85}" type="presParOf" srcId="{49FE8D50-BDC5-4EF2-AB2E-670A5C74D1C1}" destId="{8EEEEFF1-AC25-4D83-BE4A-DAD9680D1E3F}" srcOrd="2" destOrd="0" presId="urn:microsoft.com/office/officeart/2008/layout/PictureAccentList"/>
    <dgm:cxn modelId="{D36030FD-2AA9-4B61-A3CD-39F50236BADA}" type="presParOf" srcId="{8EEEEFF1-AC25-4D83-BE4A-DAD9680D1E3F}" destId="{EFFEAB05-4B8C-4570-98FE-989CD6D8667F}" srcOrd="0" destOrd="0" presId="urn:microsoft.com/office/officeart/2008/layout/PictureAccentList"/>
    <dgm:cxn modelId="{3E7E6F69-7AA0-4207-931F-7E7259BFFA8D}" type="presParOf" srcId="{8EEEEFF1-AC25-4D83-BE4A-DAD9680D1E3F}" destId="{4946B4EC-AB42-4159-909C-947255047224}" srcOrd="1" destOrd="0" presId="urn:microsoft.com/office/officeart/2008/layout/PictureAccentList"/>
    <dgm:cxn modelId="{A021B797-117F-43C5-9A8A-DF8DF3AE2DAB}" type="presParOf" srcId="{49FE8D50-BDC5-4EF2-AB2E-670A5C74D1C1}" destId="{182E0921-5355-463F-9D9A-C7F95D03405A}" srcOrd="3" destOrd="0" presId="urn:microsoft.com/office/officeart/2008/layout/PictureAccentList"/>
    <dgm:cxn modelId="{739D5512-501F-4769-9AA4-7A8CC2013CB9}" type="presParOf" srcId="{182E0921-5355-463F-9D9A-C7F95D03405A}" destId="{6095C8B8-A675-419A-8696-84398CE2BAE0}" srcOrd="0" destOrd="0" presId="urn:microsoft.com/office/officeart/2008/layout/PictureAccentList"/>
    <dgm:cxn modelId="{ED0F49E1-A4F6-4057-A98A-4418F8BC5AB4}" type="presParOf" srcId="{182E0921-5355-463F-9D9A-C7F95D03405A}" destId="{827F5453-BD90-499C-B0D6-B0387B65BDB3}" srcOrd="1" destOrd="0" presId="urn:microsoft.com/office/officeart/2008/layout/PictureAccent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134C0E-EC3F-4388-8F06-1C20AAA234C1}">
      <dsp:nvSpPr>
        <dsp:cNvPr id="0" name=""/>
        <dsp:cNvSpPr/>
      </dsp:nvSpPr>
      <dsp:spPr>
        <a:xfrm>
          <a:off x="1251272" y="1082"/>
          <a:ext cx="6489055" cy="824879"/>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By the end of this lesson, you will be able to:</a:t>
          </a:r>
          <a:endParaRPr lang="en-US" sz="2400" kern="1200" dirty="0">
            <a:solidFill>
              <a:schemeClr val="tx1"/>
            </a:solidFill>
            <a:latin typeface="+mj-lt"/>
          </a:endParaRPr>
        </a:p>
      </dsp:txBody>
      <dsp:txXfrm>
        <a:off x="1275432" y="25242"/>
        <a:ext cx="6440735" cy="776559"/>
      </dsp:txXfrm>
    </dsp:sp>
    <dsp:sp modelId="{86685EC5-4431-406D-A716-6FE985DB65E9}">
      <dsp:nvSpPr>
        <dsp:cNvPr id="0" name=""/>
        <dsp:cNvSpPr/>
      </dsp:nvSpPr>
      <dsp:spPr>
        <a:xfrm>
          <a:off x="1251272" y="974440"/>
          <a:ext cx="824879" cy="824879"/>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CA1DB55-0BC1-4372-BE5D-114F71103D84}">
      <dsp:nvSpPr>
        <dsp:cNvPr id="0" name=""/>
        <dsp:cNvSpPr/>
      </dsp:nvSpPr>
      <dsp:spPr>
        <a:xfrm>
          <a:off x="2125645" y="974440"/>
          <a:ext cx="5614682" cy="824879"/>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Recognize the different parts of the Enter Observations page.</a:t>
          </a:r>
        </a:p>
      </dsp:txBody>
      <dsp:txXfrm>
        <a:off x="2165920" y="1014715"/>
        <a:ext cx="5534132" cy="744329"/>
      </dsp:txXfrm>
    </dsp:sp>
    <dsp:sp modelId="{0670AAED-8DC2-469B-9B00-872FA494AA14}">
      <dsp:nvSpPr>
        <dsp:cNvPr id="0" name=""/>
        <dsp:cNvSpPr/>
      </dsp:nvSpPr>
      <dsp:spPr>
        <a:xfrm>
          <a:off x="1251272" y="1898306"/>
          <a:ext cx="824879" cy="824879"/>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1F6F20-A2D8-4088-8E95-708B7C1B1BAF}">
      <dsp:nvSpPr>
        <dsp:cNvPr id="0" name=""/>
        <dsp:cNvSpPr/>
      </dsp:nvSpPr>
      <dsp:spPr>
        <a:xfrm>
          <a:off x="2125645" y="1898306"/>
          <a:ext cx="5614682" cy="824879"/>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Explain how to enter site level observations.</a:t>
          </a:r>
        </a:p>
      </dsp:txBody>
      <dsp:txXfrm>
        <a:off x="2165920" y="1938581"/>
        <a:ext cx="5534132" cy="744329"/>
      </dsp:txXfrm>
    </dsp:sp>
    <dsp:sp modelId="{EFFEAB05-4B8C-4570-98FE-989CD6D8667F}">
      <dsp:nvSpPr>
        <dsp:cNvPr id="0" name=""/>
        <dsp:cNvSpPr/>
      </dsp:nvSpPr>
      <dsp:spPr>
        <a:xfrm>
          <a:off x="1251272" y="2822171"/>
          <a:ext cx="824879" cy="824879"/>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5000" r="-1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946B4EC-AB42-4159-909C-947255047224}">
      <dsp:nvSpPr>
        <dsp:cNvPr id="0" name=""/>
        <dsp:cNvSpPr/>
      </dsp:nvSpPr>
      <dsp:spPr>
        <a:xfrm>
          <a:off x="2125645" y="2822171"/>
          <a:ext cx="5614682" cy="824879"/>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Explain how to enter observations on plants and animals.</a:t>
          </a:r>
        </a:p>
      </dsp:txBody>
      <dsp:txXfrm>
        <a:off x="2165920" y="2862446"/>
        <a:ext cx="5534132" cy="744329"/>
      </dsp:txXfrm>
    </dsp:sp>
    <dsp:sp modelId="{6095C8B8-A675-419A-8696-84398CE2BAE0}">
      <dsp:nvSpPr>
        <dsp:cNvPr id="0" name=""/>
        <dsp:cNvSpPr/>
      </dsp:nvSpPr>
      <dsp:spPr>
        <a:xfrm>
          <a:off x="1251272" y="3746037"/>
          <a:ext cx="824879" cy="824879"/>
        </a:xfrm>
        <a:prstGeom prst="roundRect">
          <a:avLst>
            <a:gd name="adj" fmla="val 166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27F5453-BD90-499C-B0D6-B0387B65BDB3}">
      <dsp:nvSpPr>
        <dsp:cNvPr id="0" name=""/>
        <dsp:cNvSpPr/>
      </dsp:nvSpPr>
      <dsp:spPr>
        <a:xfrm>
          <a:off x="2125645" y="3746037"/>
          <a:ext cx="5614682" cy="824879"/>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Explain how to enter intensity and abundance.</a:t>
          </a:r>
        </a:p>
      </dsp:txBody>
      <dsp:txXfrm>
        <a:off x="2165920" y="3786312"/>
        <a:ext cx="5534132" cy="744329"/>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9—Submit Observations Online</a:t>
            </a:r>
            <a:endParaRPr lang="en-US" b="1" dirty="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3284966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9 Objectives</a:t>
            </a:r>
          </a:p>
          <a:p>
            <a:endParaRPr lang="en-US" dirty="0" smtClean="0"/>
          </a:p>
          <a:p>
            <a:r>
              <a:rPr lang="en-US" dirty="0" smtClean="0"/>
              <a:t>By the end of this lesson, you will be able </a:t>
            </a:r>
            <a:r>
              <a:rPr lang="en-US" smtClean="0"/>
              <a:t>to:</a:t>
            </a:r>
          </a:p>
          <a:p>
            <a:endParaRPr lang="en-US" dirty="0" smtClean="0"/>
          </a:p>
          <a:p>
            <a:pPr marL="181213" indent="-181213">
              <a:buFont typeface="Arial" panose="020B0604020202020204" pitchFamily="34" charset="0"/>
              <a:buChar char="•"/>
            </a:pPr>
            <a:r>
              <a:rPr lang="en-US" dirty="0" smtClean="0"/>
              <a:t>Recognize the different parts of the Enter </a:t>
            </a:r>
            <a:r>
              <a:rPr lang="en-US" smtClean="0"/>
              <a:t>Observations page.</a:t>
            </a:r>
            <a:endParaRPr lang="en-US" dirty="0" smtClean="0"/>
          </a:p>
          <a:p>
            <a:pPr marL="181213" indent="-181213">
              <a:buFont typeface="Arial" panose="020B0604020202020204" pitchFamily="34" charset="0"/>
              <a:buChar char="•"/>
            </a:pPr>
            <a:r>
              <a:rPr lang="en-US" dirty="0" smtClean="0"/>
              <a:t>Explain how to enter site </a:t>
            </a:r>
            <a:r>
              <a:rPr lang="en-US" smtClean="0"/>
              <a:t>level observations.</a:t>
            </a:r>
            <a:endParaRPr lang="en-US" dirty="0" smtClean="0"/>
          </a:p>
          <a:p>
            <a:pPr marL="181213" indent="-181213">
              <a:buFont typeface="Arial" panose="020B0604020202020204" pitchFamily="34" charset="0"/>
              <a:buChar char="•"/>
            </a:pPr>
            <a:r>
              <a:rPr lang="en-US" dirty="0" smtClean="0"/>
              <a:t>Explain how to enter observations on plants </a:t>
            </a:r>
            <a:r>
              <a:rPr lang="en-US" smtClean="0"/>
              <a:t>and animals.</a:t>
            </a:r>
            <a:endParaRPr lang="en-US" dirty="0" smtClean="0"/>
          </a:p>
          <a:p>
            <a:pPr marL="181213" indent="-181213">
              <a:buFont typeface="Arial" panose="020B0604020202020204" pitchFamily="34" charset="0"/>
              <a:buChar char="•"/>
            </a:pPr>
            <a:r>
              <a:rPr lang="en-US" dirty="0" smtClean="0"/>
              <a:t>Explain how to enter intensity </a:t>
            </a:r>
            <a:r>
              <a:rPr lang="en-US" smtClean="0"/>
              <a:t>and abundance.</a:t>
            </a:r>
            <a:endParaRPr lang="en-US" dirty="0" smtClean="0"/>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2138725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Entering Your Observations</a:t>
            </a:r>
          </a:p>
          <a:p>
            <a:endParaRPr lang="en-US" dirty="0" smtClean="0"/>
          </a:p>
          <a:p>
            <a:r>
              <a:rPr lang="en-US" dirty="0" smtClean="0"/>
              <a:t>The final step in observing is to submit your observations online via your </a:t>
            </a:r>
            <a:r>
              <a:rPr lang="en-US" i="1" dirty="0" smtClean="0"/>
              <a:t>Nature's Notebook</a:t>
            </a:r>
            <a:r>
              <a:rPr lang="en-US" dirty="0" smtClean="0"/>
              <a:t> account.</a:t>
            </a:r>
          </a:p>
          <a:p>
            <a:endParaRPr lang="en-US" dirty="0" smtClean="0"/>
          </a:p>
          <a:p>
            <a:r>
              <a:rPr lang="en-US" dirty="0" smtClean="0"/>
              <a:t>Select the </a:t>
            </a:r>
            <a:r>
              <a:rPr lang="en-US" b="0" dirty="0" smtClean="0"/>
              <a:t>link to </a:t>
            </a:r>
            <a:r>
              <a:rPr lang="en-US" b="1" dirty="0" smtClean="0"/>
              <a:t>Enter Observations </a:t>
            </a:r>
            <a:r>
              <a:rPr lang="en-US" dirty="0" smtClean="0"/>
              <a:t>on the right-hand side of your Observation Deck.   Select </a:t>
            </a:r>
            <a:r>
              <a:rPr lang="en-US" b="1" dirty="0" smtClean="0"/>
              <a:t>the correct site </a:t>
            </a:r>
            <a:r>
              <a:rPr lang="en-US" dirty="0" smtClean="0"/>
              <a:t>from the list of sites. Each column below represents one visit’s worth of observations at a site.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2895440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Entering Your Observations (Cont.)</a:t>
            </a:r>
          </a:p>
          <a:p>
            <a:pPr defTabSz="966469">
              <a:defRPr/>
            </a:pPr>
            <a:endParaRPr lang="en-US" dirty="0" smtClean="0"/>
          </a:p>
          <a:p>
            <a:pPr defTabSz="966469">
              <a:defRPr/>
            </a:pPr>
            <a:r>
              <a:rPr lang="en-US" dirty="0" smtClean="0"/>
              <a:t>Enter the </a:t>
            </a:r>
            <a:r>
              <a:rPr lang="en-US" b="1" dirty="0" smtClean="0"/>
              <a:t>date and time </a:t>
            </a:r>
            <a:r>
              <a:rPr lang="en-US" dirty="0" smtClean="0"/>
              <a:t>of your visit at the top of a column, as well as any additional information (e.g., snow on the ground) from your coversheet. Then for each of your plants and animals, </a:t>
            </a:r>
            <a:r>
              <a:rPr lang="en-US" smtClean="0"/>
              <a:t>select </a:t>
            </a:r>
            <a:r>
              <a:rPr lang="en-US" b="1" smtClean="0"/>
              <a:t>y</a:t>
            </a:r>
            <a:r>
              <a:rPr lang="en-US" smtClean="0"/>
              <a:t>, </a:t>
            </a:r>
            <a:r>
              <a:rPr lang="en-US" b="1" smtClean="0"/>
              <a:t>n</a:t>
            </a:r>
            <a:r>
              <a:rPr lang="en-US" smtClean="0"/>
              <a:t>, or </a:t>
            </a:r>
            <a:r>
              <a:rPr lang="en-US" b="1" smtClean="0"/>
              <a:t>?</a:t>
            </a:r>
            <a:r>
              <a:rPr lang="en-US" baseline="0" smtClean="0"/>
              <a:t> </a:t>
            </a:r>
            <a:r>
              <a:rPr lang="en-US" smtClean="0"/>
              <a:t>for </a:t>
            </a:r>
            <a:r>
              <a:rPr lang="en-US" dirty="0" smtClean="0"/>
              <a:t>each phenophase. If you did not check for a particular phenophase, do not click any of the choices.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2870386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Entering Your Observations (Cont.)</a:t>
            </a:r>
          </a:p>
          <a:p>
            <a:pPr defTabSz="966469">
              <a:defRPr/>
            </a:pPr>
            <a:endParaRPr lang="en-US" dirty="0" smtClean="0"/>
          </a:p>
          <a:p>
            <a:r>
              <a:rPr lang="en-US" smtClean="0"/>
              <a:t>You can report intensity or abundance for any phenophase for which you selected y or ? by selecting a value from the </a:t>
            </a:r>
            <a:r>
              <a:rPr lang="en-US" b="1" smtClean="0"/>
              <a:t>What value? </a:t>
            </a:r>
            <a:r>
              <a:rPr lang="en-US" smtClean="0"/>
              <a:t>dropdown menu, or entering a number in the </a:t>
            </a:r>
            <a:r>
              <a:rPr lang="en-US" b="1" smtClean="0"/>
              <a:t>How many? </a:t>
            </a:r>
            <a:r>
              <a:rPr lang="en-US" smtClean="0"/>
              <a:t>box. When you are finished, select the </a:t>
            </a:r>
            <a:r>
              <a:rPr lang="en-US" b="1" smtClean="0"/>
              <a:t>Submit observations </a:t>
            </a:r>
            <a:r>
              <a:rPr lang="en-US" smtClean="0"/>
              <a:t>button in the lower left corner of the screen.</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1772228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Editing Your Observations</a:t>
            </a:r>
          </a:p>
          <a:p>
            <a:endParaRPr lang="en-US" dirty="0" smtClean="0"/>
          </a:p>
          <a:p>
            <a:r>
              <a:rPr lang="en-US" smtClean="0"/>
              <a:t>You can edit your observations by visiting your Observation Deck, selecting on </a:t>
            </a:r>
            <a:r>
              <a:rPr lang="en-US" b="1" smtClean="0"/>
              <a:t>Enter Observations</a:t>
            </a:r>
            <a:r>
              <a:rPr lang="en-US" smtClean="0"/>
              <a:t>, correcting your data and selecting </a:t>
            </a:r>
            <a:r>
              <a:rPr lang="en-US" b="1" smtClean="0"/>
              <a:t>Submit Observations</a:t>
            </a:r>
            <a:r>
              <a:rPr lang="en-US" smtClean="0"/>
              <a:t>.</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3566709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1" y="4560570"/>
            <a:ext cx="5852160" cy="4354831"/>
          </a:xfrm>
        </p:spPr>
        <p:txBody>
          <a:bodyPr>
            <a:normAutofit fontScale="70000" lnSpcReduction="20000"/>
          </a:bodyPr>
          <a:lstStyle/>
          <a:p>
            <a:r>
              <a:rPr lang="en-US" sz="1200" b="1" dirty="0"/>
              <a:t>Entering Your Observations</a:t>
            </a:r>
          </a:p>
          <a:p>
            <a:endParaRPr lang="en-US" sz="1200" dirty="0"/>
          </a:p>
          <a:p>
            <a:r>
              <a:rPr lang="en-US" sz="1200" dirty="0"/>
              <a:t>Select the right arrow, in the image below, to watch a short video (00:04:42) on how to enter your observations.  The script for the video is in the slide notes.</a:t>
            </a:r>
          </a:p>
          <a:p>
            <a:endParaRPr lang="en-US" sz="1200" dirty="0"/>
          </a:p>
          <a:p>
            <a:r>
              <a:rPr lang="en-US" sz="1200" dirty="0"/>
              <a:t>The video is at URL:  https://youtu.be/yq5aM-VYbyo</a:t>
            </a:r>
          </a:p>
          <a:p>
            <a:endParaRPr lang="en-US" sz="1200" dirty="0"/>
          </a:p>
          <a:p>
            <a:r>
              <a:rPr lang="en-US" sz="1200" b="1" dirty="0"/>
              <a:t>[Script]</a:t>
            </a:r>
          </a:p>
          <a:p>
            <a:endParaRPr lang="en-US" sz="1200" b="1" dirty="0"/>
          </a:p>
          <a:p>
            <a:r>
              <a:rPr lang="en-US" sz="1200" dirty="0"/>
              <a:t>To enter data that you have recorded on paper datasheets, start in your Observation Deck. Select the site for which you will enter data, then click the link to </a:t>
            </a:r>
            <a:r>
              <a:rPr lang="en-US" sz="1200" b="1" dirty="0"/>
              <a:t>Enter Observation Data</a:t>
            </a:r>
            <a:r>
              <a:rPr lang="en-US" sz="1200" dirty="0"/>
              <a:t>. </a:t>
            </a:r>
          </a:p>
          <a:p>
            <a:endParaRPr lang="en-US" sz="1200" dirty="0"/>
          </a:p>
          <a:p>
            <a:r>
              <a:rPr lang="en-US" sz="1200" dirty="0"/>
              <a:t>For each observation date there is one column on the page.  Enter the </a:t>
            </a:r>
            <a:r>
              <a:rPr lang="en-US" sz="1200" b="1" dirty="0"/>
              <a:t>date</a:t>
            </a:r>
            <a:r>
              <a:rPr lang="en-US" sz="1200" dirty="0"/>
              <a:t> on which you made the observation. Please note that you should enter the date on which the observation was made, not the date on which you are entering the observation unless they are the same date. You can also select the </a:t>
            </a:r>
            <a:r>
              <a:rPr lang="en-US" sz="1200" b="1" dirty="0"/>
              <a:t>time</a:t>
            </a:r>
            <a:r>
              <a:rPr lang="en-US" sz="1200" dirty="0"/>
              <a:t> that which you made the observation. </a:t>
            </a:r>
          </a:p>
          <a:p>
            <a:endParaRPr lang="en-US" sz="1200" dirty="0"/>
          </a:p>
          <a:p>
            <a:r>
              <a:rPr lang="en-US" sz="1200" dirty="0"/>
              <a:t>Three tabs at the top allow you to enter your contribution of time, your animal observation methods, and report on snow conditions at your site. For animal observations, it is very important to enter the time spent looking for animals and animal survey method, as the amount of effort you spend looking for animals and your method will greatly affect the number of animals you observe.</a:t>
            </a:r>
          </a:p>
          <a:p>
            <a:endParaRPr lang="en-US" sz="1200" dirty="0"/>
          </a:p>
          <a:p>
            <a:r>
              <a:rPr lang="en-US" sz="1200" dirty="0"/>
              <a:t>Each individual plant and animal species at your site will have an individual tab on the page. You can expand or collapse each individual plant or animal species by clicking on the </a:t>
            </a:r>
            <a:r>
              <a:rPr lang="en-US" sz="1200" b="1" dirty="0"/>
              <a:t>tab</a:t>
            </a:r>
            <a:r>
              <a:rPr lang="en-US" sz="1200" dirty="0"/>
              <a:t>. Transfer your observations from your datasheets, marking </a:t>
            </a:r>
            <a:r>
              <a:rPr lang="en-US" sz="1200" b="1" dirty="0"/>
              <a:t>Y</a:t>
            </a:r>
            <a:r>
              <a:rPr lang="en-US" sz="1200" dirty="0"/>
              <a:t> for yes, </a:t>
            </a:r>
            <a:r>
              <a:rPr lang="en-US" sz="1200" b="1" dirty="0"/>
              <a:t>N</a:t>
            </a:r>
            <a:r>
              <a:rPr lang="en-US" sz="1200" dirty="0"/>
              <a:t> for no, or a </a:t>
            </a:r>
            <a:r>
              <a:rPr lang="en-US" sz="1200" b="1" dirty="0"/>
              <a:t>?</a:t>
            </a:r>
            <a:r>
              <a:rPr lang="en-US" sz="1200" dirty="0"/>
              <a:t> if you were uncertain. </a:t>
            </a:r>
          </a:p>
          <a:p>
            <a:endParaRPr lang="en-US" sz="1200" dirty="0"/>
          </a:p>
          <a:p>
            <a:r>
              <a:rPr lang="en-US" sz="1200" dirty="0"/>
              <a:t>If you are entering the intensity questions for plants or abundance questions for animals, you may enter your answers either by choosing from the dropdown for plants, or for animals, entering a number into the field. Once you have entered all of your observations, make sure you click </a:t>
            </a:r>
            <a:r>
              <a:rPr lang="en-US" sz="1200" b="1" dirty="0"/>
              <a:t>Submit Observations </a:t>
            </a:r>
            <a:r>
              <a:rPr lang="en-US" sz="1200" dirty="0"/>
              <a:t>at either the top or bottom of the page. </a:t>
            </a:r>
          </a:p>
          <a:p>
            <a:endParaRPr lang="en-US" sz="1200" dirty="0"/>
          </a:p>
          <a:p>
            <a:r>
              <a:rPr lang="en-US" sz="1200" dirty="0"/>
              <a:t>Don’t forget to enter your animals, search time and method at the top of the page.</a:t>
            </a:r>
          </a:p>
          <a:p>
            <a:endParaRPr lang="en-US" sz="1200" dirty="0"/>
          </a:p>
          <a:p>
            <a:r>
              <a:rPr lang="en-US" sz="1200" dirty="0"/>
              <a:t>To see previous observations that you entered, use the blue arrows to move back one or 3 columns. For additional columns, click the button to </a:t>
            </a:r>
            <a:r>
              <a:rPr lang="en-US" sz="1200" b="1" dirty="0"/>
              <a:t>Enter More Data</a:t>
            </a:r>
            <a:r>
              <a:rPr lang="en-US" sz="1200" dirty="0"/>
              <a:t>. </a:t>
            </a:r>
          </a:p>
          <a:p>
            <a:endParaRPr lang="en-US" sz="1200" dirty="0"/>
          </a:p>
          <a:p>
            <a:r>
              <a:rPr lang="en-US" sz="1200" dirty="0"/>
              <a:t>If you need to correct observations, you can go back to see your previously entered observations, change the observations you entered, then be sure to click Submit Observations to save your changes. </a:t>
            </a:r>
          </a:p>
          <a:p>
            <a:endParaRPr lang="en-US" sz="1200" dirty="0"/>
          </a:p>
          <a:p>
            <a:r>
              <a:rPr lang="en-US" sz="1200" dirty="0"/>
              <a:t>Please note that you cannot change the date for an observation once you have Submitted Observations. If you entered the incorrect date, you will need to enter your observations again with the correct date, then delete the observations with the incorrect date. </a:t>
            </a:r>
          </a:p>
          <a:p>
            <a:endParaRPr lang="en-US" sz="1200"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521084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9 Summary</a:t>
            </a:r>
          </a:p>
          <a:p>
            <a:endParaRPr lang="en-US" dirty="0" smtClean="0"/>
          </a:p>
          <a:p>
            <a:pPr marL="181213" indent="-181213">
              <a:buFont typeface="Arial" panose="020B0604020202020204" pitchFamily="34" charset="0"/>
              <a:buChar char="•"/>
            </a:pPr>
            <a:r>
              <a:rPr lang="en-US" smtClean="0"/>
              <a:t>Observations can be entered online via your Observation Deck by selecting on the </a:t>
            </a:r>
            <a:r>
              <a:rPr lang="en-US" b="1" smtClean="0"/>
              <a:t>Enter Observations </a:t>
            </a:r>
            <a:r>
              <a:rPr lang="en-US" smtClean="0"/>
              <a:t>link on the right-hand side of the screen.  The Enter Observations screen includes information similar to the Cover Sheet and the Datasheets, so it should be easy to find where you enter your observations. If you used the mobile app in the field, you will not need to enter observations via this screen—they’ve already been captured. </a:t>
            </a:r>
          </a:p>
          <a:p>
            <a:pPr marL="181213" indent="-181213">
              <a:buFont typeface="Arial" panose="020B0604020202020204" pitchFamily="34" charset="0"/>
              <a:buChar char="•"/>
            </a:pPr>
            <a:r>
              <a:rPr lang="en-US" smtClean="0"/>
              <a:t>Click on the </a:t>
            </a:r>
            <a:r>
              <a:rPr lang="en-US" b="1" smtClean="0"/>
              <a:t>YES</a:t>
            </a:r>
            <a:r>
              <a:rPr lang="en-US" smtClean="0"/>
              <a:t>, </a:t>
            </a:r>
            <a:r>
              <a:rPr lang="en-US" b="1" smtClean="0"/>
              <a:t>NO</a:t>
            </a:r>
            <a:r>
              <a:rPr lang="en-US" smtClean="0"/>
              <a:t>, or </a:t>
            </a:r>
            <a:r>
              <a:rPr lang="en-US" b="1" smtClean="0"/>
              <a:t>?</a:t>
            </a:r>
            <a:r>
              <a:rPr lang="en-US" smtClean="0"/>
              <a:t> For each of the phenophases that you observed in the field.  </a:t>
            </a:r>
          </a:p>
          <a:p>
            <a:pPr marL="181213" indent="-181213">
              <a:buFont typeface="Arial" panose="020B0604020202020204" pitchFamily="34" charset="0"/>
              <a:buChar char="•"/>
            </a:pPr>
            <a:r>
              <a:rPr lang="en-US" smtClean="0"/>
              <a:t>The abundance and intensity fields are drop down boxes that include the bins you selected from on the phenophase definition pages. </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86264657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5.pn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6.pn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7.png"/><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18.tiff"/><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47.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50.xml"/><Relationship Id="rId7" Type="http://schemas.openxmlformats.org/officeDocument/2006/relationships/hyperlink" Target="https://youtu.be/yq5aM-VYbyo" TargetMode="Externa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9.pn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image" Target="../media/image21.jp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notesSlide" Target="../notesSlides/notesSlide8.xml"/><Relationship Id="rId5" Type="http://schemas.openxmlformats.org/officeDocument/2006/relationships/slideLayout" Target="../slideLayouts/slideLayout3.xml"/><Relationship Id="rId4" Type="http://schemas.openxmlformats.org/officeDocument/2006/relationships/tags" Target="../tags/tag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9—</a:t>
            </a:r>
            <a:r>
              <a:rPr lang="en-US" dirty="0" smtClean="0">
                <a:solidFill>
                  <a:srgbClr val="FF00FF"/>
                </a:solidFill>
              </a:rPr>
              <a:t/>
            </a:r>
            <a:br>
              <a:rPr lang="en-US" dirty="0" smtClean="0">
                <a:solidFill>
                  <a:srgbClr val="FF00FF"/>
                </a:solidFill>
              </a:rPr>
            </a:br>
            <a:r>
              <a:rPr lang="en-US" dirty="0" smtClean="0"/>
              <a:t>Submit</a:t>
            </a:r>
            <a:r>
              <a:rPr lang="en-US" dirty="0" smtClean="0">
                <a:solidFill>
                  <a:srgbClr val="FF00FF"/>
                </a:solidFill>
              </a:rPr>
              <a:t/>
            </a:r>
            <a:br>
              <a:rPr lang="en-US" dirty="0" smtClean="0">
                <a:solidFill>
                  <a:srgbClr val="FF00FF"/>
                </a:solidFill>
              </a:rPr>
            </a:br>
            <a:r>
              <a:rPr lang="en-US" dirty="0" smtClean="0"/>
              <a:t>Observations </a:t>
            </a:r>
            <a:r>
              <a:rPr lang="en-US" dirty="0"/>
              <a:t>O</a:t>
            </a:r>
            <a:r>
              <a:rPr lang="en-US" dirty="0" smtClean="0"/>
              <a:t>nline</a:t>
            </a:r>
            <a:endParaRPr lang="en-US" dirty="0"/>
          </a:p>
        </p:txBody>
      </p:sp>
    </p:spTree>
    <p:custDataLst>
      <p:tags r:id="rId1"/>
    </p:custDataLst>
    <p:extLst>
      <p:ext uri="{BB962C8B-B14F-4D97-AF65-F5344CB8AC3E}">
        <p14:creationId xmlns:p14="http://schemas.microsoft.com/office/powerpoint/2010/main" val="3099403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9 Objectives</a:t>
            </a:r>
            <a:endParaRPr lang="en-US" dirty="0"/>
          </a:p>
        </p:txBody>
      </p:sp>
      <p:graphicFrame>
        <p:nvGraphicFramePr>
          <p:cNvPr id="4" name="Content Placeholder 3"/>
          <p:cNvGraphicFramePr>
            <a:graphicFrameLocks noGrp="1"/>
          </p:cNvGraphicFramePr>
          <p:nvPr>
            <p:ph idx="1"/>
            <p:custDataLst>
              <p:tags r:id="rId3"/>
            </p:custDataLst>
            <p:extLst>
              <p:ext uri="{D42A27DB-BD31-4B8C-83A1-F6EECF244321}">
                <p14:modId xmlns:p14="http://schemas.microsoft.com/office/powerpoint/2010/main" val="1121297725"/>
              </p:ext>
            </p:extLst>
          </p:nvPr>
        </p:nvGraphicFramePr>
        <p:xfrm>
          <a:off x="-304800" y="1219200"/>
          <a:ext cx="8991600" cy="4572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extLst>
      <p:ext uri="{BB962C8B-B14F-4D97-AF65-F5344CB8AC3E}">
        <p14:creationId xmlns:p14="http://schemas.microsoft.com/office/powerpoint/2010/main" val="3537652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Entering Your </a:t>
            </a:r>
            <a:r>
              <a:rPr lang="en-US" dirty="0"/>
              <a:t>O</a:t>
            </a:r>
            <a:r>
              <a:rPr lang="en-US" dirty="0" smtClean="0"/>
              <a:t>bservations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The final step in observing is to submit your observations online via </a:t>
            </a:r>
            <a:r>
              <a:rPr lang="en-US" dirty="0" smtClean="0"/>
              <a:t>your </a:t>
            </a:r>
            <a:r>
              <a:rPr lang="en-US" i="1" dirty="0" smtClean="0"/>
              <a:t>Nature's </a:t>
            </a:r>
            <a:r>
              <a:rPr lang="en-US" i="1" dirty="0"/>
              <a:t>Notebook</a:t>
            </a:r>
            <a:r>
              <a:rPr lang="en-US" dirty="0"/>
              <a:t> account.</a:t>
            </a:r>
          </a:p>
          <a:p>
            <a:pPr marL="0" indent="0">
              <a:buNone/>
            </a:pPr>
            <a:r>
              <a:rPr lang="en-US" dirty="0" smtClean="0"/>
              <a:t>Select the link to </a:t>
            </a:r>
            <a:r>
              <a:rPr lang="en-US" b="1" dirty="0" smtClean="0"/>
              <a:t>Enter Observations </a:t>
            </a:r>
            <a:r>
              <a:rPr lang="en-US" dirty="0" smtClean="0"/>
              <a:t>on the right-hand side of your Observation Deck.  Select </a:t>
            </a:r>
            <a:r>
              <a:rPr lang="en-US" dirty="0"/>
              <a:t>the </a:t>
            </a:r>
            <a:r>
              <a:rPr lang="en-US" b="1" dirty="0"/>
              <a:t>correct site </a:t>
            </a:r>
            <a:r>
              <a:rPr lang="en-US" dirty="0"/>
              <a:t>from the list of sites. Each column below represents one visit’s worth of observations at a site. </a:t>
            </a:r>
          </a:p>
        </p:txBody>
      </p:sp>
      <p:pic>
        <p:nvPicPr>
          <p:cNvPr id="1026" name="Picture 2" descr="Screencap of Enter Observations webpage in Nature's Notebook, with each column representing one visit's worth of observations. " title="Enter Observations"/>
          <p:cNvPicPr>
            <a:picLocks noChangeAspect="1" noChangeArrowheads="1"/>
          </p:cNvPicPr>
          <p:nvPr/>
        </p:nvPicPr>
        <p:blipFill rotWithShape="1">
          <a:blip r:embed="rId6">
            <a:extLst>
              <a:ext uri="{28A0092B-C50C-407E-A947-70E740481C1C}">
                <a14:useLocalDpi xmlns:a14="http://schemas.microsoft.com/office/drawing/2010/main" val="0"/>
              </a:ext>
            </a:extLst>
          </a:blip>
          <a:srcRect l="5004" t="9699" r="54461" b="41925"/>
          <a:stretch/>
        </p:blipFill>
        <p:spPr bwMode="auto">
          <a:xfrm>
            <a:off x="304800" y="2667000"/>
            <a:ext cx="7754178" cy="3581400"/>
          </a:xfrm>
          <a:prstGeom prst="rect">
            <a:avLst/>
          </a:prstGeom>
          <a:ln w="9525">
            <a:solidFill>
              <a:srgbClr val="00B05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819893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Entering </a:t>
            </a:r>
            <a:r>
              <a:rPr lang="en-US" dirty="0"/>
              <a:t>Y</a:t>
            </a:r>
            <a:r>
              <a:rPr lang="en-US" dirty="0" smtClean="0"/>
              <a:t>our Observations (Cont.)</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Enter </a:t>
            </a:r>
            <a:r>
              <a:rPr lang="en-US" dirty="0"/>
              <a:t>the </a:t>
            </a:r>
            <a:r>
              <a:rPr lang="en-US" b="1" dirty="0"/>
              <a:t>date and time </a:t>
            </a:r>
            <a:r>
              <a:rPr lang="en-US" dirty="0"/>
              <a:t>of your visit at the top of a column, as well as any additional information (e.g., snow on the ground) from your coversheet. </a:t>
            </a:r>
            <a:r>
              <a:rPr lang="en-US" dirty="0" smtClean="0"/>
              <a:t>Then for each of your plants and animals, </a:t>
            </a:r>
            <a:r>
              <a:rPr lang="en-US" smtClean="0"/>
              <a:t>select </a:t>
            </a:r>
            <a:r>
              <a:rPr lang="en-US" b="1" smtClean="0"/>
              <a:t>y</a:t>
            </a:r>
            <a:r>
              <a:rPr lang="en-US" smtClean="0"/>
              <a:t>, </a:t>
            </a:r>
            <a:r>
              <a:rPr lang="en-US" b="1" smtClean="0"/>
              <a:t>n</a:t>
            </a:r>
            <a:r>
              <a:rPr lang="en-US" smtClean="0"/>
              <a:t>, or </a:t>
            </a:r>
            <a:r>
              <a:rPr lang="en-US" b="1" smtClean="0"/>
              <a:t>?</a:t>
            </a:r>
            <a:r>
              <a:rPr lang="en-US" smtClean="0"/>
              <a:t> </a:t>
            </a:r>
            <a:r>
              <a:rPr lang="en-US" dirty="0" smtClean="0"/>
              <a:t>for each phenophase. </a:t>
            </a:r>
            <a:endParaRPr lang="en-US" dirty="0"/>
          </a:p>
        </p:txBody>
      </p:sp>
      <p:pic>
        <p:nvPicPr>
          <p:cNvPr id="2052" name="Picture 4" descr="Screencap of the Enter Observations webpage in Nature's Notebook, showing a single observation date completed for one plant, with either yes, no, uncertain marked, with one question left blank. " title="Enter Observations and circle Y N or ?"/>
          <p:cNvPicPr>
            <a:picLocks noChangeAspect="1" noChangeArrowheads="1"/>
          </p:cNvPicPr>
          <p:nvPr/>
        </p:nvPicPr>
        <p:blipFill rotWithShape="1">
          <a:blip r:embed="rId6">
            <a:extLst>
              <a:ext uri="{28A0092B-C50C-407E-A947-70E740481C1C}">
                <a14:useLocalDpi xmlns:a14="http://schemas.microsoft.com/office/drawing/2010/main" val="0"/>
              </a:ext>
            </a:extLst>
          </a:blip>
          <a:srcRect l="7589" t="18391" r="56631" b="30082"/>
          <a:stretch/>
        </p:blipFill>
        <p:spPr bwMode="auto">
          <a:xfrm>
            <a:off x="723900" y="2362200"/>
            <a:ext cx="7010400" cy="3906920"/>
          </a:xfrm>
          <a:prstGeom prst="rect">
            <a:avLst/>
          </a:prstGeom>
          <a:ln w="9525">
            <a:solidFill>
              <a:srgbClr val="00B05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542188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Entering </a:t>
            </a:r>
            <a:r>
              <a:rPr lang="en-US" dirty="0"/>
              <a:t>Y</a:t>
            </a:r>
            <a:r>
              <a:rPr lang="en-US" dirty="0" smtClean="0"/>
              <a:t>our </a:t>
            </a:r>
            <a:r>
              <a:rPr lang="en-US" dirty="0"/>
              <a:t>O</a:t>
            </a:r>
            <a:r>
              <a:rPr lang="en-US" dirty="0" smtClean="0"/>
              <a:t>bservations </a:t>
            </a:r>
            <a:r>
              <a:rPr lang="en-US" dirty="0"/>
              <a:t>(Cont.)</a:t>
            </a:r>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You can report intensity or abundance for any phenophase for which you selected y or ? by selecting a value from the </a:t>
            </a:r>
            <a:r>
              <a:rPr lang="en-US" b="1" dirty="0" smtClean="0"/>
              <a:t>What value? </a:t>
            </a:r>
            <a:r>
              <a:rPr lang="en-US" dirty="0" smtClean="0"/>
              <a:t>dropdown menu, or entering a number in the </a:t>
            </a:r>
            <a:r>
              <a:rPr lang="en-US" b="1" dirty="0" smtClean="0"/>
              <a:t>How many? </a:t>
            </a:r>
            <a:r>
              <a:rPr lang="en-US" dirty="0" smtClean="0"/>
              <a:t>box. When you are finished, select the </a:t>
            </a:r>
            <a:r>
              <a:rPr lang="en-US" b="1" dirty="0" smtClean="0"/>
              <a:t>Submit observations </a:t>
            </a:r>
            <a:r>
              <a:rPr lang="en-US" dirty="0" smtClean="0"/>
              <a:t>button in the lower or upper left corner of the screen.</a:t>
            </a:r>
            <a:endParaRPr lang="en-US" dirty="0"/>
          </a:p>
        </p:txBody>
      </p:sp>
      <p:pic>
        <p:nvPicPr>
          <p:cNvPr id="3074" name="Picture 2" descr="Screencap of Enter Observations webpage in Nature's Notebook, showing Intensity bins for a plant phenophase question. " title="Enter Observations on Intensity"/>
          <p:cNvPicPr>
            <a:picLocks noChangeAspect="1" noChangeArrowheads="1"/>
          </p:cNvPicPr>
          <p:nvPr/>
        </p:nvPicPr>
        <p:blipFill rotWithShape="1">
          <a:blip r:embed="rId6">
            <a:extLst>
              <a:ext uri="{28A0092B-C50C-407E-A947-70E740481C1C}">
                <a14:useLocalDpi xmlns:a14="http://schemas.microsoft.com/office/drawing/2010/main" val="0"/>
              </a:ext>
            </a:extLst>
          </a:blip>
          <a:srcRect l="7507" t="17780" r="56712" b="29688"/>
          <a:stretch/>
        </p:blipFill>
        <p:spPr bwMode="auto">
          <a:xfrm>
            <a:off x="914400" y="2590799"/>
            <a:ext cx="6324600" cy="3593523"/>
          </a:xfrm>
          <a:prstGeom prst="rect">
            <a:avLst/>
          </a:prstGeom>
          <a:ln w="9525">
            <a:solidFill>
              <a:srgbClr val="00B05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933189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Editing Your </a:t>
            </a:r>
            <a:r>
              <a:rPr lang="en-US" dirty="0"/>
              <a:t>O</a:t>
            </a:r>
            <a:r>
              <a:rPr lang="en-US" dirty="0" smtClean="0"/>
              <a:t>bservations</a:t>
            </a:r>
            <a:endParaRPr lang="en-US" dirty="0"/>
          </a:p>
        </p:txBody>
      </p:sp>
      <p:sp>
        <p:nvSpPr>
          <p:cNvPr id="3" name="Content Placeholder 2"/>
          <p:cNvSpPr>
            <a:spLocks noGrp="1"/>
          </p:cNvSpPr>
          <p:nvPr>
            <p:ph idx="1"/>
            <p:custDataLst>
              <p:tags r:id="rId3"/>
            </p:custDataLst>
          </p:nvPr>
        </p:nvSpPr>
        <p:spPr/>
        <p:txBody>
          <a:bodyPr/>
          <a:lstStyle/>
          <a:p>
            <a:pPr marL="0" indent="0">
              <a:buNone/>
            </a:pPr>
            <a:r>
              <a:rPr lang="en-US" dirty="0"/>
              <a:t>You can edit your observations by visiting your </a:t>
            </a:r>
            <a:r>
              <a:rPr lang="en-US" dirty="0" smtClean="0"/>
              <a:t>Observation Deck</a:t>
            </a:r>
            <a:r>
              <a:rPr lang="en-US" dirty="0"/>
              <a:t>, </a:t>
            </a:r>
            <a:r>
              <a:rPr lang="en-US" dirty="0" smtClean="0"/>
              <a:t>selecting </a:t>
            </a:r>
            <a:r>
              <a:rPr lang="en-US" dirty="0"/>
              <a:t>on </a:t>
            </a:r>
            <a:r>
              <a:rPr lang="en-US" b="1" dirty="0"/>
              <a:t>Enter Observations</a:t>
            </a:r>
            <a:r>
              <a:rPr lang="en-US" dirty="0"/>
              <a:t>, correcting your data and </a:t>
            </a:r>
            <a:r>
              <a:rPr lang="en-US" smtClean="0"/>
              <a:t>selecting </a:t>
            </a:r>
            <a:r>
              <a:rPr lang="en-US" b="1" smtClean="0"/>
              <a:t>Submit </a:t>
            </a:r>
            <a:r>
              <a:rPr lang="en-US" b="1"/>
              <a:t>Observations</a:t>
            </a:r>
            <a:r>
              <a:rPr lang="en-US" smtClean="0"/>
              <a:t>.</a:t>
            </a:r>
            <a:endParaRPr lang="en-US" dirty="0"/>
          </a:p>
          <a:p>
            <a:endParaRPr lang="en-US" dirty="0"/>
          </a:p>
        </p:txBody>
      </p:sp>
      <p:pic>
        <p:nvPicPr>
          <p:cNvPr id="4" name="Picture 3" descr="EditObs.tif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9200" y="1981200"/>
            <a:ext cx="6019800" cy="4276045"/>
          </a:xfrm>
          <a:prstGeom prst="rect">
            <a:avLst/>
          </a:prstGeom>
          <a:ln>
            <a:solidFill>
              <a:srgbClr val="00B050"/>
            </a:solidFill>
          </a:ln>
          <a:effectLst>
            <a:outerShdw blurRad="292100" dist="139700" dir="2700000" algn="tl" rotWithShape="0">
              <a:srgbClr val="333333">
                <a:alpha val="65000"/>
              </a:srgbClr>
            </a:outerShdw>
          </a:effectLst>
        </p:spPr>
      </p:pic>
      <p:sp>
        <p:nvSpPr>
          <p:cNvPr id="5" name="Right Arrow 4"/>
          <p:cNvSpPr/>
          <p:nvPr>
            <p:custDataLst>
              <p:tags r:id="rId4"/>
            </p:custDataLst>
          </p:nvPr>
        </p:nvSpPr>
        <p:spPr>
          <a:xfrm rot="10002481">
            <a:off x="2390891" y="1820042"/>
            <a:ext cx="624228" cy="322316"/>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432367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Entering Your </a:t>
            </a:r>
            <a:r>
              <a:rPr lang="en-US" dirty="0"/>
              <a:t>O</a:t>
            </a:r>
            <a:r>
              <a:rPr lang="en-US" dirty="0" smtClean="0"/>
              <a:t>bservations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smtClean="0"/>
              <a:t>Select the right arrow, within the image below, </a:t>
            </a:r>
            <a:r>
              <a:rPr lang="en-US" dirty="0"/>
              <a:t>to watch a short video (</a:t>
            </a:r>
            <a:r>
              <a:rPr lang="en-US" dirty="0" smtClean="0"/>
              <a:t>00:04:42) </a:t>
            </a:r>
            <a:r>
              <a:rPr lang="en-US" dirty="0"/>
              <a:t>on how to </a:t>
            </a:r>
            <a:r>
              <a:rPr lang="en-US" dirty="0" smtClean="0"/>
              <a:t>enter your observations.  </a:t>
            </a:r>
            <a:r>
              <a:rPr lang="en-US" dirty="0"/>
              <a:t>The script for the video is in the slide notes</a:t>
            </a:r>
            <a:r>
              <a:rPr lang="en-US" dirty="0" smtClean="0"/>
              <a:t>.</a:t>
            </a:r>
            <a:endParaRPr lang="en-US" dirty="0"/>
          </a:p>
        </p:txBody>
      </p:sp>
      <p:pic>
        <p:nvPicPr>
          <p:cNvPr id="4" name="Picture 3"/>
          <p:cNvPicPr>
            <a:picLocks noChangeAspect="1"/>
          </p:cNvPicPr>
          <p:nvPr/>
        </p:nvPicPr>
        <p:blipFill>
          <a:blip r:embed="rId6"/>
          <a:stretch>
            <a:fillRect/>
          </a:stretch>
        </p:blipFill>
        <p:spPr>
          <a:xfrm>
            <a:off x="685800" y="1949584"/>
            <a:ext cx="7125232" cy="4301693"/>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1900" y="3505200"/>
            <a:ext cx="914400" cy="914400"/>
          </a:xfrm>
          <a:prstGeom prst="rect">
            <a:avLst/>
          </a:prstGeom>
        </p:spPr>
      </p:pic>
    </p:spTree>
    <p:custDataLst>
      <p:tags r:id="rId1"/>
    </p:custDataLst>
    <p:extLst>
      <p:ext uri="{BB962C8B-B14F-4D97-AF65-F5344CB8AC3E}">
        <p14:creationId xmlns:p14="http://schemas.microsoft.com/office/powerpoint/2010/main" val="3165447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9 Summary</a:t>
            </a:r>
            <a:endParaRPr lang="en-US" dirty="0"/>
          </a:p>
        </p:txBody>
      </p:sp>
      <p:sp>
        <p:nvSpPr>
          <p:cNvPr id="3" name="Content Placeholder 2"/>
          <p:cNvSpPr>
            <a:spLocks noGrp="1"/>
          </p:cNvSpPr>
          <p:nvPr>
            <p:ph idx="1"/>
            <p:custDataLst>
              <p:tags r:id="rId3"/>
            </p:custDataLst>
          </p:nvPr>
        </p:nvSpPr>
        <p:spPr>
          <a:xfrm>
            <a:off x="152400" y="914400"/>
            <a:ext cx="8114442" cy="3124200"/>
          </a:xfrm>
        </p:spPr>
        <p:txBody>
          <a:bodyPr>
            <a:normAutofit/>
          </a:bodyPr>
          <a:lstStyle/>
          <a:p>
            <a:r>
              <a:rPr lang="en-US" dirty="0" smtClean="0"/>
              <a:t>Observations can be entered online via your Observation Deck by selecting on the </a:t>
            </a:r>
            <a:r>
              <a:rPr lang="en-US" b="1" dirty="0" smtClean="0"/>
              <a:t>Enter Observations </a:t>
            </a:r>
            <a:r>
              <a:rPr lang="en-US" dirty="0" smtClean="0"/>
              <a:t>link on the right-hand side of the screen.  The Enter Observations screen includes information similar to the Cover Sheet and the Datasheets, so it should be easy to find where you enter your observations. If you used the mobile app in the field, you will not need to enter observations via this screen—they’ve already been captured. </a:t>
            </a:r>
          </a:p>
          <a:p>
            <a:r>
              <a:rPr lang="en-US" dirty="0" smtClean="0"/>
              <a:t>Click on the </a:t>
            </a:r>
            <a:r>
              <a:rPr lang="en-US" b="1" dirty="0" smtClean="0"/>
              <a:t>Yes</a:t>
            </a:r>
            <a:r>
              <a:rPr lang="en-US" dirty="0" smtClean="0"/>
              <a:t>, </a:t>
            </a:r>
            <a:r>
              <a:rPr lang="en-US" b="1" dirty="0" smtClean="0"/>
              <a:t>No</a:t>
            </a:r>
            <a:r>
              <a:rPr lang="en-US" dirty="0" smtClean="0"/>
              <a:t>, or </a:t>
            </a:r>
            <a:r>
              <a:rPr lang="en-US" b="1" dirty="0" smtClean="0"/>
              <a:t>?</a:t>
            </a:r>
            <a:r>
              <a:rPr lang="en-US" dirty="0" smtClean="0"/>
              <a:t> For each of the phenophases that you observed in the field.  </a:t>
            </a:r>
            <a:endParaRPr lang="en-US" dirty="0"/>
          </a:p>
        </p:txBody>
      </p:sp>
      <p:pic>
        <p:nvPicPr>
          <p:cNvPr id="4" name="Picture 3" descr="Photo of flowers with sun behind them"/>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8200" y="3682662"/>
            <a:ext cx="3460744" cy="22994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Rectangle 4"/>
          <p:cNvSpPr/>
          <p:nvPr/>
        </p:nvSpPr>
        <p:spPr>
          <a:xfrm>
            <a:off x="152400" y="3810000"/>
            <a:ext cx="4191000" cy="1631216"/>
          </a:xfrm>
          <a:prstGeom prst="rect">
            <a:avLst/>
          </a:prstGeom>
        </p:spPr>
        <p:txBody>
          <a:bodyPr wrap="square">
            <a:spAutoFit/>
          </a:bodyPr>
          <a:lstStyle/>
          <a:p>
            <a:pPr marL="342900" indent="-342900">
              <a:buFont typeface="Arial" panose="020B0604020202020204" pitchFamily="34" charset="0"/>
              <a:buChar char="•"/>
            </a:pPr>
            <a:r>
              <a:rPr lang="en-US" sz="2000" dirty="0"/>
              <a:t>You can enter the intensity or abundance of each of the plants animals you observe if you are comfortable making that assessment.</a:t>
            </a:r>
          </a:p>
        </p:txBody>
      </p:sp>
      <p:sp>
        <p:nvSpPr>
          <p:cNvPr id="6" name="TextBox 5"/>
          <p:cNvSpPr txBox="1"/>
          <p:nvPr>
            <p:custDataLst>
              <p:tags r:id="rId4"/>
            </p:custDataLst>
          </p:nvPr>
        </p:nvSpPr>
        <p:spPr>
          <a:xfrm>
            <a:off x="4555637" y="6123801"/>
            <a:ext cx="1822935" cy="276999"/>
          </a:xfrm>
          <a:prstGeom prst="rect">
            <a:avLst/>
          </a:prstGeom>
          <a:noFill/>
        </p:spPr>
        <p:txBody>
          <a:bodyPr wrap="none" rtlCol="0">
            <a:spAutoFit/>
          </a:bodyPr>
          <a:lstStyle/>
          <a:p>
            <a:r>
              <a:rPr lang="en-US" sz="1200" dirty="0" smtClean="0"/>
              <a:t>Photo by Brian F Powell</a:t>
            </a:r>
            <a:endParaRPr lang="en-US" sz="1200" dirty="0"/>
          </a:p>
        </p:txBody>
      </p:sp>
    </p:spTree>
    <p:custDataLst>
      <p:tags r:id="rId1"/>
    </p:custDataLst>
    <p:extLst>
      <p:ext uri="{BB962C8B-B14F-4D97-AF65-F5344CB8AC3E}">
        <p14:creationId xmlns:p14="http://schemas.microsoft.com/office/powerpoint/2010/main" val="35361080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33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7&quot;/&gt;&lt;lineCharCount val=&quot;19&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33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Recognize the different parts of the Enter Observations page."/>
  <p:tag name="CHILD_ITEM_TEXT5" val="Explain how to enter site level observations."/>
  <p:tag name="CHILD_ITEM_TEXT7" val="Explain how to enter observations on plants and animals."/>
  <p:tag name="CHILD_ITEM_TEXT9" val="Explain how to enter intensity and abundance."/>
</p:tagLst>
</file>

<file path=ppt/tags/tag35.xml><?xml version="1.0" encoding="utf-8"?>
<p:tagLst xmlns:a="http://schemas.openxmlformats.org/drawingml/2006/main" xmlns:r="http://schemas.openxmlformats.org/officeDocument/2006/relationships" xmlns:p="http://schemas.openxmlformats.org/presentationml/2006/main">
  <p:tag name="AUDIO_ID" val="333"/>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70&quot;/&gt;&lt;lineCharCount val=&quot;32&quot;/&gt;&lt;lineCharCount val=&quot;66&quot;/&gt;&lt;lineCharCount val=&quot;70&quot;/&gt;&lt;lineCharCount val=&quot;45&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AUDIO_ID" val="35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73&quot;/&gt;&lt;lineCharCount val=&quot;64&quot;/&gt;&lt;lineCharCount val=&quot;74&quot;/&gt;&lt;lineCharCount val=&quot;25&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AUDIO_ID" val="353"/>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67&quot;/&gt;&lt;lineCharCount val=&quot;68&quot;/&gt;&lt;lineCharCount val=&quot;65&quot;/&gt;&lt;lineCharCount val=&quot;71&quot;/&gt;&lt;lineCharCount val=&quot;26&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AUDIO_ID" val="371"/>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6&quot;/&gt;&lt;lineCharCount val=&quot;68&quot;/&gt;&lt;lineCharCount val=&quot;23&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AUDIO_ID" val="36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49&quot;/&gt;&lt;lineCharCount val=&quot;57&quot;/&gt;&lt;lineCharCount val=&quot;1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AUDIO_ID" val="33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64&quot;/&gt;&lt;lineCharCount val=&quot;67&quot;/&gt;&lt;lineCharCount val=&quot;64&quot;/&gt;&lt;lineCharCount val=&quot;68&quot;/&gt;&lt;lineCharCount val=&quot;66&quot;/&gt;&lt;lineCharCount val=&quot;67&quot;/&gt;&lt;lineCharCount val=&quot;41&quot;/&gt;&lt;lineCharCount val=&quot;64&quot;/&gt;&lt;lineCharCount val=&quot;25&quot;/&gt;&lt;lineCharCount val=&quot;60&quot;/&gt;&lt;lineCharCount val=&quot;64&quot;/&gt;&lt;lineCharCount val=&quot;7&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19937</TotalTime>
  <Words>1246</Words>
  <Application>Microsoft Office PowerPoint</Application>
  <PresentationFormat>On-screen Show (4:3)</PresentationFormat>
  <Paragraphs>84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1_Office Theme</vt:lpstr>
      <vt:lpstr>Lesson 9— Submit Observations Online</vt:lpstr>
      <vt:lpstr>Lesson 9 Objectives</vt:lpstr>
      <vt:lpstr>Entering Your Observations</vt:lpstr>
      <vt:lpstr>Entering Your Observations (Cont.)</vt:lpstr>
      <vt:lpstr>Entering Your Observations (Cont.)</vt:lpstr>
      <vt:lpstr>Editing Your Observations</vt:lpstr>
      <vt:lpstr>Entering Your Observations</vt:lpstr>
      <vt:lpstr>Lesson 9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2015-05-01T20:31:44Z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