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6.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9"/>
  </p:notesMasterIdLst>
  <p:handoutMasterIdLst>
    <p:handoutMasterId r:id="rId10"/>
  </p:handoutMasterIdLst>
  <p:sldIdLst>
    <p:sldId id="287" r:id="rId2"/>
    <p:sldId id="288" r:id="rId3"/>
    <p:sldId id="289" r:id="rId4"/>
    <p:sldId id="349" r:id="rId5"/>
    <p:sldId id="290" r:id="rId6"/>
    <p:sldId id="350" r:id="rId7"/>
    <p:sldId id="291" r:id="rId8"/>
  </p:sldIdLst>
  <p:sldSz cx="9144000" cy="6858000" type="screen4x3"/>
  <p:notesSz cx="7315200" cy="9601200"/>
  <p:custDataLst>
    <p:tags r:id="rId1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B47345-E2AD-4FF4-85B6-E09B66A07626}" type="doc">
      <dgm:prSet loTypeId="urn:microsoft.com/office/officeart/2008/layout/PictureAccentList" loCatId="picture" qsTypeId="urn:microsoft.com/office/officeart/2005/8/quickstyle/3d1" qsCatId="3D" csTypeId="urn:microsoft.com/office/officeart/2005/8/colors/accent2_2" csCatId="accent2" phldr="1"/>
      <dgm:spPr/>
      <dgm:t>
        <a:bodyPr/>
        <a:lstStyle/>
        <a:p>
          <a:endParaRPr lang="en-US"/>
        </a:p>
      </dgm:t>
    </dgm:pt>
    <dgm:pt modelId="{86C2F9D1-6700-46CA-BEB7-149B43A0A303}">
      <dgm:prSet phldrT="[Text]" custT="1"/>
      <dgm:spPr/>
      <dgm:t>
        <a:bodyPr/>
        <a:lstStyle/>
        <a:p>
          <a:pPr algn="l"/>
          <a:r>
            <a:rPr lang="en-US" sz="2400" dirty="0" smtClean="0">
              <a:solidFill>
                <a:schemeClr val="tx1"/>
              </a:solidFill>
              <a:latin typeface="+mj-lt"/>
            </a:rPr>
            <a:t>By the end of this lesson, you will be able to:</a:t>
          </a:r>
          <a:endParaRPr lang="en-US" sz="2400" dirty="0">
            <a:solidFill>
              <a:schemeClr val="tx1"/>
            </a:solidFill>
            <a:latin typeface="+mj-lt"/>
          </a:endParaRPr>
        </a:p>
      </dgm:t>
    </dgm:pt>
    <dgm:pt modelId="{5F6A3B35-2301-45B1-A529-3C4BC5C06D92}" type="parTrans" cxnId="{1B0EAFE9-F384-475A-83C2-37D80FC77449}">
      <dgm:prSet/>
      <dgm:spPr/>
      <dgm:t>
        <a:bodyPr/>
        <a:lstStyle/>
        <a:p>
          <a:endParaRPr lang="en-US">
            <a:solidFill>
              <a:schemeClr val="tx1"/>
            </a:solidFill>
          </a:endParaRPr>
        </a:p>
      </dgm:t>
    </dgm:pt>
    <dgm:pt modelId="{A180E803-AEC4-4C4D-B352-BB6F50FABC92}" type="sibTrans" cxnId="{1B0EAFE9-F384-475A-83C2-37D80FC77449}">
      <dgm:prSet/>
      <dgm:spPr/>
      <dgm:t>
        <a:bodyPr/>
        <a:lstStyle/>
        <a:p>
          <a:endParaRPr lang="en-US">
            <a:solidFill>
              <a:schemeClr val="tx1"/>
            </a:solidFill>
          </a:endParaRPr>
        </a:p>
      </dgm:t>
    </dgm:pt>
    <dgm:pt modelId="{F8B04959-B017-45EB-B3B7-499B67AF1B2C}">
      <dgm:prSet custT="1"/>
      <dgm:spPr/>
      <dgm:t>
        <a:bodyPr/>
        <a:lstStyle/>
        <a:p>
          <a:pPr algn="l"/>
          <a:r>
            <a:rPr lang="en-US" sz="2400" dirty="0" smtClean="0">
              <a:solidFill>
                <a:schemeClr val="tx1"/>
              </a:solidFill>
              <a:latin typeface="+mj-lt"/>
            </a:rPr>
            <a:t>Recognize how to choose the plant and animal species on which you will observe.</a:t>
          </a:r>
          <a:endParaRPr lang="en-US" sz="2400" dirty="0">
            <a:solidFill>
              <a:schemeClr val="tx1"/>
            </a:solidFill>
            <a:latin typeface="+mj-lt"/>
          </a:endParaRPr>
        </a:p>
      </dgm:t>
    </dgm:pt>
    <dgm:pt modelId="{6C27EF6F-1988-4257-A7D1-7343F634E0A6}" type="parTrans" cxnId="{E27CAD52-3AE7-4FEC-8D8A-9E99923113A0}">
      <dgm:prSet/>
      <dgm:spPr/>
      <dgm:t>
        <a:bodyPr/>
        <a:lstStyle/>
        <a:p>
          <a:endParaRPr lang="en-US">
            <a:solidFill>
              <a:schemeClr val="tx1"/>
            </a:solidFill>
          </a:endParaRPr>
        </a:p>
      </dgm:t>
    </dgm:pt>
    <dgm:pt modelId="{3CE79263-161C-43CD-AFAB-0BFDE7C85F38}" type="sibTrans" cxnId="{E27CAD52-3AE7-4FEC-8D8A-9E99923113A0}">
      <dgm:prSet/>
      <dgm:spPr/>
      <dgm:t>
        <a:bodyPr/>
        <a:lstStyle/>
        <a:p>
          <a:endParaRPr lang="en-US">
            <a:solidFill>
              <a:schemeClr val="tx1"/>
            </a:solidFill>
          </a:endParaRPr>
        </a:p>
      </dgm:t>
    </dgm:pt>
    <dgm:pt modelId="{1CE05BF4-A54F-4E1C-AC0B-7801DDFDA4F6}">
      <dgm:prSet custT="1"/>
      <dgm:spPr/>
      <dgm:t>
        <a:bodyPr/>
        <a:lstStyle/>
        <a:p>
          <a:pPr algn="l"/>
          <a:r>
            <a:rPr lang="en-US" sz="2400" dirty="0" smtClean="0">
              <a:solidFill>
                <a:schemeClr val="tx1"/>
              </a:solidFill>
              <a:latin typeface="+mj-lt"/>
            </a:rPr>
            <a:t>Explain how to select individual plants.</a:t>
          </a:r>
          <a:endParaRPr lang="en-US" sz="2400" dirty="0">
            <a:solidFill>
              <a:schemeClr val="tx1"/>
            </a:solidFill>
            <a:latin typeface="+mj-lt"/>
          </a:endParaRPr>
        </a:p>
      </dgm:t>
    </dgm:pt>
    <dgm:pt modelId="{0D1EB853-663F-4E52-B995-346F3C118B5B}" type="parTrans" cxnId="{7D5BC3CC-82F0-466C-B485-3CBD6EF796A4}">
      <dgm:prSet/>
      <dgm:spPr/>
      <dgm:t>
        <a:bodyPr/>
        <a:lstStyle/>
        <a:p>
          <a:endParaRPr lang="en-US">
            <a:solidFill>
              <a:schemeClr val="tx1"/>
            </a:solidFill>
          </a:endParaRPr>
        </a:p>
      </dgm:t>
    </dgm:pt>
    <dgm:pt modelId="{EAFEF748-5E93-4056-88BE-7DF6E5643BE4}" type="sibTrans" cxnId="{7D5BC3CC-82F0-466C-B485-3CBD6EF796A4}">
      <dgm:prSet/>
      <dgm:spPr/>
      <dgm:t>
        <a:bodyPr/>
        <a:lstStyle/>
        <a:p>
          <a:endParaRPr lang="en-US">
            <a:solidFill>
              <a:schemeClr val="tx1"/>
            </a:solidFill>
          </a:endParaRPr>
        </a:p>
      </dgm:t>
    </dgm:pt>
    <dgm:pt modelId="{089F849D-8400-4069-A673-D59B0FF7834E}">
      <dgm:prSet custT="1"/>
      <dgm:spPr/>
      <dgm:t>
        <a:bodyPr/>
        <a:lstStyle/>
        <a:p>
          <a:pPr algn="l"/>
          <a:r>
            <a:rPr lang="en-US" sz="2400" dirty="0" smtClean="0">
              <a:solidFill>
                <a:schemeClr val="tx1"/>
              </a:solidFill>
              <a:latin typeface="+mj-lt"/>
            </a:rPr>
            <a:t>Describe the different ways to mark your site.</a:t>
          </a:r>
          <a:endParaRPr lang="en-US" sz="2400" dirty="0">
            <a:solidFill>
              <a:schemeClr val="tx1"/>
            </a:solidFill>
            <a:latin typeface="+mj-lt"/>
          </a:endParaRPr>
        </a:p>
      </dgm:t>
    </dgm:pt>
    <dgm:pt modelId="{052BD295-F35A-4542-BDC8-1662148818F1}" type="parTrans" cxnId="{344A97A7-7B33-48F1-8734-F59581E60A43}">
      <dgm:prSet/>
      <dgm:spPr/>
      <dgm:t>
        <a:bodyPr/>
        <a:lstStyle/>
        <a:p>
          <a:endParaRPr lang="en-US">
            <a:solidFill>
              <a:schemeClr val="tx1"/>
            </a:solidFill>
          </a:endParaRPr>
        </a:p>
      </dgm:t>
    </dgm:pt>
    <dgm:pt modelId="{F7BCA284-66E5-4754-A53B-678D78DA78E7}" type="sibTrans" cxnId="{344A97A7-7B33-48F1-8734-F59581E60A43}">
      <dgm:prSet/>
      <dgm:spPr/>
      <dgm:t>
        <a:bodyPr/>
        <a:lstStyle/>
        <a:p>
          <a:endParaRPr lang="en-US">
            <a:solidFill>
              <a:schemeClr val="tx1"/>
            </a:solidFill>
          </a:endParaRPr>
        </a:p>
      </dgm:t>
    </dgm:pt>
    <dgm:pt modelId="{9255FB2C-0329-4767-A9F5-55769544FFC1}">
      <dgm:prSet phldrT="[Text]" custT="1"/>
      <dgm:spPr/>
      <dgm:t>
        <a:bodyPr/>
        <a:lstStyle/>
        <a:p>
          <a:pPr algn="l"/>
          <a:r>
            <a:rPr lang="en-US" sz="2400" dirty="0" smtClean="0">
              <a:solidFill>
                <a:schemeClr val="tx1"/>
              </a:solidFill>
              <a:latin typeface="+mj-lt"/>
            </a:rPr>
            <a:t>Describe the difference between the process of plant and animal observations.</a:t>
          </a:r>
          <a:endParaRPr lang="en-US" sz="2400" dirty="0">
            <a:solidFill>
              <a:schemeClr val="tx1"/>
            </a:solidFill>
            <a:latin typeface="+mj-lt"/>
          </a:endParaRPr>
        </a:p>
      </dgm:t>
    </dgm:pt>
    <dgm:pt modelId="{35D22163-24A9-49C1-AAAD-7B83E801C20C}" type="parTrans" cxnId="{1D394C1D-6C6B-4E5C-BB1A-15BA9E8BF068}">
      <dgm:prSet/>
      <dgm:spPr/>
      <dgm:t>
        <a:bodyPr/>
        <a:lstStyle/>
        <a:p>
          <a:endParaRPr lang="en-US"/>
        </a:p>
      </dgm:t>
    </dgm:pt>
    <dgm:pt modelId="{AE81BF63-4C85-4169-BC7E-8F5F43A08851}" type="sibTrans" cxnId="{1D394C1D-6C6B-4E5C-BB1A-15BA9E8BF068}">
      <dgm:prSet/>
      <dgm:spPr/>
      <dgm:t>
        <a:bodyPr/>
        <a:lstStyle/>
        <a:p>
          <a:endParaRPr lang="en-US"/>
        </a:p>
      </dgm:t>
    </dgm:pt>
    <dgm:pt modelId="{3A7E7964-C746-4541-A33C-D87E9B620520}" type="pres">
      <dgm:prSet presAssocID="{28B47345-E2AD-4FF4-85B6-E09B66A07626}" presName="layout" presStyleCnt="0">
        <dgm:presLayoutVars>
          <dgm:chMax/>
          <dgm:chPref/>
          <dgm:dir/>
          <dgm:animOne val="branch"/>
          <dgm:animLvl val="lvl"/>
          <dgm:resizeHandles/>
        </dgm:presLayoutVars>
      </dgm:prSet>
      <dgm:spPr/>
      <dgm:t>
        <a:bodyPr/>
        <a:lstStyle/>
        <a:p>
          <a:endParaRPr lang="en-US"/>
        </a:p>
      </dgm:t>
    </dgm:pt>
    <dgm:pt modelId="{E162420C-7AA1-4190-BD74-BE107F00E8CE}" type="pres">
      <dgm:prSet presAssocID="{86C2F9D1-6700-46CA-BEB7-149B43A0A303}" presName="root" presStyleCnt="0">
        <dgm:presLayoutVars>
          <dgm:chMax/>
          <dgm:chPref val="4"/>
        </dgm:presLayoutVars>
      </dgm:prSet>
      <dgm:spPr/>
      <dgm:t>
        <a:bodyPr/>
        <a:lstStyle/>
        <a:p>
          <a:endParaRPr lang="en-US"/>
        </a:p>
      </dgm:t>
    </dgm:pt>
    <dgm:pt modelId="{3FB0CE71-C1AE-4A4C-A25D-D33872C740E2}" type="pres">
      <dgm:prSet presAssocID="{86C2F9D1-6700-46CA-BEB7-149B43A0A303}" presName="rootComposite" presStyleCnt="0">
        <dgm:presLayoutVars/>
      </dgm:prSet>
      <dgm:spPr/>
      <dgm:t>
        <a:bodyPr/>
        <a:lstStyle/>
        <a:p>
          <a:endParaRPr lang="en-US"/>
        </a:p>
      </dgm:t>
    </dgm:pt>
    <dgm:pt modelId="{54E81ADA-0173-492D-A127-B6DE4CE9E7D8}" type="pres">
      <dgm:prSet presAssocID="{86C2F9D1-6700-46CA-BEB7-149B43A0A303}" presName="rootText" presStyleLbl="node0" presStyleIdx="0" presStyleCnt="1">
        <dgm:presLayoutVars>
          <dgm:chMax/>
          <dgm:chPref val="4"/>
        </dgm:presLayoutVars>
      </dgm:prSet>
      <dgm:spPr/>
      <dgm:t>
        <a:bodyPr/>
        <a:lstStyle/>
        <a:p>
          <a:endParaRPr lang="en-US"/>
        </a:p>
      </dgm:t>
    </dgm:pt>
    <dgm:pt modelId="{13DD6F3E-2A71-4134-8AC2-81883B46442C}" type="pres">
      <dgm:prSet presAssocID="{86C2F9D1-6700-46CA-BEB7-149B43A0A303}" presName="childShape" presStyleCnt="0">
        <dgm:presLayoutVars>
          <dgm:chMax val="0"/>
          <dgm:chPref val="0"/>
        </dgm:presLayoutVars>
      </dgm:prSet>
      <dgm:spPr/>
      <dgm:t>
        <a:bodyPr/>
        <a:lstStyle/>
        <a:p>
          <a:endParaRPr lang="en-US"/>
        </a:p>
      </dgm:t>
    </dgm:pt>
    <dgm:pt modelId="{9A39BF45-BFB5-42BB-BD80-0F2FE13AFADD}" type="pres">
      <dgm:prSet presAssocID="{9255FB2C-0329-4767-A9F5-55769544FFC1}" presName="childComposite" presStyleCnt="0">
        <dgm:presLayoutVars>
          <dgm:chMax val="0"/>
          <dgm:chPref val="0"/>
        </dgm:presLayoutVars>
      </dgm:prSet>
      <dgm:spPr/>
      <dgm:t>
        <a:bodyPr/>
        <a:lstStyle/>
        <a:p>
          <a:endParaRPr lang="en-US"/>
        </a:p>
      </dgm:t>
    </dgm:pt>
    <dgm:pt modelId="{058F1B48-89BF-4A95-8CEC-D0AE429E50B2}" type="pres">
      <dgm:prSet presAssocID="{9255FB2C-0329-4767-A9F5-55769544FFC1}" presName="Image"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bright green frog on a black rock."/>
        </a:ext>
      </dgm:extLst>
    </dgm:pt>
    <dgm:pt modelId="{55DC9670-5997-4FE8-A8E9-FF07D64ED487}" type="pres">
      <dgm:prSet presAssocID="{9255FB2C-0329-4767-A9F5-55769544FFC1}" presName="childText" presStyleLbl="lnNode1" presStyleIdx="0" presStyleCnt="4">
        <dgm:presLayoutVars>
          <dgm:chMax val="0"/>
          <dgm:chPref val="0"/>
          <dgm:bulletEnabled val="1"/>
        </dgm:presLayoutVars>
      </dgm:prSet>
      <dgm:spPr/>
      <dgm:t>
        <a:bodyPr/>
        <a:lstStyle/>
        <a:p>
          <a:endParaRPr lang="en-US"/>
        </a:p>
      </dgm:t>
    </dgm:pt>
    <dgm:pt modelId="{D8F50625-2F21-43FE-9A16-324EF9DE8AC4}" type="pres">
      <dgm:prSet presAssocID="{F8B04959-B017-45EB-B3B7-499B67AF1B2C}" presName="childComposite" presStyleCnt="0">
        <dgm:presLayoutVars>
          <dgm:chMax val="0"/>
          <dgm:chPref val="0"/>
        </dgm:presLayoutVars>
      </dgm:prSet>
      <dgm:spPr/>
      <dgm:t>
        <a:bodyPr/>
        <a:lstStyle/>
        <a:p>
          <a:endParaRPr lang="en-US"/>
        </a:p>
      </dgm:t>
    </dgm:pt>
    <dgm:pt modelId="{5C94275E-6375-4C97-A8AA-667D19D891D7}" type="pres">
      <dgm:prSet presAssocID="{F8B04959-B017-45EB-B3B7-499B67AF1B2C}" presName="Image" presStyleLbl="nod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blue dragonfly on a leaf."/>
        </a:ext>
      </dgm:extLst>
    </dgm:pt>
    <dgm:pt modelId="{9655575B-43CE-4D6F-8E61-01268DEF1BA1}" type="pres">
      <dgm:prSet presAssocID="{F8B04959-B017-45EB-B3B7-499B67AF1B2C}" presName="childText" presStyleLbl="lnNode1" presStyleIdx="1" presStyleCnt="4">
        <dgm:presLayoutVars>
          <dgm:chMax val="0"/>
          <dgm:chPref val="0"/>
          <dgm:bulletEnabled val="1"/>
        </dgm:presLayoutVars>
      </dgm:prSet>
      <dgm:spPr/>
      <dgm:t>
        <a:bodyPr/>
        <a:lstStyle/>
        <a:p>
          <a:endParaRPr lang="en-US"/>
        </a:p>
      </dgm:t>
    </dgm:pt>
    <dgm:pt modelId="{93DAA4B2-87D5-428E-9170-F8205CBCB7E6}" type="pres">
      <dgm:prSet presAssocID="{1CE05BF4-A54F-4E1C-AC0B-7801DDFDA4F6}" presName="childComposite" presStyleCnt="0">
        <dgm:presLayoutVars>
          <dgm:chMax val="0"/>
          <dgm:chPref val="0"/>
        </dgm:presLayoutVars>
      </dgm:prSet>
      <dgm:spPr/>
      <dgm:t>
        <a:bodyPr/>
        <a:lstStyle/>
        <a:p>
          <a:endParaRPr lang="en-US"/>
        </a:p>
      </dgm:t>
    </dgm:pt>
    <dgm:pt modelId="{BD142029-83F6-4CB9-95DD-1754A0126C82}" type="pres">
      <dgm:prSet presAssocID="{1CE05BF4-A54F-4E1C-AC0B-7801DDFDA4F6}" presName="Image" presStyleLbl="nod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fern."/>
        </a:ext>
      </dgm:extLst>
    </dgm:pt>
    <dgm:pt modelId="{A1BFE735-F599-4E37-BB23-B5029AB11932}" type="pres">
      <dgm:prSet presAssocID="{1CE05BF4-A54F-4E1C-AC0B-7801DDFDA4F6}" presName="childText" presStyleLbl="lnNode1" presStyleIdx="2" presStyleCnt="4">
        <dgm:presLayoutVars>
          <dgm:chMax val="0"/>
          <dgm:chPref val="0"/>
          <dgm:bulletEnabled val="1"/>
        </dgm:presLayoutVars>
      </dgm:prSet>
      <dgm:spPr/>
      <dgm:t>
        <a:bodyPr/>
        <a:lstStyle/>
        <a:p>
          <a:endParaRPr lang="en-US"/>
        </a:p>
      </dgm:t>
    </dgm:pt>
    <dgm:pt modelId="{578D20E4-4597-49A5-9499-1BBF180C228B}" type="pres">
      <dgm:prSet presAssocID="{089F849D-8400-4069-A673-D59B0FF7834E}" presName="childComposite" presStyleCnt="0">
        <dgm:presLayoutVars>
          <dgm:chMax val="0"/>
          <dgm:chPref val="0"/>
        </dgm:presLayoutVars>
      </dgm:prSet>
      <dgm:spPr/>
      <dgm:t>
        <a:bodyPr/>
        <a:lstStyle/>
        <a:p>
          <a:endParaRPr lang="en-US"/>
        </a:p>
      </dgm:t>
    </dgm:pt>
    <dgm:pt modelId="{7BF71992-EAD3-49AA-873A-16B568A229D4}" type="pres">
      <dgm:prSet presAssocID="{089F849D-8400-4069-A673-D59B0FF7834E}" presName="Image" presStyleLbl="nod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50000" r="-50000"/>
          </a:stretch>
        </a:blipFill>
      </dgm:spPr>
      <dgm:t>
        <a:bodyPr/>
        <a:lstStyle/>
        <a:p>
          <a:endParaRPr lang="en-US"/>
        </a:p>
      </dgm:t>
      <dgm:extLst>
        <a:ext uri="{E40237B7-FDA0-4F09-8148-C483321AD2D9}">
          <dgm14:cNvPr xmlns:dgm14="http://schemas.microsoft.com/office/drawing/2010/diagram" id="0" name="" descr="Image of pastel-colored construction flags."/>
        </a:ext>
      </dgm:extLst>
    </dgm:pt>
    <dgm:pt modelId="{DED76879-A959-4789-8F86-4718F9102B6C}" type="pres">
      <dgm:prSet presAssocID="{089F849D-8400-4069-A673-D59B0FF7834E}" presName="childText" presStyleLbl="lnNode1" presStyleIdx="3" presStyleCnt="4">
        <dgm:presLayoutVars>
          <dgm:chMax val="0"/>
          <dgm:chPref val="0"/>
          <dgm:bulletEnabled val="1"/>
        </dgm:presLayoutVars>
      </dgm:prSet>
      <dgm:spPr/>
      <dgm:t>
        <a:bodyPr/>
        <a:lstStyle/>
        <a:p>
          <a:endParaRPr lang="en-US"/>
        </a:p>
      </dgm:t>
    </dgm:pt>
  </dgm:ptLst>
  <dgm:cxnLst>
    <dgm:cxn modelId="{1D394C1D-6C6B-4E5C-BB1A-15BA9E8BF068}" srcId="{86C2F9D1-6700-46CA-BEB7-149B43A0A303}" destId="{9255FB2C-0329-4767-A9F5-55769544FFC1}" srcOrd="0" destOrd="0" parTransId="{35D22163-24A9-49C1-AAAD-7B83E801C20C}" sibTransId="{AE81BF63-4C85-4169-BC7E-8F5F43A08851}"/>
    <dgm:cxn modelId="{344A97A7-7B33-48F1-8734-F59581E60A43}" srcId="{86C2F9D1-6700-46CA-BEB7-149B43A0A303}" destId="{089F849D-8400-4069-A673-D59B0FF7834E}" srcOrd="3" destOrd="0" parTransId="{052BD295-F35A-4542-BDC8-1662148818F1}" sibTransId="{F7BCA284-66E5-4754-A53B-678D78DA78E7}"/>
    <dgm:cxn modelId="{C628A604-E04F-474C-B30D-EB8E67380B00}" type="presOf" srcId="{089F849D-8400-4069-A673-D59B0FF7834E}" destId="{DED76879-A959-4789-8F86-4718F9102B6C}" srcOrd="0" destOrd="0" presId="urn:microsoft.com/office/officeart/2008/layout/PictureAccentList"/>
    <dgm:cxn modelId="{58115989-1244-4C6A-A044-B404305D7424}" type="presOf" srcId="{9255FB2C-0329-4767-A9F5-55769544FFC1}" destId="{55DC9670-5997-4FE8-A8E9-FF07D64ED487}" srcOrd="0" destOrd="0" presId="urn:microsoft.com/office/officeart/2008/layout/PictureAccentList"/>
    <dgm:cxn modelId="{13E8E5AA-7C3A-486D-95EE-83E1D71DC4BA}" type="presOf" srcId="{F8B04959-B017-45EB-B3B7-499B67AF1B2C}" destId="{9655575B-43CE-4D6F-8E61-01268DEF1BA1}" srcOrd="0" destOrd="0" presId="urn:microsoft.com/office/officeart/2008/layout/PictureAccentList"/>
    <dgm:cxn modelId="{E27CAD52-3AE7-4FEC-8D8A-9E99923113A0}" srcId="{86C2F9D1-6700-46CA-BEB7-149B43A0A303}" destId="{F8B04959-B017-45EB-B3B7-499B67AF1B2C}" srcOrd="1" destOrd="0" parTransId="{6C27EF6F-1988-4257-A7D1-7343F634E0A6}" sibTransId="{3CE79263-161C-43CD-AFAB-0BFDE7C85F38}"/>
    <dgm:cxn modelId="{331D8E7E-0392-47C8-8E96-9B60E4332A36}" type="presOf" srcId="{86C2F9D1-6700-46CA-BEB7-149B43A0A303}" destId="{54E81ADA-0173-492D-A127-B6DE4CE9E7D8}" srcOrd="0" destOrd="0" presId="urn:microsoft.com/office/officeart/2008/layout/PictureAccentList"/>
    <dgm:cxn modelId="{1B0EAFE9-F384-475A-83C2-37D80FC77449}" srcId="{28B47345-E2AD-4FF4-85B6-E09B66A07626}" destId="{86C2F9D1-6700-46CA-BEB7-149B43A0A303}" srcOrd="0" destOrd="0" parTransId="{5F6A3B35-2301-45B1-A529-3C4BC5C06D92}" sibTransId="{A180E803-AEC4-4C4D-B352-BB6F50FABC92}"/>
    <dgm:cxn modelId="{724993A5-CC35-4837-B7FF-BAECA0B44CF5}" type="presOf" srcId="{1CE05BF4-A54F-4E1C-AC0B-7801DDFDA4F6}" destId="{A1BFE735-F599-4E37-BB23-B5029AB11932}" srcOrd="0" destOrd="0" presId="urn:microsoft.com/office/officeart/2008/layout/PictureAccentList"/>
    <dgm:cxn modelId="{7D5BC3CC-82F0-466C-B485-3CBD6EF796A4}" srcId="{86C2F9D1-6700-46CA-BEB7-149B43A0A303}" destId="{1CE05BF4-A54F-4E1C-AC0B-7801DDFDA4F6}" srcOrd="2" destOrd="0" parTransId="{0D1EB853-663F-4E52-B995-346F3C118B5B}" sibTransId="{EAFEF748-5E93-4056-88BE-7DF6E5643BE4}"/>
    <dgm:cxn modelId="{F6565013-1D57-4F81-AEBE-FD4B70528849}" type="presOf" srcId="{28B47345-E2AD-4FF4-85B6-E09B66A07626}" destId="{3A7E7964-C746-4541-A33C-D87E9B620520}" srcOrd="0" destOrd="0" presId="urn:microsoft.com/office/officeart/2008/layout/PictureAccentList"/>
    <dgm:cxn modelId="{07DB33CD-EFE8-4C5E-A1B4-05AA02862B94}" type="presParOf" srcId="{3A7E7964-C746-4541-A33C-D87E9B620520}" destId="{E162420C-7AA1-4190-BD74-BE107F00E8CE}" srcOrd="0" destOrd="0" presId="urn:microsoft.com/office/officeart/2008/layout/PictureAccentList"/>
    <dgm:cxn modelId="{2E4CE10E-C416-4864-A741-BA44E2186644}" type="presParOf" srcId="{E162420C-7AA1-4190-BD74-BE107F00E8CE}" destId="{3FB0CE71-C1AE-4A4C-A25D-D33872C740E2}" srcOrd="0" destOrd="0" presId="urn:microsoft.com/office/officeart/2008/layout/PictureAccentList"/>
    <dgm:cxn modelId="{6BECA5F6-2351-4479-8EB2-973E32B621BF}" type="presParOf" srcId="{3FB0CE71-C1AE-4A4C-A25D-D33872C740E2}" destId="{54E81ADA-0173-492D-A127-B6DE4CE9E7D8}" srcOrd="0" destOrd="0" presId="urn:microsoft.com/office/officeart/2008/layout/PictureAccentList"/>
    <dgm:cxn modelId="{B5A2A31C-C0B6-4239-BC22-3EFDB7C4A320}" type="presParOf" srcId="{E162420C-7AA1-4190-BD74-BE107F00E8CE}" destId="{13DD6F3E-2A71-4134-8AC2-81883B46442C}" srcOrd="1" destOrd="0" presId="urn:microsoft.com/office/officeart/2008/layout/PictureAccentList"/>
    <dgm:cxn modelId="{2C7D13E2-0A19-49F6-87D1-307E3723CFEE}" type="presParOf" srcId="{13DD6F3E-2A71-4134-8AC2-81883B46442C}" destId="{9A39BF45-BFB5-42BB-BD80-0F2FE13AFADD}" srcOrd="0" destOrd="0" presId="urn:microsoft.com/office/officeart/2008/layout/PictureAccentList"/>
    <dgm:cxn modelId="{C4AE5EFD-89ED-41AA-BCF4-4D52191A4498}" type="presParOf" srcId="{9A39BF45-BFB5-42BB-BD80-0F2FE13AFADD}" destId="{058F1B48-89BF-4A95-8CEC-D0AE429E50B2}" srcOrd="0" destOrd="0" presId="urn:microsoft.com/office/officeart/2008/layout/PictureAccentList"/>
    <dgm:cxn modelId="{8D47BC70-CBE4-4CEF-86D5-C9765503903E}" type="presParOf" srcId="{9A39BF45-BFB5-42BB-BD80-0F2FE13AFADD}" destId="{55DC9670-5997-4FE8-A8E9-FF07D64ED487}" srcOrd="1" destOrd="0" presId="urn:microsoft.com/office/officeart/2008/layout/PictureAccentList"/>
    <dgm:cxn modelId="{F363815D-61C0-4236-AF15-5100EDB3EAC3}" type="presParOf" srcId="{13DD6F3E-2A71-4134-8AC2-81883B46442C}" destId="{D8F50625-2F21-43FE-9A16-324EF9DE8AC4}" srcOrd="1" destOrd="0" presId="urn:microsoft.com/office/officeart/2008/layout/PictureAccentList"/>
    <dgm:cxn modelId="{9C0FBE23-9413-4E51-AEAB-8BCDB39278D6}" type="presParOf" srcId="{D8F50625-2F21-43FE-9A16-324EF9DE8AC4}" destId="{5C94275E-6375-4C97-A8AA-667D19D891D7}" srcOrd="0" destOrd="0" presId="urn:microsoft.com/office/officeart/2008/layout/PictureAccentList"/>
    <dgm:cxn modelId="{F774F66E-46AA-4276-9368-B7385590F865}" type="presParOf" srcId="{D8F50625-2F21-43FE-9A16-324EF9DE8AC4}" destId="{9655575B-43CE-4D6F-8E61-01268DEF1BA1}" srcOrd="1" destOrd="0" presId="urn:microsoft.com/office/officeart/2008/layout/PictureAccentList"/>
    <dgm:cxn modelId="{17295F68-9FD9-430B-9628-1D4961DB42CC}" type="presParOf" srcId="{13DD6F3E-2A71-4134-8AC2-81883B46442C}" destId="{93DAA4B2-87D5-428E-9170-F8205CBCB7E6}" srcOrd="2" destOrd="0" presId="urn:microsoft.com/office/officeart/2008/layout/PictureAccentList"/>
    <dgm:cxn modelId="{F056B97F-A4FD-45C1-BB50-8ED251B02E91}" type="presParOf" srcId="{93DAA4B2-87D5-428E-9170-F8205CBCB7E6}" destId="{BD142029-83F6-4CB9-95DD-1754A0126C82}" srcOrd="0" destOrd="0" presId="urn:microsoft.com/office/officeart/2008/layout/PictureAccentList"/>
    <dgm:cxn modelId="{AF9969A6-5CCE-4291-A398-B189B38A3D37}" type="presParOf" srcId="{93DAA4B2-87D5-428E-9170-F8205CBCB7E6}" destId="{A1BFE735-F599-4E37-BB23-B5029AB11932}" srcOrd="1" destOrd="0" presId="urn:microsoft.com/office/officeart/2008/layout/PictureAccentList"/>
    <dgm:cxn modelId="{AAA3710E-5053-43F2-BBA8-2CEB3CF78778}" type="presParOf" srcId="{13DD6F3E-2A71-4134-8AC2-81883B46442C}" destId="{578D20E4-4597-49A5-9499-1BBF180C228B}" srcOrd="3" destOrd="0" presId="urn:microsoft.com/office/officeart/2008/layout/PictureAccentList"/>
    <dgm:cxn modelId="{5F6E7E67-3E19-4B32-A8C5-C46153D412A2}" type="presParOf" srcId="{578D20E4-4597-49A5-9499-1BBF180C228B}" destId="{7BF71992-EAD3-49AA-873A-16B568A229D4}" srcOrd="0" destOrd="0" presId="urn:microsoft.com/office/officeart/2008/layout/PictureAccentList"/>
    <dgm:cxn modelId="{7A747772-99FF-4B6B-8879-D09B662A9A73}" type="presParOf" srcId="{578D20E4-4597-49A5-9499-1BBF180C228B}" destId="{DED76879-A959-4789-8F86-4718F9102B6C}"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81ADA-0173-492D-A127-B6DE4CE9E7D8}">
      <dsp:nvSpPr>
        <dsp:cNvPr id="0" name=""/>
        <dsp:cNvSpPr/>
      </dsp:nvSpPr>
      <dsp:spPr>
        <a:xfrm>
          <a:off x="1410332" y="1221"/>
          <a:ext cx="7313934" cy="930281"/>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By the end of this lesson, you will be able to:</a:t>
          </a:r>
          <a:endParaRPr lang="en-US" sz="2400" kern="1200" dirty="0">
            <a:solidFill>
              <a:schemeClr val="tx1"/>
            </a:solidFill>
            <a:latin typeface="+mj-lt"/>
          </a:endParaRPr>
        </a:p>
      </dsp:txBody>
      <dsp:txXfrm>
        <a:off x="1437579" y="28468"/>
        <a:ext cx="7259440" cy="875787"/>
      </dsp:txXfrm>
    </dsp:sp>
    <dsp:sp modelId="{058F1B48-89BF-4A95-8CEC-D0AE429E50B2}">
      <dsp:nvSpPr>
        <dsp:cNvPr id="0" name=""/>
        <dsp:cNvSpPr/>
      </dsp:nvSpPr>
      <dsp:spPr>
        <a:xfrm>
          <a:off x="1410332" y="1098952"/>
          <a:ext cx="930281" cy="930281"/>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5DC9670-5997-4FE8-A8E9-FF07D64ED487}">
      <dsp:nvSpPr>
        <dsp:cNvPr id="0" name=""/>
        <dsp:cNvSpPr/>
      </dsp:nvSpPr>
      <dsp:spPr>
        <a:xfrm>
          <a:off x="2396430" y="1098952"/>
          <a:ext cx="6327836" cy="930281"/>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Describe the difference between the process of plant and animal observations.</a:t>
          </a:r>
          <a:endParaRPr lang="en-US" sz="2400" kern="1200" dirty="0">
            <a:solidFill>
              <a:schemeClr val="tx1"/>
            </a:solidFill>
            <a:latin typeface="+mj-lt"/>
          </a:endParaRPr>
        </a:p>
      </dsp:txBody>
      <dsp:txXfrm>
        <a:off x="2441851" y="1144373"/>
        <a:ext cx="6236994" cy="839439"/>
      </dsp:txXfrm>
    </dsp:sp>
    <dsp:sp modelId="{5C94275E-6375-4C97-A8AA-667D19D891D7}">
      <dsp:nvSpPr>
        <dsp:cNvPr id="0" name=""/>
        <dsp:cNvSpPr/>
      </dsp:nvSpPr>
      <dsp:spPr>
        <a:xfrm>
          <a:off x="1410332" y="2140867"/>
          <a:ext cx="930281" cy="930281"/>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655575B-43CE-4D6F-8E61-01268DEF1BA1}">
      <dsp:nvSpPr>
        <dsp:cNvPr id="0" name=""/>
        <dsp:cNvSpPr/>
      </dsp:nvSpPr>
      <dsp:spPr>
        <a:xfrm>
          <a:off x="2396430" y="2140867"/>
          <a:ext cx="6327836" cy="930281"/>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Recognize how to choose the plant and animal species on which you will observe.</a:t>
          </a:r>
          <a:endParaRPr lang="en-US" sz="2400" kern="1200" dirty="0">
            <a:solidFill>
              <a:schemeClr val="tx1"/>
            </a:solidFill>
            <a:latin typeface="+mj-lt"/>
          </a:endParaRPr>
        </a:p>
      </dsp:txBody>
      <dsp:txXfrm>
        <a:off x="2441851" y="2186288"/>
        <a:ext cx="6236994" cy="839439"/>
      </dsp:txXfrm>
    </dsp:sp>
    <dsp:sp modelId="{BD142029-83F6-4CB9-95DD-1754A0126C82}">
      <dsp:nvSpPr>
        <dsp:cNvPr id="0" name=""/>
        <dsp:cNvSpPr/>
      </dsp:nvSpPr>
      <dsp:spPr>
        <a:xfrm>
          <a:off x="1410332" y="3182782"/>
          <a:ext cx="930281" cy="930281"/>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1BFE735-F599-4E37-BB23-B5029AB11932}">
      <dsp:nvSpPr>
        <dsp:cNvPr id="0" name=""/>
        <dsp:cNvSpPr/>
      </dsp:nvSpPr>
      <dsp:spPr>
        <a:xfrm>
          <a:off x="2396430" y="3182782"/>
          <a:ext cx="6327836" cy="930281"/>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Explain how to select individual plants.</a:t>
          </a:r>
          <a:endParaRPr lang="en-US" sz="2400" kern="1200" dirty="0">
            <a:solidFill>
              <a:schemeClr val="tx1"/>
            </a:solidFill>
            <a:latin typeface="+mj-lt"/>
          </a:endParaRPr>
        </a:p>
      </dsp:txBody>
      <dsp:txXfrm>
        <a:off x="2441851" y="3228203"/>
        <a:ext cx="6236994" cy="839439"/>
      </dsp:txXfrm>
    </dsp:sp>
    <dsp:sp modelId="{7BF71992-EAD3-49AA-873A-16B568A229D4}">
      <dsp:nvSpPr>
        <dsp:cNvPr id="0" name=""/>
        <dsp:cNvSpPr/>
      </dsp:nvSpPr>
      <dsp:spPr>
        <a:xfrm>
          <a:off x="1410332" y="4224697"/>
          <a:ext cx="930281" cy="930281"/>
        </a:xfrm>
        <a:prstGeom prst="roundRect">
          <a:avLst>
            <a:gd name="adj" fmla="val 166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50000" r="-50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ED76879-A959-4789-8F86-4718F9102B6C}">
      <dsp:nvSpPr>
        <dsp:cNvPr id="0" name=""/>
        <dsp:cNvSpPr/>
      </dsp:nvSpPr>
      <dsp:spPr>
        <a:xfrm>
          <a:off x="2396430" y="4224697"/>
          <a:ext cx="6327836" cy="930281"/>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Describe the different ways to mark your site.</a:t>
          </a:r>
          <a:endParaRPr lang="en-US" sz="2400" kern="1200" dirty="0">
            <a:solidFill>
              <a:schemeClr val="tx1"/>
            </a:solidFill>
            <a:latin typeface="+mj-lt"/>
          </a:endParaRPr>
        </a:p>
      </dsp:txBody>
      <dsp:txXfrm>
        <a:off x="2441851" y="4270118"/>
        <a:ext cx="6236994" cy="839439"/>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4—Choose Plant and Animal Species to Monitor</a:t>
            </a:r>
          </a:p>
          <a:p>
            <a:endParaRPr lang="en-US" b="1"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182593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69"/>
              </a:spcAft>
            </a:pPr>
            <a:r>
              <a:rPr lang="en-US" b="1" dirty="0" smtClean="0"/>
              <a:t>Lesson 4 Objectives</a:t>
            </a:r>
          </a:p>
          <a:p>
            <a:pPr>
              <a:spcAft>
                <a:spcPts val="1269"/>
              </a:spcAft>
            </a:pPr>
            <a:endParaRPr lang="en-US" b="1" dirty="0" smtClean="0"/>
          </a:p>
          <a:p>
            <a:pPr>
              <a:spcAft>
                <a:spcPts val="1269"/>
              </a:spcAft>
            </a:pPr>
            <a:r>
              <a:rPr lang="en-US" dirty="0" smtClean="0"/>
              <a:t>By the end of this lesson, you will be able to:</a:t>
            </a:r>
          </a:p>
          <a:p>
            <a:pPr>
              <a:spcAft>
                <a:spcPts val="1269"/>
              </a:spcAft>
            </a:pPr>
            <a:endParaRPr lang="en-US" dirty="0" smtClean="0"/>
          </a:p>
          <a:p>
            <a:pPr marL="231741" indent="-231741">
              <a:buFont typeface="Arial" panose="020B0604020202020204" pitchFamily="34" charset="0"/>
              <a:buChar char="•"/>
            </a:pPr>
            <a:r>
              <a:rPr lang="en-US" dirty="0" smtClean="0"/>
              <a:t>Describe the difference between the process of plant and animal observations.</a:t>
            </a:r>
          </a:p>
          <a:p>
            <a:pPr marL="231741" indent="-231741">
              <a:buFont typeface="Arial" panose="020B0604020202020204" pitchFamily="34" charset="0"/>
              <a:buChar char="•"/>
            </a:pPr>
            <a:r>
              <a:rPr lang="en-US" dirty="0" smtClean="0"/>
              <a:t>Recognize how to choose the plant and animal species on which you will observe.</a:t>
            </a:r>
          </a:p>
          <a:p>
            <a:pPr marL="231741" indent="-231741">
              <a:buFont typeface="Arial" panose="020B0604020202020204" pitchFamily="34" charset="0"/>
              <a:buChar char="•"/>
            </a:pPr>
            <a:r>
              <a:rPr lang="en-US" dirty="0" smtClean="0"/>
              <a:t>Explain how to select individual plants.</a:t>
            </a:r>
          </a:p>
          <a:p>
            <a:pPr marL="231741" indent="-231741">
              <a:buFont typeface="Arial" panose="020B0604020202020204" pitchFamily="34" charset="0"/>
              <a:buChar char="•"/>
            </a:pPr>
            <a:r>
              <a:rPr lang="en-US" dirty="0" smtClean="0"/>
              <a:t>Describe the different ways to mark your site.</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154000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a:t>Difference Between the Process of Plant and Animal Observations</a:t>
            </a:r>
          </a:p>
          <a:p>
            <a:pPr defTabSz="966469">
              <a:defRPr/>
            </a:pPr>
            <a:endParaRPr lang="en-US" dirty="0"/>
          </a:p>
          <a:p>
            <a:pPr defTabSz="966469">
              <a:defRPr/>
            </a:pPr>
            <a:r>
              <a:rPr lang="en-US" dirty="0" smtClean="0"/>
              <a:t>For plants,</a:t>
            </a:r>
            <a:r>
              <a:rPr lang="en-US" baseline="0" dirty="0" smtClean="0"/>
              <a:t> you should o</a:t>
            </a:r>
            <a:r>
              <a:rPr lang="en-US" dirty="0" smtClean="0"/>
              <a:t>bserve the same individual plants each time you visit your site.   For example, you should observe the same red maple in your back yard all through the year.</a:t>
            </a:r>
          </a:p>
          <a:p>
            <a:pPr defTabSz="966469">
              <a:defRPr/>
            </a:pPr>
            <a:endParaRPr lang="en-US" dirty="0" smtClean="0"/>
          </a:p>
          <a:p>
            <a:pPr defTabSz="966469">
              <a:defRPr/>
            </a:pPr>
            <a:r>
              <a:rPr lang="en-US" dirty="0" smtClean="0"/>
              <a:t>For animals,</a:t>
            </a:r>
            <a:r>
              <a:rPr lang="en-US" baseline="0" dirty="0" smtClean="0"/>
              <a:t> you should c</a:t>
            </a:r>
            <a:r>
              <a:rPr lang="en-US" dirty="0" smtClean="0"/>
              <a:t>reate a checklist of animal species and look for all of them each time you visit your site.</a:t>
            </a:r>
            <a:r>
              <a:rPr lang="en-US" baseline="0" dirty="0" smtClean="0"/>
              <a:t> </a:t>
            </a:r>
            <a:r>
              <a:rPr lang="en-US" dirty="0" smtClean="0"/>
              <a:t>For example, if your checklist has robins, wood frogs, and tent caterpillars on it, you should record whether or not you see or hear those species anywhere in your site each time you visit.</a:t>
            </a:r>
          </a:p>
          <a:p>
            <a:pPr defTabSz="96646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549912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Choose Plant and Animal Species</a:t>
            </a:r>
          </a:p>
          <a:p>
            <a:endParaRPr lang="en-US" dirty="0" smtClean="0"/>
          </a:p>
          <a:p>
            <a:r>
              <a:rPr lang="en-US" dirty="0" smtClean="0"/>
              <a:t>Identify local plant or animal species on our </a:t>
            </a:r>
            <a:r>
              <a:rPr lang="en-US" i="1" dirty="0" smtClean="0"/>
              <a:t>Nature’s Notebook </a:t>
            </a:r>
            <a:r>
              <a:rPr lang="en-US" dirty="0" smtClean="0"/>
              <a:t>list, or select from one of our annual campaign species found at nn.usanpn.org.</a:t>
            </a:r>
          </a:p>
          <a:p>
            <a:endParaRPr lang="en-US"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406252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Select Individual Plants</a:t>
            </a:r>
          </a:p>
          <a:p>
            <a:endParaRPr lang="en-US" dirty="0" smtClean="0"/>
          </a:p>
          <a:p>
            <a:r>
              <a:rPr lang="en-US" dirty="0" smtClean="0"/>
              <a:t>Choose several individuals of selected species—not direct neighbors, but in a similar environment.</a:t>
            </a:r>
          </a:p>
          <a:p>
            <a:endParaRPr lang="en-US" dirty="0" smtClean="0"/>
          </a:p>
          <a:p>
            <a:r>
              <a:rPr lang="en-US" dirty="0" smtClean="0"/>
              <a:t>Consider how long you’d like to observe and decide if you’d like to observe annuals and/or</a:t>
            </a:r>
            <a:r>
              <a:rPr lang="en-US" baseline="0" dirty="0" smtClean="0"/>
              <a:t> </a:t>
            </a:r>
            <a:r>
              <a:rPr lang="en-US" dirty="0" smtClean="0"/>
              <a:t>biennials.</a:t>
            </a:r>
          </a:p>
          <a:p>
            <a:endParaRPr lang="en-US" dirty="0" smtClean="0"/>
          </a:p>
          <a:p>
            <a:r>
              <a:rPr lang="en-US" dirty="0" smtClean="0"/>
              <a:t>Try to select individuals that are not too close to buildings.</a:t>
            </a:r>
          </a:p>
          <a:p>
            <a:endParaRPr lang="en-US" dirty="0" smtClean="0"/>
          </a:p>
          <a:p>
            <a:r>
              <a:rPr lang="en-US" dirty="0" smtClean="0"/>
              <a:t>Some species, such as grasses, are monitored as a “patch.”</a:t>
            </a:r>
          </a:p>
          <a:p>
            <a:pPr defTabSz="966469">
              <a:defRPr/>
            </a:pPr>
            <a:endParaRPr lang="en-US" dirty="0" smtClean="0"/>
          </a:p>
          <a:p>
            <a:pPr defTabSz="966469">
              <a:defRPr/>
            </a:pPr>
            <a:r>
              <a:rPr lang="en-US" dirty="0" smtClean="0"/>
              <a:t>Depending on how much time you’d like to spend observing, you could select 5-10 species and 3-5 individuals of each. However, if you only want to observe one species and only have one individual, that is perfectly fine.</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564290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Mark Your Site</a:t>
            </a:r>
          </a:p>
          <a:p>
            <a:pPr defTabSz="966469">
              <a:defRPr/>
            </a:pPr>
            <a:endParaRPr lang="en-US" dirty="0" smtClean="0"/>
          </a:p>
          <a:p>
            <a:pPr defTabSz="966469">
              <a:defRPr/>
            </a:pPr>
            <a:r>
              <a:rPr lang="en-US" dirty="0" smtClean="0"/>
              <a:t>When you monitor plants, you will observe the same individual plants repeatedly. Marking your site helps you to remember where to return to each time you go out.  </a:t>
            </a:r>
          </a:p>
          <a:p>
            <a:pPr defTabSz="966469">
              <a:defRPr/>
            </a:pPr>
            <a:endParaRPr lang="en-US" dirty="0" smtClean="0"/>
          </a:p>
          <a:p>
            <a:pPr defTabSz="966469">
              <a:defRPr/>
            </a:pPr>
            <a:r>
              <a:rPr lang="en-US" dirty="0" smtClean="0"/>
              <a:t>There are many options, but the most important thing is that you mark your site so that you can find it again in the future. For most sites, it is probably easiest to mark the four corners with colorful flagging, scrap cloth, or something similar. You can also use natural or man-made landmarks, like the edge of a yard, big rocks, a bend in a trail, a road, or something similar, to define the boundaries. You will need to replace your markers periodically as they weather and become unreadable. </a:t>
            </a:r>
          </a:p>
          <a:p>
            <a:pPr defTabSz="966469">
              <a:defRPr/>
            </a:pPr>
            <a:endParaRPr lang="en-US" dirty="0" smtClean="0"/>
          </a:p>
          <a:p>
            <a:pPr defTabSz="966469">
              <a:defRPr/>
            </a:pPr>
            <a:r>
              <a:rPr lang="en-US" dirty="0" smtClean="0"/>
              <a:t>Also, remember that if you are observing a site on public land, you will need to get permission before marking the site.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3942952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4 Summary</a:t>
            </a:r>
          </a:p>
          <a:p>
            <a:endParaRPr lang="en-US" dirty="0" smtClean="0"/>
          </a:p>
          <a:p>
            <a:pPr marL="181213" indent="-181213">
              <a:buFont typeface="Arial" panose="020B0604020202020204" pitchFamily="34" charset="0"/>
              <a:buChar char="•"/>
            </a:pPr>
            <a:r>
              <a:rPr lang="en-US" dirty="0" smtClean="0"/>
              <a:t>Individual plants are observed on a recurring basis. They are marked so you can return to the same one and observe it through time.  Because animals are mobile, when you make your observations you will not necessarily be observing the same individual.</a:t>
            </a:r>
          </a:p>
          <a:p>
            <a:pPr marL="181213" indent="-181213">
              <a:buFont typeface="Arial" panose="020B0604020202020204" pitchFamily="34" charset="0"/>
              <a:buChar char="•"/>
            </a:pPr>
            <a:r>
              <a:rPr lang="en-US" dirty="0" smtClean="0"/>
              <a:t>Select plant and animal species that you are familiar with in your local area. You can also select from several of our local campaign species as a start.  </a:t>
            </a:r>
          </a:p>
          <a:p>
            <a:pPr marL="181213" indent="-181213">
              <a:buFont typeface="Arial" panose="020B0604020202020204" pitchFamily="34" charset="0"/>
              <a:buChar char="•"/>
            </a:pPr>
            <a:r>
              <a:rPr lang="en-US" dirty="0" smtClean="0"/>
              <a:t>Select several individuals of the same species at your site to account for any differences in individual plants or in the local environment. Determine how much time you have to observe each week and decide how many individuals you’d like to include.</a:t>
            </a:r>
          </a:p>
          <a:p>
            <a:pPr marL="181213" indent="-181213">
              <a:buFont typeface="Arial" panose="020B0604020202020204" pitchFamily="34" charset="0"/>
              <a:buChar char="•"/>
            </a:pPr>
            <a:r>
              <a:rPr lang="en-US" dirty="0" smtClean="0"/>
              <a:t>Mark your site and plants with stakes and flagging tape so you can easily find it each time you return.</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279860503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34.xml"/><Relationship Id="rId7" Type="http://schemas.openxmlformats.org/officeDocument/2006/relationships/diagramData" Target="../diagrams/data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2.xml"/><Relationship Id="rId11" Type="http://schemas.microsoft.com/office/2007/relationships/diagramDrawing" Target="../diagrams/drawing1.xml"/><Relationship Id="rId5" Type="http://schemas.openxmlformats.org/officeDocument/2006/relationships/slideLayout" Target="../slideLayouts/slideLayout3.xml"/><Relationship Id="rId10" Type="http://schemas.openxmlformats.org/officeDocument/2006/relationships/diagramColors" Target="../diagrams/colors1.xml"/><Relationship Id="rId4" Type="http://schemas.openxmlformats.org/officeDocument/2006/relationships/tags" Target="../tags/tag35.xml"/><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tags" Target="../tags/tag38.xml"/><Relationship Id="rId7" Type="http://schemas.openxmlformats.org/officeDocument/2006/relationships/notesSlide" Target="../notesSlides/notesSlide3.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3.xml"/><Relationship Id="rId5" Type="http://schemas.openxmlformats.org/officeDocument/2006/relationships/tags" Target="../tags/tag40.xml"/><Relationship Id="rId4" Type="http://schemas.openxmlformats.org/officeDocument/2006/relationships/tags" Target="../tags/tag39.xml"/><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17.jpe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4.xml"/><Relationship Id="rId5" Type="http://schemas.openxmlformats.org/officeDocument/2006/relationships/slideLayout" Target="../slideLayouts/slideLayout3.xml"/><Relationship Id="rId4" Type="http://schemas.openxmlformats.org/officeDocument/2006/relationships/tags" Target="../tags/tag44.xml"/></Relationships>
</file>

<file path=ppt/slides/_rels/slide5.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8.jpeg"/><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50.xml"/><Relationship Id="rId7" Type="http://schemas.openxmlformats.org/officeDocument/2006/relationships/slideLayout" Target="../slideLayouts/slideLayout3.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21.png"/><Relationship Id="rId5" Type="http://schemas.openxmlformats.org/officeDocument/2006/relationships/tags" Target="../tags/tag52.xml"/><Relationship Id="rId10" Type="http://schemas.openxmlformats.org/officeDocument/2006/relationships/image" Target="../media/image20.jpeg"/><Relationship Id="rId4" Type="http://schemas.openxmlformats.org/officeDocument/2006/relationships/tags" Target="../tags/tag51.xml"/><Relationship Id="rId9"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22.jpe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tags" Target="../tags/tag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4—</a:t>
            </a:r>
            <a:r>
              <a:rPr lang="en-US" dirty="0" smtClean="0">
                <a:solidFill>
                  <a:srgbClr val="FF00FF"/>
                </a:solidFill>
              </a:rPr>
              <a:t/>
            </a:r>
            <a:br>
              <a:rPr lang="en-US" dirty="0" smtClean="0">
                <a:solidFill>
                  <a:srgbClr val="FF00FF"/>
                </a:solidFill>
              </a:rPr>
            </a:br>
            <a:r>
              <a:rPr lang="en-US" dirty="0" smtClean="0"/>
              <a:t>Choose Plant and Animal </a:t>
            </a:r>
            <a:r>
              <a:rPr lang="en-US" dirty="0"/>
              <a:t>S</a:t>
            </a:r>
            <a:r>
              <a:rPr lang="en-US" dirty="0" smtClean="0"/>
              <a:t>pecies</a:t>
            </a:r>
            <a:r>
              <a:rPr lang="en-US" dirty="0" smtClean="0">
                <a:solidFill>
                  <a:srgbClr val="FF00FF"/>
                </a:solidFill>
              </a:rPr>
              <a:t/>
            </a:r>
            <a:br>
              <a:rPr lang="en-US" dirty="0" smtClean="0">
                <a:solidFill>
                  <a:srgbClr val="FF00FF"/>
                </a:solidFill>
              </a:rPr>
            </a:br>
            <a:r>
              <a:rPr lang="en-US" dirty="0" smtClean="0"/>
              <a:t>to Monitor</a:t>
            </a:r>
            <a:endParaRPr lang="en-US" dirty="0"/>
          </a:p>
        </p:txBody>
      </p:sp>
    </p:spTree>
    <p:custDataLst>
      <p:tags r:id="rId1"/>
    </p:custDataLst>
    <p:extLst>
      <p:ext uri="{BB962C8B-B14F-4D97-AF65-F5344CB8AC3E}">
        <p14:creationId xmlns:p14="http://schemas.microsoft.com/office/powerpoint/2010/main" val="128657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96982"/>
            <a:ext cx="8153400" cy="609600"/>
          </a:xfrm>
        </p:spPr>
        <p:txBody>
          <a:bodyPr/>
          <a:lstStyle/>
          <a:p>
            <a:r>
              <a:rPr lang="en-US" dirty="0" smtClean="0"/>
              <a:t>Lesson 4 Objectives</a:t>
            </a:r>
            <a:endParaRPr lang="en-US" dirty="0"/>
          </a:p>
        </p:txBody>
      </p:sp>
      <p:sp>
        <p:nvSpPr>
          <p:cNvPr id="3" name="Content Placeholder 2"/>
          <p:cNvSpPr>
            <a:spLocks noGrp="1"/>
          </p:cNvSpPr>
          <p:nvPr>
            <p:ph idx="1"/>
            <p:custDataLst>
              <p:tags r:id="rId3"/>
            </p:custDataLst>
          </p:nvPr>
        </p:nvSpPr>
        <p:spPr/>
        <p:txBody>
          <a:bodyPr/>
          <a:lstStyle/>
          <a:p>
            <a:endParaRPr lang="en-US" dirty="0"/>
          </a:p>
        </p:txBody>
      </p:sp>
      <p:graphicFrame>
        <p:nvGraphicFramePr>
          <p:cNvPr id="4" name="Diagram 3"/>
          <p:cNvGraphicFramePr/>
          <p:nvPr>
            <p:custDataLst>
              <p:tags r:id="rId4"/>
            </p:custDataLst>
            <p:extLst>
              <p:ext uri="{D42A27DB-BD31-4B8C-83A1-F6EECF244321}">
                <p14:modId xmlns:p14="http://schemas.microsoft.com/office/powerpoint/2010/main" val="60710828"/>
              </p:ext>
            </p:extLst>
          </p:nvPr>
        </p:nvGraphicFramePr>
        <p:xfrm>
          <a:off x="-990600" y="1066800"/>
          <a:ext cx="10134600" cy="5156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
    </p:custDataLst>
    <p:extLst>
      <p:ext uri="{BB962C8B-B14F-4D97-AF65-F5344CB8AC3E}">
        <p14:creationId xmlns:p14="http://schemas.microsoft.com/office/powerpoint/2010/main" val="4039548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0"/>
            <a:ext cx="8153400" cy="609600"/>
          </a:xfrm>
        </p:spPr>
        <p:txBody>
          <a:bodyPr>
            <a:noAutofit/>
          </a:bodyPr>
          <a:lstStyle/>
          <a:p>
            <a:r>
              <a:rPr lang="en-US" sz="2400" dirty="0" smtClean="0"/>
              <a:t>Difference Between the Process of Plant and </a:t>
            </a:r>
            <a:r>
              <a:rPr lang="en-US" sz="2400" dirty="0"/>
              <a:t>A</a:t>
            </a:r>
            <a:r>
              <a:rPr lang="en-US" sz="2400" dirty="0" smtClean="0"/>
              <a:t>nimal </a:t>
            </a:r>
            <a:r>
              <a:rPr lang="en-US" sz="2400" dirty="0"/>
              <a:t>O</a:t>
            </a:r>
            <a:r>
              <a:rPr lang="en-US" sz="2400" dirty="0" smtClean="0"/>
              <a:t>bservations</a:t>
            </a:r>
            <a:endParaRPr lang="en-US" sz="2400" dirty="0"/>
          </a:p>
        </p:txBody>
      </p:sp>
      <p:sp>
        <p:nvSpPr>
          <p:cNvPr id="3" name="Content Placeholder 2"/>
          <p:cNvSpPr>
            <a:spLocks noGrp="1"/>
          </p:cNvSpPr>
          <p:nvPr>
            <p:ph idx="1"/>
            <p:custDataLst>
              <p:tags r:id="rId3"/>
            </p:custDataLst>
          </p:nvPr>
        </p:nvSpPr>
        <p:spPr>
          <a:xfrm>
            <a:off x="152400" y="1143000"/>
            <a:ext cx="4800600" cy="5257800"/>
          </a:xfrm>
        </p:spPr>
        <p:txBody>
          <a:bodyPr>
            <a:noAutofit/>
          </a:bodyPr>
          <a:lstStyle/>
          <a:p>
            <a:pPr marL="0" indent="0">
              <a:buNone/>
            </a:pPr>
            <a:r>
              <a:rPr lang="en-US" b="1" dirty="0"/>
              <a:t>For plants: </a:t>
            </a:r>
            <a:r>
              <a:rPr lang="en-US" dirty="0"/>
              <a:t>Observe the same individual plants each time you visit your site. </a:t>
            </a:r>
            <a:endParaRPr lang="en-US" dirty="0" smtClean="0"/>
          </a:p>
          <a:p>
            <a:pPr marL="0" indent="0">
              <a:buNone/>
            </a:pPr>
            <a:endParaRPr lang="en-US" dirty="0" smtClean="0"/>
          </a:p>
          <a:p>
            <a:pPr marL="0" indent="0">
              <a:buNone/>
            </a:pPr>
            <a:r>
              <a:rPr lang="en-US" b="1" dirty="0" smtClean="0"/>
              <a:t>For </a:t>
            </a:r>
            <a:r>
              <a:rPr lang="en-US" b="1" dirty="0"/>
              <a:t>animals: </a:t>
            </a:r>
            <a:r>
              <a:rPr lang="en-US" dirty="0"/>
              <a:t>Create a checklist of animal species and look for all of them each time you visit your site. </a:t>
            </a:r>
          </a:p>
          <a:p>
            <a:endParaRPr lang="en-US" dirty="0"/>
          </a:p>
        </p:txBody>
      </p:sp>
      <p:pic>
        <p:nvPicPr>
          <p:cNvPr id="4" name="Picture 3" descr="Photo of man looking closely at mesquite tree branch. " title="Nature's Notebook observe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15000" y="908045"/>
            <a:ext cx="2200904" cy="326482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2" descr="Photo of woman looking at a Nature’s Notebook site through binoculars." title="Nature's Notebook oberver with binocular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66800" y="3491138"/>
            <a:ext cx="3309967" cy="22095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custDataLst>
              <p:tags r:id="rId4"/>
            </p:custDataLst>
          </p:nvPr>
        </p:nvSpPr>
        <p:spPr>
          <a:xfrm>
            <a:off x="5562600" y="4267200"/>
            <a:ext cx="1849161" cy="276999"/>
          </a:xfrm>
          <a:prstGeom prst="rect">
            <a:avLst/>
          </a:prstGeom>
          <a:noFill/>
        </p:spPr>
        <p:txBody>
          <a:bodyPr wrap="none" rtlCol="0">
            <a:spAutoFit/>
          </a:bodyPr>
          <a:lstStyle/>
          <a:p>
            <a:r>
              <a:rPr lang="en-US" sz="1200" dirty="0" smtClean="0"/>
              <a:t>Photo by Brian F. Powell</a:t>
            </a:r>
            <a:endParaRPr lang="en-US" sz="1200" dirty="0"/>
          </a:p>
        </p:txBody>
      </p:sp>
      <p:sp>
        <p:nvSpPr>
          <p:cNvPr id="8" name="TextBox 7"/>
          <p:cNvSpPr txBox="1"/>
          <p:nvPr>
            <p:custDataLst>
              <p:tags r:id="rId5"/>
            </p:custDataLst>
          </p:nvPr>
        </p:nvSpPr>
        <p:spPr>
          <a:xfrm>
            <a:off x="914400" y="5819001"/>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2839468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Plant and Animal </a:t>
            </a:r>
            <a:r>
              <a:rPr lang="en-US" dirty="0"/>
              <a:t>S</a:t>
            </a:r>
            <a:r>
              <a:rPr lang="en-US" dirty="0" smtClean="0"/>
              <a:t>pecies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Identify local plant or animal </a:t>
            </a:r>
            <a:r>
              <a:rPr lang="en-US" dirty="0" smtClean="0"/>
              <a:t>species, or select from one of our annual campaign species.</a:t>
            </a:r>
          </a:p>
        </p:txBody>
      </p:sp>
      <p:pic>
        <p:nvPicPr>
          <p:cNvPr id="4" name="Picture 3" descr="Photo of couple with Nature’s Notebook clipboard, making observation on an aspen tree. " title="Nature's Notebook observers"/>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800" y="2438400"/>
            <a:ext cx="7467600" cy="334368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228600" y="5943600"/>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3613041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Select Individual </a:t>
            </a:r>
            <a:r>
              <a:rPr lang="en-US" dirty="0"/>
              <a:t>P</a:t>
            </a:r>
            <a:r>
              <a:rPr lang="en-US" dirty="0" smtClean="0"/>
              <a:t>lants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Choose several individuals of selected species—not direct neighbors, but in a similar environment.</a:t>
            </a:r>
          </a:p>
          <a:p>
            <a:pPr marL="0" indent="0">
              <a:buNone/>
            </a:pPr>
            <a:r>
              <a:rPr lang="en-US" dirty="0" smtClean="0"/>
              <a:t>Consider how long you’d like to observe and decide if you’d like to observe annuals vs. biennials.</a:t>
            </a:r>
          </a:p>
          <a:p>
            <a:pPr marL="0" indent="0">
              <a:buNone/>
            </a:pPr>
            <a:r>
              <a:rPr lang="en-US" dirty="0" smtClean="0"/>
              <a:t>Try to select individuals that are not too close to buildings.</a:t>
            </a:r>
          </a:p>
          <a:p>
            <a:pPr marL="0" indent="0">
              <a:buNone/>
            </a:pPr>
            <a:r>
              <a:rPr lang="en-US" dirty="0" smtClean="0"/>
              <a:t>Some species, such as grasses, are monitored as a “patch.”</a:t>
            </a:r>
          </a:p>
        </p:txBody>
      </p:sp>
      <p:pic>
        <p:nvPicPr>
          <p:cNvPr id="4" name="Picture 3" descr="Photo of a beautiful landscaped garden with flowers, grasses and plants.  Photo by Microsoft.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52600" y="3124200"/>
            <a:ext cx="4437888" cy="2971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1125235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Mark Your </a:t>
            </a:r>
            <a:r>
              <a:rPr lang="en-US" dirty="0"/>
              <a:t>S</a:t>
            </a:r>
            <a:r>
              <a:rPr lang="en-US" dirty="0" smtClean="0"/>
              <a:t>ite</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When you monitor plants, you will observe the same individual plants repeatedly. Marking your site helps you to remember where to return to each time you go out. </a:t>
            </a:r>
            <a:r>
              <a:rPr lang="en-US" dirty="0"/>
              <a:t> </a:t>
            </a:r>
            <a:endParaRPr lang="en-US" dirty="0" smtClean="0"/>
          </a:p>
        </p:txBody>
      </p:sp>
      <p:pic>
        <p:nvPicPr>
          <p:cNvPr id="6" name="Picture 5" descr="Photo of a tree marked with an aluminum tag on which the plant name is written. " title="Aluminum tag"/>
          <p:cNvPicPr/>
          <p:nvPr/>
        </p:nvPicPr>
        <p:blipFill>
          <a:blip r:embed="rId9" cstate="print">
            <a:extLst>
              <a:ext uri="{28A0092B-C50C-407E-A947-70E740481C1C}">
                <a14:useLocalDpi xmlns:a14="http://schemas.microsoft.com/office/drawing/2010/main" val="0"/>
              </a:ext>
            </a:extLst>
          </a:blip>
          <a:srcRect l="27734"/>
          <a:stretch>
            <a:fillRect/>
          </a:stretch>
        </p:blipFill>
        <p:spPr bwMode="auto">
          <a:xfrm>
            <a:off x="217734" y="2416275"/>
            <a:ext cx="2845103" cy="29458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6" descr="Photo of a wooden stake marking the location of a plant." title="Wood stake"/>
          <p:cNvPicPr/>
          <p:nvPr/>
        </p:nvPicPr>
        <p:blipFill>
          <a:blip r:embed="rId10" cstate="print">
            <a:extLst>
              <a:ext uri="{28A0092B-C50C-407E-A947-70E740481C1C}">
                <a14:useLocalDpi xmlns:a14="http://schemas.microsoft.com/office/drawing/2010/main" val="0"/>
              </a:ext>
            </a:extLst>
          </a:blip>
          <a:srcRect b="25714"/>
          <a:stretch>
            <a:fillRect/>
          </a:stretch>
        </p:blipFill>
        <p:spPr bwMode="auto">
          <a:xfrm>
            <a:off x="3117764" y="2402196"/>
            <a:ext cx="2685898" cy="29599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Object 12" descr="Photo of a colored toothpick marking the location of a plant. " title="Toothpick marking plant"/>
          <p:cNvPicPr/>
          <p:nvPr/>
        </p:nvPicPr>
        <p:blipFill>
          <a:blip r:embed="rId11" cstate="print">
            <a:extLst>
              <a:ext uri="{28A0092B-C50C-407E-A947-70E740481C1C}">
                <a14:useLocalDpi xmlns:a14="http://schemas.microsoft.com/office/drawing/2010/main" val="0"/>
              </a:ext>
            </a:extLst>
          </a:blip>
          <a:srcRect l="10464" t="-327" r="26378" b="-327"/>
          <a:stretch>
            <a:fillRect/>
          </a:stretch>
        </p:blipFill>
        <p:spPr bwMode="auto">
          <a:xfrm>
            <a:off x="5886298" y="2416275"/>
            <a:ext cx="2800502" cy="29966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0" name="TextBox 9"/>
          <p:cNvSpPr txBox="1"/>
          <p:nvPr>
            <p:custDataLst>
              <p:tags r:id="rId4"/>
            </p:custDataLst>
          </p:nvPr>
        </p:nvSpPr>
        <p:spPr>
          <a:xfrm>
            <a:off x="110836" y="5514201"/>
            <a:ext cx="1866217" cy="276999"/>
          </a:xfrm>
          <a:prstGeom prst="rect">
            <a:avLst/>
          </a:prstGeom>
          <a:noFill/>
        </p:spPr>
        <p:txBody>
          <a:bodyPr wrap="none" rtlCol="0">
            <a:spAutoFit/>
          </a:bodyPr>
          <a:lstStyle/>
          <a:p>
            <a:r>
              <a:rPr lang="en-US" sz="1200" dirty="0" smtClean="0"/>
              <a:t>Photo by Ellen G. Denny</a:t>
            </a:r>
            <a:endParaRPr lang="en-US" sz="1200" dirty="0"/>
          </a:p>
        </p:txBody>
      </p:sp>
      <p:sp>
        <p:nvSpPr>
          <p:cNvPr id="12" name="TextBox 11"/>
          <p:cNvSpPr txBox="1"/>
          <p:nvPr>
            <p:custDataLst>
              <p:tags r:id="rId5"/>
            </p:custDataLst>
          </p:nvPr>
        </p:nvSpPr>
        <p:spPr>
          <a:xfrm>
            <a:off x="5803662" y="5541497"/>
            <a:ext cx="2299476" cy="276999"/>
          </a:xfrm>
          <a:prstGeom prst="rect">
            <a:avLst/>
          </a:prstGeom>
          <a:noFill/>
        </p:spPr>
        <p:txBody>
          <a:bodyPr wrap="none" rtlCol="0">
            <a:spAutoFit/>
          </a:bodyPr>
          <a:lstStyle/>
          <a:p>
            <a:r>
              <a:rPr lang="en-US" sz="1200" dirty="0" smtClean="0"/>
              <a:t>Photo by Theresa M. Crimmins</a:t>
            </a:r>
            <a:endParaRPr lang="en-US" sz="1200" dirty="0"/>
          </a:p>
        </p:txBody>
      </p:sp>
      <p:sp>
        <p:nvSpPr>
          <p:cNvPr id="13" name="TextBox 12"/>
          <p:cNvSpPr txBox="1"/>
          <p:nvPr>
            <p:custDataLst>
              <p:tags r:id="rId6"/>
            </p:custDataLst>
          </p:nvPr>
        </p:nvSpPr>
        <p:spPr>
          <a:xfrm>
            <a:off x="3011264" y="5514201"/>
            <a:ext cx="1866217" cy="276999"/>
          </a:xfrm>
          <a:prstGeom prst="rect">
            <a:avLst/>
          </a:prstGeom>
          <a:noFill/>
        </p:spPr>
        <p:txBody>
          <a:bodyPr wrap="none" rtlCol="0">
            <a:spAutoFit/>
          </a:bodyPr>
          <a:lstStyle/>
          <a:p>
            <a:r>
              <a:rPr lang="en-US" sz="1200" dirty="0" smtClean="0"/>
              <a:t>Photo by Ellen G. Denny</a:t>
            </a:r>
            <a:endParaRPr lang="en-US" sz="1200" dirty="0"/>
          </a:p>
        </p:txBody>
      </p:sp>
    </p:spTree>
    <p:custDataLst>
      <p:tags r:id="rId1"/>
    </p:custDataLst>
    <p:extLst>
      <p:ext uri="{BB962C8B-B14F-4D97-AF65-F5344CB8AC3E}">
        <p14:creationId xmlns:p14="http://schemas.microsoft.com/office/powerpoint/2010/main" val="219230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4 Summary</a:t>
            </a:r>
            <a:endParaRPr lang="en-US" dirty="0"/>
          </a:p>
        </p:txBody>
      </p:sp>
      <p:sp>
        <p:nvSpPr>
          <p:cNvPr id="3" name="Content Placeholder 2"/>
          <p:cNvSpPr>
            <a:spLocks noGrp="1"/>
          </p:cNvSpPr>
          <p:nvPr>
            <p:ph idx="1"/>
            <p:custDataLst>
              <p:tags r:id="rId3"/>
            </p:custDataLst>
          </p:nvPr>
        </p:nvSpPr>
        <p:spPr>
          <a:xfrm>
            <a:off x="152400" y="914400"/>
            <a:ext cx="5257800" cy="5486400"/>
          </a:xfrm>
        </p:spPr>
        <p:txBody>
          <a:bodyPr>
            <a:normAutofit lnSpcReduction="10000"/>
          </a:bodyPr>
          <a:lstStyle/>
          <a:p>
            <a:r>
              <a:rPr lang="en-US" dirty="0" smtClean="0"/>
              <a:t>Individual plants are observed on a recurring basis. Because animals are mobile, when you make your observations you will not necessarily be observing the same individual.</a:t>
            </a:r>
          </a:p>
          <a:p>
            <a:r>
              <a:rPr lang="en-US" dirty="0" smtClean="0"/>
              <a:t>Select plant and animal species that you are familiar with in your local area. </a:t>
            </a:r>
          </a:p>
          <a:p>
            <a:r>
              <a:rPr lang="en-US" dirty="0" smtClean="0"/>
              <a:t>Select several individuals of the same species at your site to account for any differences in individual plants or in the local environment. </a:t>
            </a:r>
          </a:p>
          <a:p>
            <a:r>
              <a:rPr lang="en-US" dirty="0" smtClean="0"/>
              <a:t>Determine how much time you have to observe each week and decide how many individuals you’d like to include.</a:t>
            </a:r>
          </a:p>
          <a:p>
            <a:r>
              <a:rPr lang="en-US" dirty="0" smtClean="0"/>
              <a:t>Mark your site and plants with stakes and flagging tape so you can easily find it each time you return.</a:t>
            </a:r>
          </a:p>
          <a:p>
            <a:endParaRPr lang="en-US" dirty="0" smtClean="0"/>
          </a:p>
          <a:p>
            <a:endParaRPr lang="en-US" dirty="0" smtClean="0"/>
          </a:p>
          <a:p>
            <a:endParaRPr lang="en-US" dirty="0" smtClean="0"/>
          </a:p>
          <a:p>
            <a:endParaRPr lang="en-US" dirty="0"/>
          </a:p>
        </p:txBody>
      </p:sp>
      <p:pic>
        <p:nvPicPr>
          <p:cNvPr id="4" name="Picture 3" descr="Photo of a saguaro cactus and ocotillo plant with yellow leaves"/>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0200" y="1043152"/>
            <a:ext cx="2826000" cy="4267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5257800" y="5438001"/>
            <a:ext cx="1822935"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19465985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28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0&quot;/&gt;&lt;lineCharCount val=&quot;17&quot;/&gt;&lt;lineCharCount val=&quot;15&quot;/&gt;&lt;lineCharCount val=&quot;1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28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64&quot;/&gt;&lt;lineCharCount val=&quot;14&quot;/&gt;&lt;lineCharCount val=&quot;62&quot;/&gt;&lt;lineCharCount val=&quot;17&quot;/&gt;&lt;lineCharCount val=&quot;40&quot;/&gt;&lt;lineCharCount val=&quot;46&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Describe the difference between the process of plant and animal observations."/>
  <p:tag name="CHILD_ITEM_TEXT5" val="Recognize how to choose the plant and animal species on which you will observe."/>
  <p:tag name="CHILD_ITEM_TEXT7" val="Explain how to select individual plants."/>
  <p:tag name="CHILD_ITEM_TEXT9" val="Describe the different ways to mark your site."/>
</p:tagLst>
</file>

<file path=ppt/tags/tag36.xml><?xml version="1.0" encoding="utf-8"?>
<p:tagLst xmlns:a="http://schemas.openxmlformats.org/drawingml/2006/main" xmlns:r="http://schemas.openxmlformats.org/officeDocument/2006/relationships" xmlns:p="http://schemas.openxmlformats.org/presentationml/2006/main">
  <p:tag name="AUDIO_ID" val="289"/>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3&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40&quot;/&gt;&lt;lineCharCount val=&quot;39&quot;/&gt;&lt;lineCharCount val=&quot;1&quot;/&gt;&lt;lineCharCount val=&quot;1&quot;/&gt;&lt;lineCharCount val=&quot;1&quot;/&gt;&lt;lineCharCount val=&quot;42&quot;/&gt;&lt;lineCharCount val=&quot;38&quot;/&gt;&lt;lineCharCount val=&quot;27&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AUDIO_ID" val="349"/>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39&quot;/&gt;&lt;lineCharCount val=&quot;47&quot;/&gt;&lt;lineCharCount val=&quot;66&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AUDIO_ID" val="29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60&quot;/&gt;&lt;lineCharCount val=&quot;40&quot;/&gt;&lt;lineCharCount val=&quot;68&quot;/&gt;&lt;lineCharCount val=&quot;30&quot;/&gt;&lt;lineCharCount val=&quot;62&quot;/&gt;&lt;lineCharCount val=&quot;57&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AUDIO_ID" val="35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9&quot;/&gt;&lt;lineCharCount val=&quot;71&quot;/&gt;&lt;lineCharCount val=&quot;23&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AUDIO_ID" val="29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7&quot;/&gt;&lt;lineCharCount val=&quot;62&quot;/&gt;&lt;lineCharCount val=&quot;64&quot;/&gt;&lt;lineCharCount val=&quot;54&quot;/&gt;&lt;lineCharCount val=&quot;60&quot;/&gt;&lt;lineCharCount val=&quot;12&quot;/&gt;&lt;lineCharCount val=&quot;67&quot;/&gt;&lt;lineCharCount val=&quot;67&quot;/&gt;&lt;lineCharCount val=&quot;22&quot;/&gt;&lt;lineCharCount val=&quot;63&quot;/&gt;&lt;lineCharCount val=&quot;67&quot;/&gt;&lt;lineCharCount val=&quot;58&quot;/&gt;&lt;lineCharCount val=&quot;51&quot;/&gt;&lt;lineCharCount val=&quot;67&quot;/&gt;&lt;lineCharCount val=&quot;37&quot;/&gt;&lt;lineCharCount val=&quot;1&quot;/&gt;&lt;lineCharCount val=&quot;1&quot;/&gt;&lt;lineCharCount val=&quot;1&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19943</TotalTime>
  <Words>841</Words>
  <Application>Microsoft Office PowerPoint</Application>
  <PresentationFormat>On-screen Show (4:3)</PresentationFormat>
  <Paragraphs>83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1_Office Theme</vt:lpstr>
      <vt:lpstr>Lesson 4— Choose Plant and Animal Species to Monitor</vt:lpstr>
      <vt:lpstr>Lesson 4 Objectives</vt:lpstr>
      <vt:lpstr>Difference Between the Process of Plant and Animal Observations</vt:lpstr>
      <vt:lpstr>Choose Plant and Animal Species</vt:lpstr>
      <vt:lpstr>Select Individual Plants</vt:lpstr>
      <vt:lpstr>Mark Your Site</vt:lpstr>
      <vt:lpstr>Lesson 4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2015-05-01T20:13:44Z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