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6.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7.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0"/>
  </p:notesMasterIdLst>
  <p:handoutMasterIdLst>
    <p:handoutMasterId r:id="rId11"/>
  </p:handoutMasterIdLst>
  <p:sldIdLst>
    <p:sldId id="322" r:id="rId2"/>
    <p:sldId id="323" r:id="rId3"/>
    <p:sldId id="324" r:id="rId4"/>
    <p:sldId id="325" r:id="rId5"/>
    <p:sldId id="326" r:id="rId6"/>
    <p:sldId id="330" r:id="rId7"/>
    <p:sldId id="366" r:id="rId8"/>
    <p:sldId id="328" r:id="rId9"/>
  </p:sldIdLst>
  <p:sldSz cx="9144000" cy="6858000" type="screen4x3"/>
  <p:notesSz cx="7315200" cy="96012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CC00"/>
    <a:srgbClr val="FFCC99"/>
    <a:srgbClr val="FFFFCC"/>
    <a:srgbClr val="33CC33"/>
    <a:srgbClr val="996633"/>
    <a:srgbClr val="CC9900"/>
    <a:srgbClr val="B9B76D"/>
    <a:srgbClr val="B0A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3" autoAdjust="0"/>
    <p:restoredTop sz="69973" autoAdjust="0"/>
  </p:normalViewPr>
  <p:slideViewPr>
    <p:cSldViewPr>
      <p:cViewPr varScale="1">
        <p:scale>
          <a:sx n="46" d="100"/>
          <a:sy n="46" d="100"/>
        </p:scale>
        <p:origin x="-2178" y="-108"/>
      </p:cViewPr>
      <p:guideLst>
        <p:guide orient="horz" pos="2160"/>
        <p:guide pos="2880"/>
      </p:guideLst>
    </p:cSldViewPr>
  </p:slideViewPr>
  <p:notesTextViewPr>
    <p:cViewPr>
      <p:scale>
        <a:sx n="66" d="100"/>
        <a:sy n="66" d="100"/>
      </p:scale>
      <p:origin x="0" y="0"/>
    </p:cViewPr>
  </p:notesTextViewPr>
  <p:sorterViewPr>
    <p:cViewPr>
      <p:scale>
        <a:sx n="66" d="100"/>
        <a:sy n="66" d="100"/>
      </p:scale>
      <p:origin x="0" y="-19901"/>
    </p:cViewPr>
  </p:sorterViewPr>
  <p:notesViewPr>
    <p:cSldViewPr>
      <p:cViewPr varScale="1">
        <p:scale>
          <a:sx n="60" d="100"/>
          <a:sy n="60" d="100"/>
        </p:scale>
        <p:origin x="1613" y="3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09E4E4-496E-4DAF-9975-2C0B4E83ECFB}" type="doc">
      <dgm:prSet loTypeId="urn:microsoft.com/office/officeart/2008/layout/PictureAccentList" loCatId="list" qsTypeId="urn:microsoft.com/office/officeart/2005/8/quickstyle/3d1" qsCatId="3D" csTypeId="urn:microsoft.com/office/officeart/2005/8/colors/accent2_2" csCatId="accent2" phldr="1"/>
      <dgm:spPr/>
      <dgm:t>
        <a:bodyPr/>
        <a:lstStyle/>
        <a:p>
          <a:endParaRPr lang="en-US"/>
        </a:p>
      </dgm:t>
    </dgm:pt>
    <dgm:pt modelId="{2218B86C-5F63-4F34-9CFD-A5F6BFC724C4}">
      <dgm:prSet phldrT="[Text]" custT="1"/>
      <dgm:spPr/>
      <dgm:t>
        <a:bodyPr/>
        <a:lstStyle/>
        <a:p>
          <a:pPr algn="l"/>
          <a:r>
            <a:rPr lang="en-US" sz="2400" dirty="0" smtClean="0">
              <a:solidFill>
                <a:schemeClr val="tx1"/>
              </a:solidFill>
              <a:latin typeface="+mj-lt"/>
            </a:rPr>
            <a:t>By the end of this lesson, you will be able to:</a:t>
          </a:r>
          <a:endParaRPr lang="en-US" sz="2400" dirty="0">
            <a:solidFill>
              <a:schemeClr val="tx1"/>
            </a:solidFill>
            <a:latin typeface="+mj-lt"/>
          </a:endParaRPr>
        </a:p>
      </dgm:t>
    </dgm:pt>
    <dgm:pt modelId="{6E02255D-672B-482C-8FB8-6425DD5CF00E}" type="parTrans" cxnId="{4F400207-EE7B-485B-B8B9-FF23C710E067}">
      <dgm:prSet/>
      <dgm:spPr/>
      <dgm:t>
        <a:bodyPr/>
        <a:lstStyle/>
        <a:p>
          <a:endParaRPr lang="en-US">
            <a:solidFill>
              <a:schemeClr val="tx1"/>
            </a:solidFill>
          </a:endParaRPr>
        </a:p>
      </dgm:t>
    </dgm:pt>
    <dgm:pt modelId="{80B6ECB1-C1F4-4623-B9C2-97C6881C9A19}" type="sibTrans" cxnId="{4F400207-EE7B-485B-B8B9-FF23C710E067}">
      <dgm:prSet/>
      <dgm:spPr/>
      <dgm:t>
        <a:bodyPr/>
        <a:lstStyle/>
        <a:p>
          <a:endParaRPr lang="en-US">
            <a:solidFill>
              <a:schemeClr val="tx1"/>
            </a:solidFill>
          </a:endParaRPr>
        </a:p>
      </dgm:t>
    </dgm:pt>
    <dgm:pt modelId="{4A4D7582-9285-4CED-B3AF-FB240860953A}">
      <dgm:prSet custT="1"/>
      <dgm:spPr/>
      <dgm:t>
        <a:bodyPr/>
        <a:lstStyle/>
        <a:p>
          <a:pPr algn="l"/>
          <a:r>
            <a:rPr lang="en-US" sz="2400" dirty="0" smtClean="0">
              <a:solidFill>
                <a:schemeClr val="tx1"/>
              </a:solidFill>
              <a:latin typeface="+mj-lt"/>
            </a:rPr>
            <a:t>Describe the different types of animal search methods.</a:t>
          </a:r>
          <a:endParaRPr lang="en-US" sz="2400" dirty="0">
            <a:solidFill>
              <a:schemeClr val="tx1"/>
            </a:solidFill>
            <a:latin typeface="+mj-lt"/>
          </a:endParaRPr>
        </a:p>
      </dgm:t>
    </dgm:pt>
    <dgm:pt modelId="{400A291D-8B3A-4418-877F-A1416FF78C00}" type="parTrans" cxnId="{42A4E230-AB7F-4F56-BA75-7D2663AE728D}">
      <dgm:prSet/>
      <dgm:spPr/>
      <dgm:t>
        <a:bodyPr/>
        <a:lstStyle/>
        <a:p>
          <a:endParaRPr lang="en-US">
            <a:solidFill>
              <a:schemeClr val="tx1"/>
            </a:solidFill>
          </a:endParaRPr>
        </a:p>
      </dgm:t>
    </dgm:pt>
    <dgm:pt modelId="{C85AD9DE-2C50-4511-9B22-AF47AF5B1DC2}" type="sibTrans" cxnId="{42A4E230-AB7F-4F56-BA75-7D2663AE728D}">
      <dgm:prSet/>
      <dgm:spPr/>
      <dgm:t>
        <a:bodyPr/>
        <a:lstStyle/>
        <a:p>
          <a:endParaRPr lang="en-US">
            <a:solidFill>
              <a:schemeClr val="tx1"/>
            </a:solidFill>
          </a:endParaRPr>
        </a:p>
      </dgm:t>
    </dgm:pt>
    <dgm:pt modelId="{FE1294AA-3C29-4911-B4AF-6CADDA9EA766}">
      <dgm:prSet custT="1"/>
      <dgm:spPr/>
      <dgm:t>
        <a:bodyPr/>
        <a:lstStyle/>
        <a:p>
          <a:pPr algn="l"/>
          <a:r>
            <a:rPr lang="en-US" sz="2400" dirty="0" smtClean="0">
              <a:solidFill>
                <a:schemeClr val="tx1"/>
              </a:solidFill>
              <a:latin typeface="+mj-lt"/>
            </a:rPr>
            <a:t>Recognize abundance for phenophases in animals.</a:t>
          </a:r>
        </a:p>
      </dgm:t>
    </dgm:pt>
    <dgm:pt modelId="{583535D0-2E57-412C-AB7C-A389144A78B6}" type="parTrans" cxnId="{C6EE891B-7F7A-4874-83D5-24811E5D6911}">
      <dgm:prSet/>
      <dgm:spPr/>
      <dgm:t>
        <a:bodyPr/>
        <a:lstStyle/>
        <a:p>
          <a:endParaRPr lang="en-US">
            <a:solidFill>
              <a:schemeClr val="tx1"/>
            </a:solidFill>
          </a:endParaRPr>
        </a:p>
      </dgm:t>
    </dgm:pt>
    <dgm:pt modelId="{81AE3C82-2C6B-48C7-B727-E4C2E2E453F6}" type="sibTrans" cxnId="{C6EE891B-7F7A-4874-83D5-24811E5D6911}">
      <dgm:prSet/>
      <dgm:spPr/>
      <dgm:t>
        <a:bodyPr/>
        <a:lstStyle/>
        <a:p>
          <a:endParaRPr lang="en-US">
            <a:solidFill>
              <a:schemeClr val="tx1"/>
            </a:solidFill>
          </a:endParaRPr>
        </a:p>
      </dgm:t>
    </dgm:pt>
    <dgm:pt modelId="{8E520A90-AD86-4B90-B5C9-E5CD45E19629}">
      <dgm:prSet custT="1"/>
      <dgm:spPr/>
      <dgm:t>
        <a:bodyPr/>
        <a:lstStyle/>
        <a:p>
          <a:pPr algn="l"/>
          <a:r>
            <a:rPr lang="en-US" sz="2400" dirty="0" smtClean="0">
              <a:solidFill>
                <a:schemeClr val="tx1"/>
              </a:solidFill>
              <a:latin typeface="+mj-lt"/>
            </a:rPr>
            <a:t>Describe how to edit your observations.</a:t>
          </a:r>
          <a:endParaRPr lang="en-US" sz="2400" dirty="0">
            <a:solidFill>
              <a:schemeClr val="tx1"/>
            </a:solidFill>
            <a:latin typeface="+mj-lt"/>
          </a:endParaRPr>
        </a:p>
      </dgm:t>
    </dgm:pt>
    <dgm:pt modelId="{C16C24BD-12FE-4D83-A99A-F468C17E6006}" type="parTrans" cxnId="{5C5AFECE-FE4A-472B-AA6D-41552C2F91EB}">
      <dgm:prSet/>
      <dgm:spPr/>
      <dgm:t>
        <a:bodyPr/>
        <a:lstStyle/>
        <a:p>
          <a:endParaRPr lang="en-US">
            <a:solidFill>
              <a:schemeClr val="tx1"/>
            </a:solidFill>
          </a:endParaRPr>
        </a:p>
      </dgm:t>
    </dgm:pt>
    <dgm:pt modelId="{D9ADC4A1-FD0F-4321-BE15-532CD7DCA4DC}" type="sibTrans" cxnId="{5C5AFECE-FE4A-472B-AA6D-41552C2F91EB}">
      <dgm:prSet/>
      <dgm:spPr/>
      <dgm:t>
        <a:bodyPr/>
        <a:lstStyle/>
        <a:p>
          <a:endParaRPr lang="en-US">
            <a:solidFill>
              <a:schemeClr val="tx1"/>
            </a:solidFill>
          </a:endParaRPr>
        </a:p>
      </dgm:t>
    </dgm:pt>
    <dgm:pt modelId="{2F4609C3-7831-47B6-BD7F-19BBE30BF1F2}" type="pres">
      <dgm:prSet presAssocID="{1709E4E4-496E-4DAF-9975-2C0B4E83ECFB}" presName="layout" presStyleCnt="0">
        <dgm:presLayoutVars>
          <dgm:chMax/>
          <dgm:chPref/>
          <dgm:dir/>
          <dgm:animOne val="branch"/>
          <dgm:animLvl val="lvl"/>
          <dgm:resizeHandles/>
        </dgm:presLayoutVars>
      </dgm:prSet>
      <dgm:spPr/>
      <dgm:t>
        <a:bodyPr/>
        <a:lstStyle/>
        <a:p>
          <a:endParaRPr lang="en-US"/>
        </a:p>
      </dgm:t>
    </dgm:pt>
    <dgm:pt modelId="{9655BB07-BE34-4830-B5EB-DD5FB08F3999}" type="pres">
      <dgm:prSet presAssocID="{2218B86C-5F63-4F34-9CFD-A5F6BFC724C4}" presName="root" presStyleCnt="0">
        <dgm:presLayoutVars>
          <dgm:chMax/>
          <dgm:chPref val="4"/>
        </dgm:presLayoutVars>
      </dgm:prSet>
      <dgm:spPr/>
      <dgm:t>
        <a:bodyPr/>
        <a:lstStyle/>
        <a:p>
          <a:endParaRPr lang="en-US"/>
        </a:p>
      </dgm:t>
    </dgm:pt>
    <dgm:pt modelId="{BEAB8EDF-6613-439F-A06F-4DBEDC0EE56D}" type="pres">
      <dgm:prSet presAssocID="{2218B86C-5F63-4F34-9CFD-A5F6BFC724C4}" presName="rootComposite" presStyleCnt="0">
        <dgm:presLayoutVars/>
      </dgm:prSet>
      <dgm:spPr/>
      <dgm:t>
        <a:bodyPr/>
        <a:lstStyle/>
        <a:p>
          <a:endParaRPr lang="en-US"/>
        </a:p>
      </dgm:t>
    </dgm:pt>
    <dgm:pt modelId="{8902819E-3555-4962-8AAD-EE7DA176E8F4}" type="pres">
      <dgm:prSet presAssocID="{2218B86C-5F63-4F34-9CFD-A5F6BFC724C4}" presName="rootText" presStyleLbl="node0" presStyleIdx="0" presStyleCnt="1">
        <dgm:presLayoutVars>
          <dgm:chMax/>
          <dgm:chPref val="4"/>
        </dgm:presLayoutVars>
      </dgm:prSet>
      <dgm:spPr/>
      <dgm:t>
        <a:bodyPr/>
        <a:lstStyle/>
        <a:p>
          <a:endParaRPr lang="en-US"/>
        </a:p>
      </dgm:t>
    </dgm:pt>
    <dgm:pt modelId="{2BFE3D94-8E18-4D49-953A-B1629E905E06}" type="pres">
      <dgm:prSet presAssocID="{2218B86C-5F63-4F34-9CFD-A5F6BFC724C4}" presName="childShape" presStyleCnt="0">
        <dgm:presLayoutVars>
          <dgm:chMax val="0"/>
          <dgm:chPref val="0"/>
        </dgm:presLayoutVars>
      </dgm:prSet>
      <dgm:spPr/>
      <dgm:t>
        <a:bodyPr/>
        <a:lstStyle/>
        <a:p>
          <a:endParaRPr lang="en-US"/>
        </a:p>
      </dgm:t>
    </dgm:pt>
    <dgm:pt modelId="{02C5B612-1435-4253-9457-D2A144605EFB}" type="pres">
      <dgm:prSet presAssocID="{4A4D7582-9285-4CED-B3AF-FB240860953A}" presName="childComposite" presStyleCnt="0">
        <dgm:presLayoutVars>
          <dgm:chMax val="0"/>
          <dgm:chPref val="0"/>
        </dgm:presLayoutVars>
      </dgm:prSet>
      <dgm:spPr/>
      <dgm:t>
        <a:bodyPr/>
        <a:lstStyle/>
        <a:p>
          <a:endParaRPr lang="en-US"/>
        </a:p>
      </dgm:t>
    </dgm:pt>
    <dgm:pt modelId="{A9FD1D23-EAAA-473A-AC0B-E929B1A7E8A7}" type="pres">
      <dgm:prSet presAssocID="{4A4D7582-9285-4CED-B3AF-FB240860953A}" presName="Image"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11B582CA-D5A9-442A-8180-1AF0BCD78CBD}" type="pres">
      <dgm:prSet presAssocID="{4A4D7582-9285-4CED-B3AF-FB240860953A}" presName="childText" presStyleLbl="lnNode1" presStyleIdx="0" presStyleCnt="3">
        <dgm:presLayoutVars>
          <dgm:chMax val="0"/>
          <dgm:chPref val="0"/>
          <dgm:bulletEnabled val="1"/>
        </dgm:presLayoutVars>
      </dgm:prSet>
      <dgm:spPr/>
      <dgm:t>
        <a:bodyPr/>
        <a:lstStyle/>
        <a:p>
          <a:endParaRPr lang="en-US"/>
        </a:p>
      </dgm:t>
    </dgm:pt>
    <dgm:pt modelId="{C01C9254-6F22-497C-BD48-0E49D28C720F}" type="pres">
      <dgm:prSet presAssocID="{FE1294AA-3C29-4911-B4AF-6CADDA9EA766}" presName="childComposite" presStyleCnt="0">
        <dgm:presLayoutVars>
          <dgm:chMax val="0"/>
          <dgm:chPref val="0"/>
        </dgm:presLayoutVars>
      </dgm:prSet>
      <dgm:spPr/>
      <dgm:t>
        <a:bodyPr/>
        <a:lstStyle/>
        <a:p>
          <a:endParaRPr lang="en-US"/>
        </a:p>
      </dgm:t>
    </dgm:pt>
    <dgm:pt modelId="{923D1112-CB0C-4229-BD1E-3AAC881F5BB3}" type="pres">
      <dgm:prSet presAssocID="{FE1294AA-3C29-4911-B4AF-6CADDA9EA766}" presName="Image" presStyleLbl="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1000" r="-21000"/>
          </a:stretch>
        </a:blipFill>
      </dgm:spPr>
      <dgm:t>
        <a:bodyPr/>
        <a:lstStyle/>
        <a:p>
          <a:endParaRPr lang="en-US"/>
        </a:p>
      </dgm:t>
    </dgm:pt>
    <dgm:pt modelId="{3CBE791C-15A6-4FE7-9D91-08599EAF7F4C}" type="pres">
      <dgm:prSet presAssocID="{FE1294AA-3C29-4911-B4AF-6CADDA9EA766}" presName="childText" presStyleLbl="lnNode1" presStyleIdx="1" presStyleCnt="3">
        <dgm:presLayoutVars>
          <dgm:chMax val="0"/>
          <dgm:chPref val="0"/>
          <dgm:bulletEnabled val="1"/>
        </dgm:presLayoutVars>
      </dgm:prSet>
      <dgm:spPr/>
      <dgm:t>
        <a:bodyPr/>
        <a:lstStyle/>
        <a:p>
          <a:endParaRPr lang="en-US"/>
        </a:p>
      </dgm:t>
    </dgm:pt>
    <dgm:pt modelId="{3350399C-10E2-49DE-9F4B-D3B2EEA92CEC}" type="pres">
      <dgm:prSet presAssocID="{8E520A90-AD86-4B90-B5C9-E5CD45E19629}" presName="childComposite" presStyleCnt="0">
        <dgm:presLayoutVars>
          <dgm:chMax val="0"/>
          <dgm:chPref val="0"/>
        </dgm:presLayoutVars>
      </dgm:prSet>
      <dgm:spPr/>
      <dgm:t>
        <a:bodyPr/>
        <a:lstStyle/>
        <a:p>
          <a:endParaRPr lang="en-US"/>
        </a:p>
      </dgm:t>
    </dgm:pt>
    <dgm:pt modelId="{D31A0A76-671E-4A18-A284-AD1DB48D17DB}" type="pres">
      <dgm:prSet presAssocID="{8E520A90-AD86-4B90-B5C9-E5CD45E19629}" presName="Image"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CF27D4DE-52AE-441D-A475-6C8A5893DF7C}" type="pres">
      <dgm:prSet presAssocID="{8E520A90-AD86-4B90-B5C9-E5CD45E19629}" presName="childText" presStyleLbl="lnNode1" presStyleIdx="2" presStyleCnt="3">
        <dgm:presLayoutVars>
          <dgm:chMax val="0"/>
          <dgm:chPref val="0"/>
          <dgm:bulletEnabled val="1"/>
        </dgm:presLayoutVars>
      </dgm:prSet>
      <dgm:spPr/>
      <dgm:t>
        <a:bodyPr/>
        <a:lstStyle/>
        <a:p>
          <a:endParaRPr lang="en-US"/>
        </a:p>
      </dgm:t>
    </dgm:pt>
  </dgm:ptLst>
  <dgm:cxnLst>
    <dgm:cxn modelId="{C6EE891B-7F7A-4874-83D5-24811E5D6911}" srcId="{2218B86C-5F63-4F34-9CFD-A5F6BFC724C4}" destId="{FE1294AA-3C29-4911-B4AF-6CADDA9EA766}" srcOrd="1" destOrd="0" parTransId="{583535D0-2E57-412C-AB7C-A389144A78B6}" sibTransId="{81AE3C82-2C6B-48C7-B727-E4C2E2E453F6}"/>
    <dgm:cxn modelId="{7E229CE0-3DE9-4D14-A11D-9FCAC7CD07D6}" type="presOf" srcId="{FE1294AA-3C29-4911-B4AF-6CADDA9EA766}" destId="{3CBE791C-15A6-4FE7-9D91-08599EAF7F4C}" srcOrd="0" destOrd="0" presId="urn:microsoft.com/office/officeart/2008/layout/PictureAccentList"/>
    <dgm:cxn modelId="{89BF106B-E7D9-42B8-84B2-94C3D40001A5}" type="presOf" srcId="{2218B86C-5F63-4F34-9CFD-A5F6BFC724C4}" destId="{8902819E-3555-4962-8AAD-EE7DA176E8F4}" srcOrd="0" destOrd="0" presId="urn:microsoft.com/office/officeart/2008/layout/PictureAccentList"/>
    <dgm:cxn modelId="{4B5A0A65-10E3-4EC1-BF00-0B5FA7022257}" type="presOf" srcId="{4A4D7582-9285-4CED-B3AF-FB240860953A}" destId="{11B582CA-D5A9-442A-8180-1AF0BCD78CBD}" srcOrd="0" destOrd="0" presId="urn:microsoft.com/office/officeart/2008/layout/PictureAccentList"/>
    <dgm:cxn modelId="{39CB87E9-7C35-497A-B1EE-00F526547B1E}" type="presOf" srcId="{8E520A90-AD86-4B90-B5C9-E5CD45E19629}" destId="{CF27D4DE-52AE-441D-A475-6C8A5893DF7C}" srcOrd="0" destOrd="0" presId="urn:microsoft.com/office/officeart/2008/layout/PictureAccentList"/>
    <dgm:cxn modelId="{5C5AFECE-FE4A-472B-AA6D-41552C2F91EB}" srcId="{2218B86C-5F63-4F34-9CFD-A5F6BFC724C4}" destId="{8E520A90-AD86-4B90-B5C9-E5CD45E19629}" srcOrd="2" destOrd="0" parTransId="{C16C24BD-12FE-4D83-A99A-F468C17E6006}" sibTransId="{D9ADC4A1-FD0F-4321-BE15-532CD7DCA4DC}"/>
    <dgm:cxn modelId="{4F400207-EE7B-485B-B8B9-FF23C710E067}" srcId="{1709E4E4-496E-4DAF-9975-2C0B4E83ECFB}" destId="{2218B86C-5F63-4F34-9CFD-A5F6BFC724C4}" srcOrd="0" destOrd="0" parTransId="{6E02255D-672B-482C-8FB8-6425DD5CF00E}" sibTransId="{80B6ECB1-C1F4-4623-B9C2-97C6881C9A19}"/>
    <dgm:cxn modelId="{42A4E230-AB7F-4F56-BA75-7D2663AE728D}" srcId="{2218B86C-5F63-4F34-9CFD-A5F6BFC724C4}" destId="{4A4D7582-9285-4CED-B3AF-FB240860953A}" srcOrd="0" destOrd="0" parTransId="{400A291D-8B3A-4418-877F-A1416FF78C00}" sibTransId="{C85AD9DE-2C50-4511-9B22-AF47AF5B1DC2}"/>
    <dgm:cxn modelId="{0A0DDE17-C59F-48CE-9B1A-16C20438F491}" type="presOf" srcId="{1709E4E4-496E-4DAF-9975-2C0B4E83ECFB}" destId="{2F4609C3-7831-47B6-BD7F-19BBE30BF1F2}" srcOrd="0" destOrd="0" presId="urn:microsoft.com/office/officeart/2008/layout/PictureAccentList"/>
    <dgm:cxn modelId="{CE0EA25E-2406-449E-9EBB-B3BB02744DDE}" type="presParOf" srcId="{2F4609C3-7831-47B6-BD7F-19BBE30BF1F2}" destId="{9655BB07-BE34-4830-B5EB-DD5FB08F3999}" srcOrd="0" destOrd="0" presId="urn:microsoft.com/office/officeart/2008/layout/PictureAccentList"/>
    <dgm:cxn modelId="{8026F719-5BCC-472F-9302-8D3C82CDFFCC}" type="presParOf" srcId="{9655BB07-BE34-4830-B5EB-DD5FB08F3999}" destId="{BEAB8EDF-6613-439F-A06F-4DBEDC0EE56D}" srcOrd="0" destOrd="0" presId="urn:microsoft.com/office/officeart/2008/layout/PictureAccentList"/>
    <dgm:cxn modelId="{5DF24BEF-666A-494E-B98F-13F197B548C6}" type="presParOf" srcId="{BEAB8EDF-6613-439F-A06F-4DBEDC0EE56D}" destId="{8902819E-3555-4962-8AAD-EE7DA176E8F4}" srcOrd="0" destOrd="0" presId="urn:microsoft.com/office/officeart/2008/layout/PictureAccentList"/>
    <dgm:cxn modelId="{3A63053E-0E3B-4E76-8874-5990FE4BC0C2}" type="presParOf" srcId="{9655BB07-BE34-4830-B5EB-DD5FB08F3999}" destId="{2BFE3D94-8E18-4D49-953A-B1629E905E06}" srcOrd="1" destOrd="0" presId="urn:microsoft.com/office/officeart/2008/layout/PictureAccentList"/>
    <dgm:cxn modelId="{C0D26D44-12F9-4C5C-A209-A387A94CC945}" type="presParOf" srcId="{2BFE3D94-8E18-4D49-953A-B1629E905E06}" destId="{02C5B612-1435-4253-9457-D2A144605EFB}" srcOrd="0" destOrd="0" presId="urn:microsoft.com/office/officeart/2008/layout/PictureAccentList"/>
    <dgm:cxn modelId="{BEB57A20-7433-4957-8558-760643B3E94B}" type="presParOf" srcId="{02C5B612-1435-4253-9457-D2A144605EFB}" destId="{A9FD1D23-EAAA-473A-AC0B-E929B1A7E8A7}" srcOrd="0" destOrd="0" presId="urn:microsoft.com/office/officeart/2008/layout/PictureAccentList"/>
    <dgm:cxn modelId="{15CFDE63-03E1-4FF5-8925-1A2D43A4310A}" type="presParOf" srcId="{02C5B612-1435-4253-9457-D2A144605EFB}" destId="{11B582CA-D5A9-442A-8180-1AF0BCD78CBD}" srcOrd="1" destOrd="0" presId="urn:microsoft.com/office/officeart/2008/layout/PictureAccentList"/>
    <dgm:cxn modelId="{D9A87C53-28A8-4076-A2D6-B958F6CA6ACF}" type="presParOf" srcId="{2BFE3D94-8E18-4D49-953A-B1629E905E06}" destId="{C01C9254-6F22-497C-BD48-0E49D28C720F}" srcOrd="1" destOrd="0" presId="urn:microsoft.com/office/officeart/2008/layout/PictureAccentList"/>
    <dgm:cxn modelId="{8C972B21-0C84-431A-AB89-32F337C0BB2F}" type="presParOf" srcId="{C01C9254-6F22-497C-BD48-0E49D28C720F}" destId="{923D1112-CB0C-4229-BD1E-3AAC881F5BB3}" srcOrd="0" destOrd="0" presId="urn:microsoft.com/office/officeart/2008/layout/PictureAccentList"/>
    <dgm:cxn modelId="{4FFF37AD-9F86-45CE-B524-C0D040E02A63}" type="presParOf" srcId="{C01C9254-6F22-497C-BD48-0E49D28C720F}" destId="{3CBE791C-15A6-4FE7-9D91-08599EAF7F4C}" srcOrd="1" destOrd="0" presId="urn:microsoft.com/office/officeart/2008/layout/PictureAccentList"/>
    <dgm:cxn modelId="{03FA7485-B91C-4B0E-8705-F3F718197E8E}" type="presParOf" srcId="{2BFE3D94-8E18-4D49-953A-B1629E905E06}" destId="{3350399C-10E2-49DE-9F4B-D3B2EEA92CEC}" srcOrd="2" destOrd="0" presId="urn:microsoft.com/office/officeart/2008/layout/PictureAccentList"/>
    <dgm:cxn modelId="{B6CFC0F4-07D1-4D04-A8C8-F8856DF7E268}" type="presParOf" srcId="{3350399C-10E2-49DE-9F4B-D3B2EEA92CEC}" destId="{D31A0A76-671E-4A18-A284-AD1DB48D17DB}" srcOrd="0" destOrd="0" presId="urn:microsoft.com/office/officeart/2008/layout/PictureAccentList"/>
    <dgm:cxn modelId="{F79432B8-7572-46CA-A37A-64C272F91930}" type="presParOf" srcId="{3350399C-10E2-49DE-9F4B-D3B2EEA92CEC}" destId="{CF27D4DE-52AE-441D-A475-6C8A5893DF7C}" srcOrd="1" destOrd="0" presId="urn:microsoft.com/office/officeart/2008/layout/PictureAccent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02819E-3555-4962-8AAD-EE7DA176E8F4}">
      <dsp:nvSpPr>
        <dsp:cNvPr id="0" name=""/>
        <dsp:cNvSpPr/>
      </dsp:nvSpPr>
      <dsp:spPr>
        <a:xfrm>
          <a:off x="390152" y="1547"/>
          <a:ext cx="7373094" cy="930250"/>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By the end of this lesson, you will be able to:</a:t>
          </a:r>
          <a:endParaRPr lang="en-US" sz="2400" kern="1200" dirty="0">
            <a:solidFill>
              <a:schemeClr val="tx1"/>
            </a:solidFill>
            <a:latin typeface="+mj-lt"/>
          </a:endParaRPr>
        </a:p>
      </dsp:txBody>
      <dsp:txXfrm>
        <a:off x="417398" y="28793"/>
        <a:ext cx="7318602" cy="875758"/>
      </dsp:txXfrm>
    </dsp:sp>
    <dsp:sp modelId="{A9FD1D23-EAAA-473A-AC0B-E929B1A7E8A7}">
      <dsp:nvSpPr>
        <dsp:cNvPr id="0" name=""/>
        <dsp:cNvSpPr/>
      </dsp:nvSpPr>
      <dsp:spPr>
        <a:xfrm>
          <a:off x="390152" y="1099242"/>
          <a:ext cx="930250" cy="930250"/>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1B582CA-D5A9-442A-8180-1AF0BCD78CBD}">
      <dsp:nvSpPr>
        <dsp:cNvPr id="0" name=""/>
        <dsp:cNvSpPr/>
      </dsp:nvSpPr>
      <dsp:spPr>
        <a:xfrm>
          <a:off x="1376218" y="1099242"/>
          <a:ext cx="6387028" cy="930250"/>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Describe the different types of animal search methods.</a:t>
          </a:r>
          <a:endParaRPr lang="en-US" sz="2400" kern="1200" dirty="0">
            <a:solidFill>
              <a:schemeClr val="tx1"/>
            </a:solidFill>
            <a:latin typeface="+mj-lt"/>
          </a:endParaRPr>
        </a:p>
      </dsp:txBody>
      <dsp:txXfrm>
        <a:off x="1421637" y="1144661"/>
        <a:ext cx="6296190" cy="839412"/>
      </dsp:txXfrm>
    </dsp:sp>
    <dsp:sp modelId="{923D1112-CB0C-4229-BD1E-3AAC881F5BB3}">
      <dsp:nvSpPr>
        <dsp:cNvPr id="0" name=""/>
        <dsp:cNvSpPr/>
      </dsp:nvSpPr>
      <dsp:spPr>
        <a:xfrm>
          <a:off x="390152" y="2141122"/>
          <a:ext cx="930250" cy="930250"/>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1000" r="-21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CBE791C-15A6-4FE7-9D91-08599EAF7F4C}">
      <dsp:nvSpPr>
        <dsp:cNvPr id="0" name=""/>
        <dsp:cNvSpPr/>
      </dsp:nvSpPr>
      <dsp:spPr>
        <a:xfrm>
          <a:off x="1376218" y="2141122"/>
          <a:ext cx="6387028" cy="930250"/>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Recognize abundance for phenophases in animals.</a:t>
          </a:r>
        </a:p>
      </dsp:txBody>
      <dsp:txXfrm>
        <a:off x="1421637" y="2186541"/>
        <a:ext cx="6296190" cy="839412"/>
      </dsp:txXfrm>
    </dsp:sp>
    <dsp:sp modelId="{D31A0A76-671E-4A18-A284-AD1DB48D17DB}">
      <dsp:nvSpPr>
        <dsp:cNvPr id="0" name=""/>
        <dsp:cNvSpPr/>
      </dsp:nvSpPr>
      <dsp:spPr>
        <a:xfrm>
          <a:off x="390152" y="3183002"/>
          <a:ext cx="930250" cy="930250"/>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F27D4DE-52AE-441D-A475-6C8A5893DF7C}">
      <dsp:nvSpPr>
        <dsp:cNvPr id="0" name=""/>
        <dsp:cNvSpPr/>
      </dsp:nvSpPr>
      <dsp:spPr>
        <a:xfrm>
          <a:off x="1376218" y="3183002"/>
          <a:ext cx="6387028" cy="930250"/>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kern="1200" dirty="0" smtClean="0">
              <a:solidFill>
                <a:schemeClr val="tx1"/>
              </a:solidFill>
              <a:latin typeface="+mj-lt"/>
            </a:rPr>
            <a:t>Describe how to edit your observations.</a:t>
          </a:r>
          <a:endParaRPr lang="en-US" sz="2400" kern="1200" dirty="0">
            <a:solidFill>
              <a:schemeClr val="tx1"/>
            </a:solidFill>
            <a:latin typeface="+mj-lt"/>
          </a:endParaRPr>
        </a:p>
      </dsp:txBody>
      <dsp:txXfrm>
        <a:off x="1421637" y="3228421"/>
        <a:ext cx="6296190" cy="839412"/>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47" tIns="48324" rIns="96647" bIns="48324" rtlCol="0"/>
          <a:lstStyle>
            <a:lvl1pPr algn="r">
              <a:defRPr sz="1300"/>
            </a:lvl1pPr>
          </a:lstStyle>
          <a:p>
            <a:fld id="{B64A4815-CADE-48C2-AB06-98D773D264CD}" type="datetimeFigureOut">
              <a:rPr lang="en-US" smtClean="0"/>
              <a:t>5/1/2015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47" tIns="48324" rIns="96647" bIns="48324"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47" tIns="48324" rIns="96647" bIns="48324" rtlCol="0" anchor="b"/>
          <a:lstStyle>
            <a:lvl1pPr algn="r">
              <a:defRPr sz="1300"/>
            </a:lvl1pPr>
          </a:lstStyle>
          <a:p>
            <a:fld id="{B7A10608-6FCF-4A83-9CBD-639905B4953F}" type="slidenum">
              <a:rPr lang="en-US" smtClean="0"/>
              <a:t>‹#›</a:t>
            </a:fld>
            <a:endParaRPr lang="en-US"/>
          </a:p>
        </p:txBody>
      </p:sp>
    </p:spTree>
    <p:extLst>
      <p:ext uri="{BB962C8B-B14F-4D97-AF65-F5344CB8AC3E}">
        <p14:creationId xmlns:p14="http://schemas.microsoft.com/office/powerpoint/2010/main" val="207367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1" y="0"/>
            <a:ext cx="3169920" cy="480060"/>
          </a:xfrm>
          <a:prstGeom prst="rect">
            <a:avLst/>
          </a:prstGeom>
        </p:spPr>
        <p:txBody>
          <a:bodyPr vert="horz" lIns="96647" tIns="48324" rIns="96647" bIns="48324" rtlCol="0"/>
          <a:lstStyle>
            <a:lvl1pPr algn="l">
              <a:defRPr sz="1300"/>
            </a:lvl1pPr>
          </a:lstStyle>
          <a:p>
            <a:r>
              <a:rPr lang="en-US" smtClean="0"/>
              <a:t>How to use the</a:t>
            </a:r>
            <a:r>
              <a:rPr lang="en-US" i="1" smtClean="0"/>
              <a:t> Nature’s Notebook</a:t>
            </a:r>
            <a:br>
              <a:rPr lang="en-US" i="1" smtClean="0"/>
            </a:br>
            <a:r>
              <a:rPr lang="en-US" smtClean="0"/>
              <a:t>Citizen Science Program</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r>
              <a:rPr lang="en-US" smtClean="0"/>
              <a:t>April 2015</a:t>
            </a:r>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1" y="4560569"/>
            <a:ext cx="5852160" cy="4558904"/>
          </a:xfrm>
          <a:prstGeom prst="rect">
            <a:avLst/>
          </a:prstGeom>
        </p:spPr>
        <p:txBody>
          <a:bodyPr vert="horz" lIns="96647" tIns="48324" rIns="96647" bIns="483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D0BB0B41-C83E-4507-99EC-10B20FA7FDE8}" type="slidenum">
              <a:rPr lang="en-US" smtClean="0"/>
              <a:t>‹#›</a:t>
            </a:fld>
            <a:endParaRPr lang="en-US" dirty="0"/>
          </a:p>
        </p:txBody>
      </p:sp>
    </p:spTree>
    <p:extLst>
      <p:ext uri="{BB962C8B-B14F-4D97-AF65-F5344CB8AC3E}">
        <p14:creationId xmlns:p14="http://schemas.microsoft.com/office/powerpoint/2010/main" val="81957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8—Record Animal Observations</a:t>
            </a:r>
          </a:p>
          <a:p>
            <a:endParaRPr lang="en-US" dirty="0" smtClean="0"/>
          </a:p>
        </p:txBody>
      </p:sp>
      <p:sp>
        <p:nvSpPr>
          <p:cNvPr id="4" name="Slide Number Placeholder 3"/>
          <p:cNvSpPr>
            <a:spLocks noGrp="1"/>
          </p:cNvSpPr>
          <p:nvPr>
            <p:ph type="sldNum" sz="quarter" idx="10"/>
          </p:nvPr>
        </p:nvSpPr>
        <p:spPr/>
        <p:txBody>
          <a:bodyPr/>
          <a:lstStyle/>
          <a:p>
            <a:fld id="{D0BB0B41-C83E-4507-99EC-10B20FA7FDE8}" type="slidenum">
              <a:rPr lang="en-US" smtClean="0"/>
              <a:t>1</a:t>
            </a:fld>
            <a:endParaRPr lang="en-US" dirty="0"/>
          </a:p>
        </p:txBody>
      </p:sp>
    </p:spTree>
    <p:extLst>
      <p:ext uri="{BB962C8B-B14F-4D97-AF65-F5344CB8AC3E}">
        <p14:creationId xmlns:p14="http://schemas.microsoft.com/office/powerpoint/2010/main" val="1918751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8 Objectives</a:t>
            </a:r>
          </a:p>
          <a:p>
            <a:endParaRPr lang="en-US" dirty="0" smtClean="0"/>
          </a:p>
          <a:p>
            <a:pPr>
              <a:spcAft>
                <a:spcPts val="1269"/>
              </a:spcAft>
            </a:pPr>
            <a:r>
              <a:rPr lang="en-US" dirty="0" smtClean="0"/>
              <a:t>By the end of this lesson, you will be able to:</a:t>
            </a:r>
          </a:p>
          <a:p>
            <a:pPr>
              <a:spcAft>
                <a:spcPts val="1269"/>
              </a:spcAft>
            </a:pPr>
            <a:endParaRPr lang="en-US" dirty="0" smtClean="0"/>
          </a:p>
          <a:p>
            <a:pPr marL="181213" indent="-181213">
              <a:buFont typeface="Arial" panose="020B0604020202020204" pitchFamily="34" charset="0"/>
              <a:buChar char="•"/>
            </a:pPr>
            <a:r>
              <a:rPr lang="en-US" dirty="0" smtClean="0"/>
              <a:t>Describe the different types of animal search methods.</a:t>
            </a:r>
          </a:p>
          <a:p>
            <a:pPr marL="181213" indent="-181213">
              <a:buFont typeface="Arial" panose="020B0604020202020204" pitchFamily="34" charset="0"/>
              <a:buChar char="•"/>
            </a:pPr>
            <a:r>
              <a:rPr lang="en-US" dirty="0" smtClean="0"/>
              <a:t>Recognize abundance for phenophases in animals.</a:t>
            </a:r>
          </a:p>
          <a:p>
            <a:pPr marL="181213" indent="-181213">
              <a:buFont typeface="Arial" panose="020B0604020202020204" pitchFamily="34" charset="0"/>
              <a:buChar char="•"/>
            </a:pPr>
            <a:r>
              <a:rPr lang="en-US" dirty="0" smtClean="0"/>
              <a:t>Describe how to edit your observations.</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2</a:t>
            </a:fld>
            <a:endParaRPr lang="en-US" dirty="0"/>
          </a:p>
        </p:txBody>
      </p:sp>
    </p:spTree>
    <p:extLst>
      <p:ext uri="{BB962C8B-B14F-4D97-AF65-F5344CB8AC3E}">
        <p14:creationId xmlns:p14="http://schemas.microsoft.com/office/powerpoint/2010/main" val="2782370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Animal Search Methods</a:t>
            </a:r>
          </a:p>
          <a:p>
            <a:endParaRPr lang="en-US" dirty="0" smtClean="0"/>
          </a:p>
          <a:p>
            <a:r>
              <a:rPr lang="en-US" dirty="0" smtClean="0"/>
              <a:t>To</a:t>
            </a:r>
            <a:r>
              <a:rPr lang="en-US" baseline="0" dirty="0" smtClean="0"/>
              <a:t> monitor animals, l</a:t>
            </a:r>
            <a:r>
              <a:rPr lang="en-US" dirty="0" smtClean="0"/>
              <a:t>ook and listen for all of the species on your animal checklist. You can do this by one of four </a:t>
            </a:r>
            <a:r>
              <a:rPr lang="en-US" smtClean="0"/>
              <a:t>methods:</a:t>
            </a:r>
          </a:p>
          <a:p>
            <a:endParaRPr lang="en-US" dirty="0" smtClean="0"/>
          </a:p>
          <a:p>
            <a:pPr marL="181213" indent="-181213">
              <a:buFont typeface="Arial" panose="020B0604020202020204" pitchFamily="34" charset="0"/>
              <a:buChar char="•"/>
            </a:pPr>
            <a:r>
              <a:rPr lang="en-US" dirty="0" smtClean="0"/>
              <a:t>Incidental, which is </a:t>
            </a:r>
            <a:r>
              <a:rPr lang="en-US" baseline="0" dirty="0" smtClean="0"/>
              <a:t>a </a:t>
            </a:r>
            <a:r>
              <a:rPr lang="en-US" dirty="0" smtClean="0"/>
              <a:t>chance sighting while not specifically searching</a:t>
            </a:r>
            <a:r>
              <a:rPr lang="en-US" baseline="0" dirty="0" smtClean="0"/>
              <a:t> for animals on </a:t>
            </a:r>
            <a:r>
              <a:rPr lang="en-US" baseline="0" smtClean="0"/>
              <a:t>your checklist.</a:t>
            </a:r>
            <a:endParaRPr lang="en-US" dirty="0" smtClean="0"/>
          </a:p>
          <a:p>
            <a:pPr marL="181213" indent="-181213">
              <a:buFont typeface="Arial" panose="020B0604020202020204" pitchFamily="34" charset="0"/>
              <a:buChar char="•"/>
            </a:pPr>
            <a:r>
              <a:rPr lang="en-US" dirty="0" smtClean="0"/>
              <a:t>Stationary, which is standing or sitting at a </a:t>
            </a:r>
            <a:r>
              <a:rPr lang="en-US" smtClean="0"/>
              <a:t>single point.</a:t>
            </a:r>
            <a:endParaRPr lang="en-US" dirty="0" smtClean="0"/>
          </a:p>
          <a:p>
            <a:pPr marL="181213" indent="-181213">
              <a:buFont typeface="Arial" panose="020B0604020202020204" pitchFamily="34" charset="0"/>
              <a:buChar char="•"/>
            </a:pPr>
            <a:r>
              <a:rPr lang="en-US" dirty="0" smtClean="0"/>
              <a:t>Walking, which is a single pass or transect through </a:t>
            </a:r>
            <a:r>
              <a:rPr lang="en-US" smtClean="0"/>
              <a:t>your site.</a:t>
            </a:r>
            <a:endParaRPr lang="en-US" dirty="0" smtClean="0"/>
          </a:p>
          <a:p>
            <a:pPr marL="181213" indent="-181213">
              <a:buFont typeface="Arial" panose="020B0604020202020204" pitchFamily="34" charset="0"/>
              <a:buChar char="•"/>
            </a:pPr>
            <a:r>
              <a:rPr lang="en-US" dirty="0" smtClean="0"/>
              <a:t>Area search,</a:t>
            </a:r>
            <a:r>
              <a:rPr lang="en-US" baseline="0" dirty="0" smtClean="0"/>
              <a:t> which is </a:t>
            </a:r>
            <a:r>
              <a:rPr lang="en-US" dirty="0" smtClean="0"/>
              <a:t>multiple passes through your site, possibly crossing the same point more </a:t>
            </a:r>
            <a:r>
              <a:rPr lang="en-US" smtClean="0"/>
              <a:t>than once.</a:t>
            </a:r>
            <a:endParaRPr lang="en-US" dirty="0" smtClean="0"/>
          </a:p>
          <a:p>
            <a:pPr defTabSz="966469">
              <a:defRPr/>
            </a:pPr>
            <a:endParaRPr lang="en-US" dirty="0" smtClean="0"/>
          </a:p>
          <a:p>
            <a:pPr defTabSz="966469">
              <a:defRPr/>
            </a:pPr>
            <a:r>
              <a:rPr lang="en-US" dirty="0" smtClean="0"/>
              <a:t>If you are using one of the last three search methods, try to spend about the same amount of time looking for animals at each visit. We recommend three minutes as a standard, but you can spend as much or as little time as you like. You will probably not see most, or any, of the animals during each visit, which is ok.</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3</a:t>
            </a:fld>
            <a:endParaRPr lang="en-US" dirty="0"/>
          </a:p>
        </p:txBody>
      </p:sp>
    </p:spTree>
    <p:extLst>
      <p:ext uri="{BB962C8B-B14F-4D97-AF65-F5344CB8AC3E}">
        <p14:creationId xmlns:p14="http://schemas.microsoft.com/office/powerpoint/2010/main" val="2600235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Report Search Time and Method</a:t>
            </a:r>
          </a:p>
          <a:p>
            <a:endParaRPr lang="en-US" dirty="0" smtClean="0"/>
          </a:p>
          <a:p>
            <a:r>
              <a:rPr lang="en-US" dirty="0" smtClean="0"/>
              <a:t>When making observations on animals, select</a:t>
            </a:r>
            <a:r>
              <a:rPr lang="en-US" baseline="0" dirty="0" smtClean="0"/>
              <a:t> one of the 4 search methods, and report the time you spent observing. There is no need to report time for incidental observations. </a:t>
            </a:r>
          </a:p>
          <a:p>
            <a:endParaRPr lang="en-US" baseline="0" dirty="0" smtClean="0"/>
          </a:p>
          <a:p>
            <a:r>
              <a:rPr lang="en-US" dirty="0" smtClean="0"/>
              <a:t>Record whether or not you saw or heard each animal species on your animal checklist, and for each animal you did see or hear, you will need to fill out the animal phenophase datasheet. For each phenophase, circle one of the following </a:t>
            </a:r>
            <a:r>
              <a:rPr lang="en-US" smtClean="0"/>
              <a:t>choices:</a:t>
            </a:r>
          </a:p>
          <a:p>
            <a:endParaRPr lang="en-US" dirty="0" smtClean="0"/>
          </a:p>
          <a:p>
            <a:pPr lvl="1"/>
            <a:r>
              <a:rPr lang="en-US" dirty="0" smtClean="0"/>
              <a:t>Yes (</a:t>
            </a:r>
            <a:r>
              <a:rPr lang="en-US" b="1" dirty="0" smtClean="0"/>
              <a:t>y</a:t>
            </a:r>
            <a:r>
              <a:rPr lang="en-US" dirty="0" smtClean="0"/>
              <a:t>) – if you saw or heard that the phenophase is occurring</a:t>
            </a:r>
          </a:p>
          <a:p>
            <a:pPr lvl="1"/>
            <a:r>
              <a:rPr lang="en-US" dirty="0" smtClean="0"/>
              <a:t>No (</a:t>
            </a:r>
            <a:r>
              <a:rPr lang="en-US" b="1" dirty="0" smtClean="0"/>
              <a:t>n</a:t>
            </a:r>
            <a:r>
              <a:rPr lang="en-US" dirty="0" smtClean="0"/>
              <a:t>) – if you saw or heard that the phenophase is not occurring</a:t>
            </a:r>
          </a:p>
          <a:p>
            <a:pPr lvl="1"/>
            <a:r>
              <a:rPr lang="en-US" dirty="0" smtClean="0"/>
              <a:t>Uncertain (</a:t>
            </a:r>
            <a:r>
              <a:rPr lang="en-US" b="1" dirty="0" smtClean="0"/>
              <a:t>?</a:t>
            </a:r>
            <a:r>
              <a:rPr lang="en-US" dirty="0" smtClean="0"/>
              <a:t>) – if you were not certain whether you saw or heard that species or that phenophase</a:t>
            </a:r>
          </a:p>
          <a:p>
            <a:endParaRPr lang="en-US" dirty="0" smtClean="0"/>
          </a:p>
          <a:p>
            <a:r>
              <a:rPr lang="en-US" dirty="0" smtClean="0"/>
              <a:t>Do not circle anything if you did not check for the species </a:t>
            </a:r>
            <a:r>
              <a:rPr lang="en-US" smtClean="0"/>
              <a:t>or phenophase.</a:t>
            </a:r>
            <a:endParaRPr lang="en-US" dirty="0" smtClean="0"/>
          </a:p>
          <a:p>
            <a:endParaRPr lang="en-US" dirty="0" smtClean="0"/>
          </a:p>
          <a:p>
            <a:r>
              <a:rPr lang="en-US" dirty="0" smtClean="0"/>
              <a:t>It is very important to record this information, even if you did not see a particular animal species! Knowing when an animal is not present, or when an animal is not in a given phenophase is just as important as knowing when it is. </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4</a:t>
            </a:fld>
            <a:endParaRPr lang="en-US" dirty="0"/>
          </a:p>
        </p:txBody>
      </p:sp>
    </p:spTree>
    <p:extLst>
      <p:ext uri="{BB962C8B-B14F-4D97-AF65-F5344CB8AC3E}">
        <p14:creationId xmlns:p14="http://schemas.microsoft.com/office/powerpoint/2010/main" val="3846346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Report on Abundance of Animals</a:t>
            </a:r>
          </a:p>
          <a:p>
            <a:pPr defTabSz="966469">
              <a:defRPr/>
            </a:pPr>
            <a:endParaRPr lang="en-US" dirty="0" smtClean="0"/>
          </a:p>
          <a:p>
            <a:pPr defTabSz="966469">
              <a:defRPr/>
            </a:pPr>
            <a:r>
              <a:rPr lang="en-US" dirty="0" smtClean="0"/>
              <a:t>For most animal phenophases you can also report on the intensity (or abundance) that you observe, like the number of individuals you see feeding or the degree of overlap in frog calls. Phenophase intensity choices vary by species and can be found on the profile page for each species.</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5</a:t>
            </a:fld>
            <a:endParaRPr lang="en-US" dirty="0"/>
          </a:p>
        </p:txBody>
      </p:sp>
    </p:spTree>
    <p:extLst>
      <p:ext uri="{BB962C8B-B14F-4D97-AF65-F5344CB8AC3E}">
        <p14:creationId xmlns:p14="http://schemas.microsoft.com/office/powerpoint/2010/main" val="2402211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r>
              <a:rPr lang="en-US" b="1" dirty="0" smtClean="0"/>
              <a:t>You Don’t Have to Report on Everything…</a:t>
            </a:r>
          </a:p>
          <a:p>
            <a:pPr defTabSz="966469">
              <a:defRPr/>
            </a:pPr>
            <a:endParaRPr lang="en-US" dirty="0" smtClean="0"/>
          </a:p>
          <a:p>
            <a:pPr defTabSz="966469">
              <a:defRPr/>
            </a:pPr>
            <a:r>
              <a:rPr lang="en-US" dirty="0" smtClean="0"/>
              <a:t>If there are phenophases and/or intensity measures on which you do not want to report for a species because you find them too difficult to observe, just ignore them. You can cross them out on your datasheets, and then not circle or enter anything for them when you enter your data online.</a:t>
            </a:r>
          </a:p>
          <a:p>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6</a:t>
            </a:fld>
            <a:endParaRPr lang="en-US" dirty="0"/>
          </a:p>
        </p:txBody>
      </p:sp>
    </p:spTree>
    <p:extLst>
      <p:ext uri="{BB962C8B-B14F-4D97-AF65-F5344CB8AC3E}">
        <p14:creationId xmlns:p14="http://schemas.microsoft.com/office/powerpoint/2010/main" val="2488974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What if I Miss Something?</a:t>
            </a:r>
          </a:p>
          <a:p>
            <a:endParaRPr lang="en-US" dirty="0" smtClean="0"/>
          </a:p>
          <a:p>
            <a:r>
              <a:rPr lang="en-US" dirty="0" smtClean="0"/>
              <a:t>If a phenophase, like mating or nest building, begins and ends while you were not observing, you can make a note of it in the comments section.</a:t>
            </a:r>
          </a:p>
          <a:p>
            <a:endParaRPr lang="en-US" dirty="0" smtClean="0"/>
          </a:p>
          <a:p>
            <a:r>
              <a:rPr lang="en-US" dirty="0" smtClean="0"/>
              <a:t>If you are watching for a phenophase and it does not seem to be starting when you expect it would, continue to watch for it and record that it is not occurring. This could mean the phenophase is occurring later or not at all in a given year, and this could be very valuable information.</a:t>
            </a:r>
          </a:p>
          <a:p>
            <a:endParaRPr lang="en-US" dirty="0" smtClean="0"/>
          </a:p>
          <a:p>
            <a:r>
              <a:rPr lang="en-US" dirty="0" smtClean="0"/>
              <a:t>Once a phenophase has ended you should continue to look for it and record whether or not it occurs again. Sometimes phenophases will occur a second or third (or more) time in a season, whether because of rain, pests, or changing climate.</a:t>
            </a: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7</a:t>
            </a:fld>
            <a:endParaRPr lang="en-US" dirty="0"/>
          </a:p>
        </p:txBody>
      </p:sp>
    </p:spTree>
    <p:extLst>
      <p:ext uri="{BB962C8B-B14F-4D97-AF65-F5344CB8AC3E}">
        <p14:creationId xmlns:p14="http://schemas.microsoft.com/office/powerpoint/2010/main" val="987783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Lesson 8 Summary</a:t>
            </a:r>
          </a:p>
          <a:p>
            <a:endParaRPr lang="en-US" dirty="0" smtClean="0"/>
          </a:p>
          <a:p>
            <a:pPr marL="181213" indent="-181213">
              <a:buFont typeface="Arial" panose="020B0604020202020204" pitchFamily="34" charset="0"/>
              <a:buChar char="•"/>
            </a:pPr>
            <a:r>
              <a:rPr lang="en-US" dirty="0" smtClean="0"/>
              <a:t>There are four different methods for observing </a:t>
            </a:r>
            <a:r>
              <a:rPr lang="en-US" smtClean="0"/>
              <a:t>animals:</a:t>
            </a:r>
          </a:p>
          <a:p>
            <a:pPr marL="181213" indent="-181213">
              <a:buFont typeface="Arial" panose="020B0604020202020204" pitchFamily="34" charset="0"/>
              <a:buChar char="•"/>
            </a:pPr>
            <a:endParaRPr lang="en-US" dirty="0" smtClean="0"/>
          </a:p>
          <a:p>
            <a:pPr marL="457133" indent="-181213">
              <a:buFont typeface="Arial" panose="020B0604020202020204" pitchFamily="34" charset="0"/>
              <a:buChar char="•"/>
            </a:pPr>
            <a:r>
              <a:rPr lang="en-US" dirty="0" smtClean="0"/>
              <a:t>Incidental (observed while making plant observations, not specifically searching)</a:t>
            </a:r>
          </a:p>
          <a:p>
            <a:pPr marL="457133" indent="-181213">
              <a:buFont typeface="Arial" panose="020B0604020202020204" pitchFamily="34" charset="0"/>
              <a:buChar char="•"/>
            </a:pPr>
            <a:r>
              <a:rPr lang="en-US" dirty="0" smtClean="0"/>
              <a:t>Stationary (standing in one spot)</a:t>
            </a:r>
          </a:p>
          <a:p>
            <a:pPr marL="457133" indent="-181213">
              <a:buFont typeface="Arial" panose="020B0604020202020204" pitchFamily="34" charset="0"/>
              <a:buChar char="•"/>
            </a:pPr>
            <a:r>
              <a:rPr lang="en-US" dirty="0" smtClean="0"/>
              <a:t>Walking (a single pass while walking through a transect on your site)</a:t>
            </a:r>
          </a:p>
          <a:p>
            <a:pPr marL="457133" indent="-181213">
              <a:buFont typeface="Arial" panose="020B0604020202020204" pitchFamily="34" charset="0"/>
              <a:buChar char="•"/>
            </a:pPr>
            <a:r>
              <a:rPr lang="en-US" dirty="0" smtClean="0"/>
              <a:t>Area search (multiple passes through transects at your </a:t>
            </a:r>
            <a:r>
              <a:rPr lang="en-US" smtClean="0"/>
              <a:t>site)</a:t>
            </a:r>
          </a:p>
          <a:p>
            <a:pPr marL="457133" indent="-181213">
              <a:buFont typeface="Arial" panose="020B0604020202020204" pitchFamily="34" charset="0"/>
              <a:buChar char="•"/>
            </a:pPr>
            <a:endParaRPr lang="en-US" dirty="0" smtClean="0"/>
          </a:p>
          <a:p>
            <a:pPr marL="181213" indent="-181213">
              <a:buFont typeface="Arial" panose="020B0604020202020204" pitchFamily="34" charset="0"/>
              <a:buChar char="•"/>
            </a:pPr>
            <a:r>
              <a:rPr lang="en-US" dirty="0" smtClean="0"/>
              <a:t>Record the amount of time you spent observing along with the method used for searching on your datasheet and in </a:t>
            </a:r>
            <a:r>
              <a:rPr lang="en-US" i="1" dirty="0" smtClean="0"/>
              <a:t>Nature’s Notebook</a:t>
            </a:r>
            <a:r>
              <a:rPr lang="en-US" dirty="0" smtClean="0"/>
              <a:t>.</a:t>
            </a:r>
          </a:p>
          <a:p>
            <a:pPr marL="181213" indent="-181213">
              <a:buFont typeface="Arial" panose="020B0604020202020204" pitchFamily="34" charset="0"/>
              <a:buChar char="•"/>
            </a:pPr>
            <a:r>
              <a:rPr lang="en-US" dirty="0" smtClean="0"/>
              <a:t>The intensity or abundance of each of the animals you observe can be recorded on your datasheet if you are comfortable making that assessment</a:t>
            </a:r>
          </a:p>
          <a:p>
            <a:pPr marL="181213" indent="-181213">
              <a:buFont typeface="Arial" panose="020B0604020202020204" pitchFamily="34" charset="0"/>
              <a:buChar char="•"/>
            </a:pPr>
            <a:r>
              <a:rPr lang="en-US" dirty="0" smtClean="0"/>
              <a:t>The optional phenophases include anything with which you are not familiar as well as the abundance and intensity.</a:t>
            </a:r>
          </a:p>
          <a:p>
            <a:pPr marL="181213" indent="-181213">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0BB0B41-C83E-4507-99EC-10B20FA7FDE8}" type="slidenum">
              <a:rPr lang="en-US" smtClean="0"/>
              <a:t>8</a:t>
            </a:fld>
            <a:endParaRPr lang="en-US" dirty="0"/>
          </a:p>
        </p:txBody>
      </p:sp>
    </p:spTree>
    <p:extLst>
      <p:ext uri="{BB962C8B-B14F-4D97-AF65-F5344CB8AC3E}">
        <p14:creationId xmlns:p14="http://schemas.microsoft.com/office/powerpoint/2010/main" val="371410619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hyperlink" Target="http://www.usgs.gov/foia/" TargetMode="External"/><Relationship Id="rId18" Type="http://schemas.openxmlformats.org/officeDocument/2006/relationships/hyperlink" Target="http://www.arizona.edu/" TargetMode="Externa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hyperlink" Target="http://www.usgs.gov/accessibility.html" TargetMode="External"/><Relationship Id="rId17" Type="http://schemas.openxmlformats.org/officeDocument/2006/relationships/image" Target="../media/image4.emf"/><Relationship Id="rId2" Type="http://schemas.openxmlformats.org/officeDocument/2006/relationships/tags" Target="../tags/tag9.xml"/><Relationship Id="rId16" Type="http://schemas.openxmlformats.org/officeDocument/2006/relationships/hyperlink" Target="https://www.usanpn.org/" TargetMode="Externa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9.gif"/><Relationship Id="rId5" Type="http://schemas.openxmlformats.org/officeDocument/2006/relationships/tags" Target="../tags/tag12.xml"/><Relationship Id="rId15" Type="http://schemas.openxmlformats.org/officeDocument/2006/relationships/hyperlink" Target="http://www.usgs.gov/policies_notices.html" TargetMode="External"/><Relationship Id="rId10" Type="http://schemas.openxmlformats.org/officeDocument/2006/relationships/hyperlink" Target="http://www.usgs.gov/" TargetMode="External"/><Relationship Id="rId19" Type="http://schemas.openxmlformats.org/officeDocument/2006/relationships/image" Target="../media/image3.emf"/><Relationship Id="rId4" Type="http://schemas.openxmlformats.org/officeDocument/2006/relationships/tags" Target="../tags/tag11.xml"/><Relationship Id="rId9" Type="http://schemas.openxmlformats.org/officeDocument/2006/relationships/image" Target="../media/image8.jpg"/><Relationship Id="rId14" Type="http://schemas.openxmlformats.org/officeDocument/2006/relationships/hyperlink" Target="http://www.usgs.gov/privacy.html" TargetMode="External"/></Relationships>
</file>

<file path=ppt/slideLayouts/_rels/slideLayout2.xml.rels><?xml version="1.0" encoding="UTF-8" standalone="yes"?>
<Relationships xmlns="http://schemas.openxmlformats.org/package/2006/relationships"><Relationship Id="rId8" Type="http://schemas.openxmlformats.org/officeDocument/2006/relationships/hyperlink" Target="http://www.usgs.gov/foia/" TargetMode="External"/><Relationship Id="rId3" Type="http://schemas.openxmlformats.org/officeDocument/2006/relationships/tags" Target="../tags/tag17.xml"/><Relationship Id="rId7" Type="http://schemas.openxmlformats.org/officeDocument/2006/relationships/hyperlink" Target="http://www.usgs.gov/accessibility.html"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Master" Target="../slideMasters/slideMaster1.xml"/><Relationship Id="rId11" Type="http://schemas.openxmlformats.org/officeDocument/2006/relationships/image" Target="../media/image3.emf"/><Relationship Id="rId5" Type="http://schemas.openxmlformats.org/officeDocument/2006/relationships/tags" Target="../tags/tag19.xml"/><Relationship Id="rId10" Type="http://schemas.openxmlformats.org/officeDocument/2006/relationships/hyperlink" Target="http://www.usgs.gov/policies_notices.html" TargetMode="External"/><Relationship Id="rId4" Type="http://schemas.openxmlformats.org/officeDocument/2006/relationships/tags" Target="../tags/tag18.xml"/><Relationship Id="rId9" Type="http://schemas.openxmlformats.org/officeDocument/2006/relationships/hyperlink" Target="http://www.usgs.gov/privacy.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7.xml"/><Relationship Id="rId7" Type="http://schemas.openxmlformats.org/officeDocument/2006/relationships/image" Target="../media/image2.jpeg"/><Relationship Id="rId12" Type="http://schemas.openxmlformats.org/officeDocument/2006/relationships/image" Target="../media/image10.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Master" Target="../slideMasters/slideMaster1.xml"/><Relationship Id="rId11" Type="http://schemas.openxmlformats.org/officeDocument/2006/relationships/image" Target="../media/image6.png"/><Relationship Id="rId5" Type="http://schemas.openxmlformats.org/officeDocument/2006/relationships/tags" Target="../tags/tag29.xml"/><Relationship Id="rId10" Type="http://schemas.openxmlformats.org/officeDocument/2006/relationships/image" Target="../media/image5.png"/><Relationship Id="rId4" Type="http://schemas.openxmlformats.org/officeDocument/2006/relationships/tags" Target="../tags/tag28.xml"/><Relationship Id="rId9"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rgbClr val="FFCC99">
            <a:alpha val="20000"/>
          </a:srgbClr>
        </a:solidFill>
        <a:effectLst/>
      </p:bgPr>
    </p:bg>
    <p:spTree>
      <p:nvGrpSpPr>
        <p:cNvPr id="1" name=""/>
        <p:cNvGrpSpPr/>
        <p:nvPr/>
      </p:nvGrpSpPr>
      <p:grpSpPr>
        <a:xfrm>
          <a:off x="0" y="0"/>
          <a:ext cx="0" cy="0"/>
          <a:chOff x="0" y="0"/>
          <a:chExt cx="0" cy="0"/>
        </a:xfrm>
      </p:grpSpPr>
      <p:pic>
        <p:nvPicPr>
          <p:cNvPr id="2" name="Picture 1" descr="Photo of a close up of a bumble bee sitting on an orange flowe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58" y="1911436"/>
            <a:ext cx="9144000" cy="3359020"/>
          </a:xfrm>
          <a:prstGeom prst="rect">
            <a:avLst/>
          </a:prstGeom>
        </p:spPr>
      </p:pic>
      <p:pic>
        <p:nvPicPr>
          <p:cNvPr id="5" name="Picture 4" descr="USGSid_pc.gif">
            <a:hlinkClick r:id="rId10"/>
          </p:cNvPr>
          <p:cNvPicPr>
            <a:picLocks noChangeAspect="1"/>
          </p:cNvPicPr>
          <p:nvPr userDrawn="1">
            <p:custDataLst>
              <p:tags r:id="rId2"/>
            </p:custDataLst>
          </p:nvPr>
        </p:nvPicPr>
        <p:blipFill>
          <a:blip r:embed="rId11" cstate="print"/>
          <a:stretch>
            <a:fillRect/>
          </a:stretch>
        </p:blipFill>
        <p:spPr>
          <a:xfrm>
            <a:off x="304799" y="148889"/>
            <a:ext cx="2260979" cy="841711"/>
          </a:xfrm>
          <a:prstGeom prst="rect">
            <a:avLst/>
          </a:prstGeom>
        </p:spPr>
      </p:pic>
      <p:sp>
        <p:nvSpPr>
          <p:cNvPr id="6" name="Text Box 7"/>
          <p:cNvSpPr txBox="1">
            <a:spLocks noChangeArrowheads="1"/>
          </p:cNvSpPr>
          <p:nvPr userDrawn="1">
            <p:custDataLst>
              <p:tags r:id="rId3"/>
            </p:custDataLst>
          </p:nvPr>
        </p:nvSpPr>
        <p:spPr bwMode="auto">
          <a:xfrm>
            <a:off x="5462190" y="6432441"/>
            <a:ext cx="3536983" cy="246221"/>
          </a:xfrm>
          <a:prstGeom prst="rect">
            <a:avLst/>
          </a:prstGeom>
          <a:noFill/>
          <a:ln w="12700">
            <a:noFill/>
            <a:miter lim="800000"/>
            <a:headEnd/>
            <a:tailEnd/>
          </a:ln>
          <a:effectLst/>
        </p:spPr>
        <p:txBody>
          <a:bodyPr wrap="square">
            <a:spAutoFit/>
          </a:bodyPr>
          <a:lstStyle/>
          <a:p>
            <a:pPr algn="r">
              <a:defRPr/>
            </a:pPr>
            <a:r>
              <a:rPr lang="en-US" sz="1000" b="1" dirty="0">
                <a:hlinkClick r:id="rId12"/>
              </a:rPr>
              <a:t>Accessibility </a:t>
            </a:r>
            <a:r>
              <a:rPr lang="en-US" sz="1000" b="1" dirty="0"/>
              <a:t>| </a:t>
            </a:r>
            <a:r>
              <a:rPr lang="en-US" sz="1000" b="1" dirty="0">
                <a:hlinkClick r:id="rId13"/>
              </a:rPr>
              <a:t>FOIA </a:t>
            </a:r>
            <a:r>
              <a:rPr lang="en-US" sz="1000" b="1" dirty="0"/>
              <a:t>| </a:t>
            </a:r>
            <a:r>
              <a:rPr lang="en-US" sz="1000" b="1" dirty="0">
                <a:hlinkClick r:id="rId14"/>
              </a:rPr>
              <a:t>Privacy </a:t>
            </a:r>
            <a:r>
              <a:rPr lang="en-US" sz="1000" b="1" dirty="0"/>
              <a:t>| </a:t>
            </a:r>
            <a:r>
              <a:rPr lang="en-US" sz="1000" b="1" dirty="0">
                <a:hlinkClick r:id="rId15"/>
              </a:rPr>
              <a:t>Policies and Notices</a:t>
            </a:r>
            <a:endParaRPr lang="en-US" sz="2800" dirty="0"/>
          </a:p>
        </p:txBody>
      </p:sp>
      <p:sp>
        <p:nvSpPr>
          <p:cNvPr id="7" name="TextBox 6"/>
          <p:cNvSpPr txBox="1"/>
          <p:nvPr userDrawn="1">
            <p:custDataLst>
              <p:tags r:id="rId4"/>
            </p:custDataLst>
          </p:nvPr>
        </p:nvSpPr>
        <p:spPr>
          <a:xfrm>
            <a:off x="304799" y="6258718"/>
            <a:ext cx="3841793"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8" name="Picture 7" descr="npn_solid_tagline_outlines_blk.eps">
            <a:hlinkClick r:id="rId16"/>
          </p:cNvPr>
          <p:cNvPicPr>
            <a:picLocks noChangeAspect="1"/>
          </p:cNvPicPr>
          <p:nvPr userDrawn="1">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439383" y="148889"/>
            <a:ext cx="2514600" cy="1076117"/>
          </a:xfrm>
          <a:prstGeom prst="rect">
            <a:avLst/>
          </a:prstGeom>
        </p:spPr>
      </p:pic>
      <p:pic>
        <p:nvPicPr>
          <p:cNvPr id="9" name="Picture 8" descr="UA_Block A- AZ _200-281.eps">
            <a:hlinkClick r:id="rId18"/>
          </p:cNvPr>
          <p:cNvPicPr>
            <a:picLocks noChangeAspect="1"/>
          </p:cNvPicPr>
          <p:nvPr userDrawn="1">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4110815" y="6082944"/>
            <a:ext cx="693576" cy="698994"/>
          </a:xfrm>
          <a:prstGeom prst="rect">
            <a:avLst/>
          </a:prstGeom>
        </p:spPr>
      </p:pic>
      <p:sp>
        <p:nvSpPr>
          <p:cNvPr id="10" name="Title 1"/>
          <p:cNvSpPr>
            <a:spLocks noGrp="1"/>
          </p:cNvSpPr>
          <p:nvPr>
            <p:ph type="ctrTitle"/>
            <p:custDataLst>
              <p:tags r:id="rId7"/>
            </p:custDataLst>
          </p:nvPr>
        </p:nvSpPr>
        <p:spPr>
          <a:xfrm>
            <a:off x="5463672" y="2855934"/>
            <a:ext cx="3536983" cy="1470025"/>
          </a:xfrm>
        </p:spPr>
        <p:txBody>
          <a:bodyPr>
            <a:normAutofit/>
          </a:bodyPr>
          <a:lstStyle>
            <a:lvl1pPr algn="ctr">
              <a:defRPr sz="3200">
                <a:solidFill>
                  <a:schemeClr val="bg1"/>
                </a:solidFill>
              </a:defRPr>
            </a:lvl1pPr>
          </a:lstStyle>
          <a:p>
            <a:r>
              <a:rPr lang="en-US" smtClean="0"/>
              <a:t>Click to edit Master title style</a:t>
            </a:r>
            <a:endParaRPr lang="en-US" dirty="0"/>
          </a:p>
        </p:txBody>
      </p:sp>
    </p:spTree>
    <p:custDataLst>
      <p:tags r:id="rId1"/>
    </p:custDataLst>
    <p:extLst>
      <p:ext uri="{BB962C8B-B14F-4D97-AF65-F5344CB8AC3E}">
        <p14:creationId xmlns:p14="http://schemas.microsoft.com/office/powerpoint/2010/main" val="277404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Bogus">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685800" y="2057400"/>
            <a:ext cx="7772400" cy="147002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custDataLst>
              <p:tags r:id="rId3"/>
            </p:custDataLst>
          </p:nvPr>
        </p:nvSpPr>
        <p:spPr>
          <a:xfrm>
            <a:off x="685800" y="3962400"/>
            <a:ext cx="7772400" cy="533400"/>
          </a:xfrm>
        </p:spPr>
        <p:txBody>
          <a:bodyPr>
            <a:no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 Box 7"/>
          <p:cNvSpPr txBox="1">
            <a:spLocks noChangeArrowheads="1"/>
          </p:cNvSpPr>
          <p:nvPr userDrawn="1">
            <p:custDataLst>
              <p:tags r:id="rId4"/>
            </p:custDataLst>
          </p:nvPr>
        </p:nvSpPr>
        <p:spPr bwMode="auto">
          <a:xfrm>
            <a:off x="5486400" y="6433810"/>
            <a:ext cx="3276600" cy="244475"/>
          </a:xfrm>
          <a:prstGeom prst="rect">
            <a:avLst/>
          </a:prstGeom>
          <a:solidFill>
            <a:schemeClr val="bg1"/>
          </a:solidFill>
          <a:ln w="12700">
            <a:noFill/>
            <a:miter lim="800000"/>
            <a:headEnd/>
            <a:tailEnd/>
          </a:ln>
          <a:effectLst/>
        </p:spPr>
        <p:txBody>
          <a:bodyPr>
            <a:spAutoFit/>
          </a:bodyPr>
          <a:lstStyle/>
          <a:p>
            <a:pPr algn="r">
              <a:defRPr/>
            </a:pPr>
            <a:r>
              <a:rPr lang="en-US" sz="1000" b="1" dirty="0">
                <a:hlinkClick r:id="rId7"/>
              </a:rPr>
              <a:t>Accessibility </a:t>
            </a:r>
            <a:r>
              <a:rPr lang="en-US" sz="1000" b="1" dirty="0"/>
              <a:t>| </a:t>
            </a:r>
            <a:r>
              <a:rPr lang="en-US" sz="1000" b="1" dirty="0">
                <a:hlinkClick r:id="rId8"/>
              </a:rPr>
              <a:t>FOIA </a:t>
            </a:r>
            <a:r>
              <a:rPr lang="en-US" sz="1000" b="1" dirty="0"/>
              <a:t>| </a:t>
            </a:r>
            <a:r>
              <a:rPr lang="en-US" sz="1000" b="1" dirty="0">
                <a:hlinkClick r:id="rId9"/>
              </a:rPr>
              <a:t>Privacy </a:t>
            </a:r>
            <a:r>
              <a:rPr lang="en-US" sz="1000" b="1" dirty="0"/>
              <a:t>| </a:t>
            </a:r>
            <a:r>
              <a:rPr lang="en-US" sz="1000" b="1" dirty="0">
                <a:hlinkClick r:id="rId10"/>
              </a:rPr>
              <a:t>Policies and Notices</a:t>
            </a:r>
            <a:endParaRPr lang="en-US" sz="2800" dirty="0"/>
          </a:p>
        </p:txBody>
      </p:sp>
      <p:sp>
        <p:nvSpPr>
          <p:cNvPr id="10" name="TextBox 9"/>
          <p:cNvSpPr txBox="1"/>
          <p:nvPr userDrawn="1">
            <p:custDataLst>
              <p:tags r:id="rId5"/>
            </p:custDataLst>
          </p:nvPr>
        </p:nvSpPr>
        <p:spPr>
          <a:xfrm>
            <a:off x="152401" y="6155065"/>
            <a:ext cx="4191000" cy="523220"/>
          </a:xfrm>
          <a:prstGeom prst="rect">
            <a:avLst/>
          </a:prstGeom>
          <a:noFill/>
        </p:spPr>
        <p:txBody>
          <a:bodyPr wrap="square" rtlCol="0">
            <a:spAutoFit/>
          </a:bodyPr>
          <a:lstStyle/>
          <a:p>
            <a:r>
              <a:rPr lang="en-US" sz="1400" dirty="0" smtClean="0"/>
              <a:t>U.S. Department of the Interior</a:t>
            </a:r>
          </a:p>
          <a:p>
            <a:r>
              <a:rPr lang="en-US" sz="1400" dirty="0" smtClean="0"/>
              <a:t>U.S. Geological Survey</a:t>
            </a:r>
            <a:endParaRPr lang="en-US" sz="1400" dirty="0"/>
          </a:p>
        </p:txBody>
      </p:sp>
      <p:pic>
        <p:nvPicPr>
          <p:cNvPr id="11" name="Picture 10" descr="UA_Block A- AZ _200-281.eps"/>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779970" y="6035409"/>
            <a:ext cx="756620" cy="762531"/>
          </a:xfrm>
          <a:prstGeom prst="rect">
            <a:avLst/>
          </a:prstGeom>
        </p:spPr>
      </p:pic>
    </p:spTree>
    <p:custDataLst>
      <p:tags r:id="rId1"/>
    </p:custDataLst>
    <p:extLst>
      <p:ext uri="{BB962C8B-B14F-4D97-AF65-F5344CB8AC3E}">
        <p14:creationId xmlns:p14="http://schemas.microsoft.com/office/powerpoint/2010/main" val="408669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152400"/>
            <a:ext cx="8153400" cy="609600"/>
          </a:xfrm>
        </p:spPr>
        <p:txBody>
          <a:bodyPr/>
          <a:lstStyle/>
          <a:p>
            <a:r>
              <a:rPr lang="en-US" smtClean="0"/>
              <a:t>Click to edit Master title style</a:t>
            </a:r>
            <a:endParaRPr lang="en-US" dirty="0"/>
          </a:p>
        </p:txBody>
      </p:sp>
      <p:sp>
        <p:nvSpPr>
          <p:cNvPr id="3" name="Content Placeholder 2"/>
          <p:cNvSpPr>
            <a:spLocks noGrp="1"/>
          </p:cNvSpPr>
          <p:nvPr>
            <p:ph idx="1"/>
            <p:custDataLst>
              <p:tags r:id="rId3"/>
            </p:custDataLst>
          </p:nvPr>
        </p:nvSpPr>
        <p:spPr>
          <a:xfrm>
            <a:off x="152400" y="914400"/>
            <a:ext cx="8153400" cy="5486400"/>
          </a:xfrm>
        </p:spPr>
        <p:txBody>
          <a:bodyPr>
            <a:normAutofit/>
          </a:bodyPr>
          <a:lstStyle>
            <a:lvl1pPr>
              <a:defRPr sz="2000" b="0"/>
            </a:lvl1pPr>
            <a:lvl2pPr>
              <a:defRPr sz="20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ustDataLst>
      <p:tags r:id="rId1"/>
    </p:custDataLst>
    <p:extLst>
      <p:ext uri="{BB962C8B-B14F-4D97-AF65-F5344CB8AC3E}">
        <p14:creationId xmlns:p14="http://schemas.microsoft.com/office/powerpoint/2010/main" val="42466970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spTree>
    <p:custDataLst>
      <p:tags r:id="rId1"/>
    </p:custDataLst>
    <p:extLst>
      <p:ext uri="{BB962C8B-B14F-4D97-AF65-F5344CB8AC3E}">
        <p14:creationId xmlns:p14="http://schemas.microsoft.com/office/powerpoint/2010/main" val="211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ssessmentSlides">
    <p:bg>
      <p:bgPr>
        <a:solidFill>
          <a:srgbClr val="FFCC99">
            <a:alpha val="23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3196"/>
            <a:ext cx="7929509" cy="1567004"/>
          </a:xfrm>
        </p:spPr>
        <p:txBody>
          <a:bodyPr anchor="ctr" anchorCtr="0"/>
          <a:lstStyle/>
          <a:p>
            <a:r>
              <a:rPr lang="en-US" dirty="0" smtClean="0"/>
              <a:t>Click to edit Master title style</a:t>
            </a:r>
            <a:endParaRPr lang="en-US" dirty="0"/>
          </a:p>
        </p:txBody>
      </p:sp>
      <p:sp>
        <p:nvSpPr>
          <p:cNvPr id="3" name="Text Placeholder 2"/>
          <p:cNvSpPr>
            <a:spLocks noGrp="1"/>
          </p:cNvSpPr>
          <p:nvPr>
            <p:ph idx="1"/>
            <p:custDataLst>
              <p:tags r:id="rId3"/>
            </p:custDataLst>
          </p:nvPr>
        </p:nvSpPr>
        <p:spPr>
          <a:xfrm>
            <a:off x="228600" y="1676400"/>
            <a:ext cx="8839200" cy="4648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80x22_black.jpg"/>
          <p:cNvPicPr>
            <a:picLocks noChangeAspect="1"/>
          </p:cNvPicPr>
          <p:nvPr userDrawn="1"/>
        </p:nvPicPr>
        <p:blipFill>
          <a:blip r:embed="rId7" cstate="print"/>
          <a:stretch>
            <a:fillRect/>
          </a:stretch>
        </p:blipFill>
        <p:spPr>
          <a:xfrm>
            <a:off x="203200" y="6554134"/>
            <a:ext cx="762000" cy="209550"/>
          </a:xfrm>
          <a:prstGeom prst="rect">
            <a:avLst/>
          </a:prstGeom>
        </p:spPr>
      </p:pic>
      <p:pic>
        <p:nvPicPr>
          <p:cNvPr id="11" name="Picture 10" descr="UA_Block A- AZ _200-281.eps"/>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884243" y="6543807"/>
            <a:ext cx="312605" cy="315047"/>
          </a:xfrm>
          <a:prstGeom prst="rect">
            <a:avLst/>
          </a:prstGeom>
        </p:spPr>
      </p:pic>
      <p:pic>
        <p:nvPicPr>
          <p:cNvPr id="12" name="Picture 11" descr="npn_solid_tagline_outlines_blk.eps"/>
          <p:cNvPicPr>
            <a:picLocks noChangeAspect="1"/>
          </p:cNvPicPr>
          <p:nvPr userDrawn="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3810000" y="6477001"/>
            <a:ext cx="925746" cy="396171"/>
          </a:xfrm>
          <a:prstGeom prst="rect">
            <a:avLst/>
          </a:prstGeom>
        </p:spPr>
      </p:pic>
      <p:cxnSp>
        <p:nvCxnSpPr>
          <p:cNvPr id="6" name="Straight Connector 5"/>
          <p:cNvCxnSpPr/>
          <p:nvPr userDrawn="1"/>
        </p:nvCxnSpPr>
        <p:spPr>
          <a:xfrm>
            <a:off x="0" y="1600200"/>
            <a:ext cx="91440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userDrawn="1"/>
        </p:nvCxnSpPr>
        <p:spPr>
          <a:xfrm>
            <a:off x="0" y="6400800"/>
            <a:ext cx="91440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434980" y="6516795"/>
            <a:ext cx="694945" cy="246889"/>
          </a:xfrm>
          <a:prstGeom prst="rect">
            <a:avLst/>
          </a:prstGeom>
        </p:spPr>
      </p:pic>
      <p:pic>
        <p:nvPicPr>
          <p:cNvPr id="16" name="Picture 1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29600" y="6516795"/>
            <a:ext cx="694945" cy="246889"/>
          </a:xfrm>
          <a:prstGeom prst="rect">
            <a:avLst/>
          </a:prstGeom>
        </p:spPr>
      </p:pic>
      <p:pic>
        <p:nvPicPr>
          <p:cNvPr id="5" name="Picture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227060" y="176867"/>
            <a:ext cx="840740" cy="1270000"/>
          </a:xfrm>
          <a:prstGeom prst="rect">
            <a:avLst/>
          </a:prstGeom>
        </p:spPr>
      </p:pic>
    </p:spTree>
    <p:custDataLst>
      <p:tags r:id="rId1"/>
    </p:custDataLst>
    <p:extLst>
      <p:ext uri="{BB962C8B-B14F-4D97-AF65-F5344CB8AC3E}">
        <p14:creationId xmlns:p14="http://schemas.microsoft.com/office/powerpoint/2010/main" val="9146735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image" Target="../media/image1.jpg"/><Relationship Id="rId18" Type="http://schemas.openxmlformats.org/officeDocument/2006/relationships/hyperlink" Target="https://www.usanpn.org/" TargetMode="Externa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image" Target="../media/image3.emf"/><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hyperlink" Target="http://www.arizona.edu/" TargetMode="External"/><Relationship Id="rId20" Type="http://schemas.openxmlformats.org/officeDocument/2006/relationships/hyperlink" Target="https://www.usanpn.org/glossary" TargetMode="Externa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6.xml"/><Relationship Id="rId24" Type="http://schemas.openxmlformats.org/officeDocument/2006/relationships/hyperlink" Target="NNSlideNotes.pdf" TargetMode="External"/><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image" Target="../media/image6.png"/><Relationship Id="rId10" Type="http://schemas.openxmlformats.org/officeDocument/2006/relationships/tags" Target="../tags/tag5.xml"/><Relationship Id="rId19" Type="http://schemas.openxmlformats.org/officeDocument/2006/relationships/image" Target="../media/image4.emf"/><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hyperlink" Target="http://www.usgs.gov/" TargetMode="External"/><Relationship Id="rId22" Type="http://schemas.openxmlformats.org/officeDocument/2006/relationships/hyperlink" Target="Resources.pd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pic>
        <p:nvPicPr>
          <p:cNvPr id="6" name="Picture 5" descr="80x22_black.jpg">
            <a:hlinkClick r:id="rId14"/>
          </p:cNvPr>
          <p:cNvPicPr>
            <a:picLocks noChangeAspect="1"/>
          </p:cNvPicPr>
          <p:nvPr userDrawn="1"/>
        </p:nvPicPr>
        <p:blipFill>
          <a:blip r:embed="rId15" cstate="print"/>
          <a:stretch>
            <a:fillRect/>
          </a:stretch>
        </p:blipFill>
        <p:spPr>
          <a:xfrm>
            <a:off x="76200" y="6566042"/>
            <a:ext cx="762000" cy="209550"/>
          </a:xfrm>
          <a:prstGeom prst="rect">
            <a:avLst/>
          </a:prstGeom>
        </p:spPr>
      </p:pic>
      <p:pic>
        <p:nvPicPr>
          <p:cNvPr id="7" name="Picture 6" descr="UA_Block A- AZ _200-281.eps">
            <a:hlinkClick r:id="rId16"/>
          </p:cNvPr>
          <p:cNvPicPr>
            <a:picLocks noChangeAspect="1"/>
          </p:cNvPicPr>
          <p:nvPr userDrawn="1">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4579443" y="6499807"/>
            <a:ext cx="312605" cy="315047"/>
          </a:xfrm>
          <a:prstGeom prst="rect">
            <a:avLst/>
          </a:prstGeom>
        </p:spPr>
      </p:pic>
      <p:pic>
        <p:nvPicPr>
          <p:cNvPr id="8" name="Picture 7" descr="npn_solid_tagline_outlines_blk.eps">
            <a:hlinkClick r:id="rId18"/>
          </p:cNvPr>
          <p:cNvPicPr>
            <a:picLocks noChangeAspect="1"/>
          </p:cNvPicPr>
          <p:nvPr userDrawn="1">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3505200" y="6433001"/>
            <a:ext cx="925746" cy="396171"/>
          </a:xfrm>
          <a:prstGeom prst="rect">
            <a:avLst/>
          </a:prstGeom>
        </p:spPr>
      </p:pic>
      <p:sp>
        <p:nvSpPr>
          <p:cNvPr id="9" name="Title Placeholder 1"/>
          <p:cNvSpPr>
            <a:spLocks noGrp="1"/>
          </p:cNvSpPr>
          <p:nvPr>
            <p:ph type="title"/>
            <p:custDataLst>
              <p:tags r:id="rId10"/>
            </p:custDataLst>
          </p:nvPr>
        </p:nvSpPr>
        <p:spPr>
          <a:xfrm>
            <a:off x="0" y="33196"/>
            <a:ext cx="8229600" cy="639762"/>
          </a:xfrm>
          <a:prstGeom prst="rect">
            <a:avLst/>
          </a:prstGeom>
        </p:spPr>
        <p:txBody>
          <a:bodyPr vert="horz" lIns="91440" tIns="45720" rIns="91440" bIns="45720" rtlCol="0" anchor="t" anchorCtr="0">
            <a:normAutofit/>
          </a:bodyPr>
          <a:lstStyle/>
          <a:p>
            <a:r>
              <a:rPr lang="en-US" smtClean="0"/>
              <a:t>Click to edit Master title style</a:t>
            </a:r>
            <a:endParaRPr lang="en-US" dirty="0"/>
          </a:p>
        </p:txBody>
      </p:sp>
      <p:sp>
        <p:nvSpPr>
          <p:cNvPr id="10" name="Text Placeholder 2"/>
          <p:cNvSpPr>
            <a:spLocks noGrp="1"/>
          </p:cNvSpPr>
          <p:nvPr>
            <p:ph type="body" idx="1"/>
            <p:custDataLst>
              <p:tags r:id="rId11"/>
            </p:custDataLst>
          </p:nvPr>
        </p:nvSpPr>
        <p:spPr>
          <a:xfrm>
            <a:off x="76200" y="838200"/>
            <a:ext cx="8153400" cy="5562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custDataLst>
              <p:tags r:id="rId12"/>
            </p:custDataLst>
          </p:nvPr>
        </p:nvCxnSpPr>
        <p:spPr>
          <a:xfrm>
            <a:off x="76200" y="6400800"/>
            <a:ext cx="8153400"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descr="Glossary button">
            <a:hlinkClick r:id="rId20"/>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750473" y="6507641"/>
            <a:ext cx="694945" cy="246889"/>
          </a:xfrm>
          <a:prstGeom prst="rect">
            <a:avLst/>
          </a:prstGeom>
        </p:spPr>
      </p:pic>
      <p:pic>
        <p:nvPicPr>
          <p:cNvPr id="19" name="Picture 18" descr="Additional Resources button">
            <a:hlinkClick r:id="rId22" action="ppaction://hlinkfile"/>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545093" y="6507641"/>
            <a:ext cx="694945" cy="246889"/>
          </a:xfrm>
          <a:prstGeom prst="rect">
            <a:avLst/>
          </a:prstGeom>
        </p:spPr>
      </p:pic>
      <p:pic>
        <p:nvPicPr>
          <p:cNvPr id="3" name="Picture 2">
            <a:hlinkClick r:id="rId24" action="ppaction://hlinkfile"/>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874517" y="6511636"/>
            <a:ext cx="776282" cy="242894"/>
          </a:xfrm>
          <a:prstGeom prst="rect">
            <a:avLst/>
          </a:prstGeom>
        </p:spPr>
      </p:pic>
    </p:spTree>
    <p:custDataLst>
      <p:tags r:id="rId7"/>
    </p:custDataLst>
    <p:extLst>
      <p:ext uri="{BB962C8B-B14F-4D97-AF65-F5344CB8AC3E}">
        <p14:creationId xmlns:p14="http://schemas.microsoft.com/office/powerpoint/2010/main" val="399818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457200" rtl="0" eaLnBrk="1" latinLnBrk="0" hangingPunct="1">
        <a:spcBef>
          <a:spcPct val="0"/>
        </a:spcBef>
        <a:buNone/>
        <a:defRPr sz="3200" b="0" i="0" u="none"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4.xml"/><Relationship Id="rId7" Type="http://schemas.openxmlformats.org/officeDocument/2006/relationships/diagramLayout" Target="../diagrams/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diagramData" Target="../diagrams/data1.xml"/><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4.png"/><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16.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5.jpe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43.xml"/><Relationship Id="rId7" Type="http://schemas.openxmlformats.org/officeDocument/2006/relationships/image" Target="../media/image17.jpe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5.xml"/><Relationship Id="rId5" Type="http://schemas.openxmlformats.org/officeDocument/2006/relationships/slideLayout" Target="../slideLayouts/slideLayout3.xml"/><Relationship Id="rId4" Type="http://schemas.openxmlformats.org/officeDocument/2006/relationships/tags" Target="../tags/tag44.xml"/></Relationships>
</file>

<file path=ppt/slides/_rels/slide6.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19.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6.xml"/><Relationship Id="rId5" Type="http://schemas.openxmlformats.org/officeDocument/2006/relationships/slideLayout" Target="../slideLayouts/slideLayout3.xml"/><Relationship Id="rId4" Type="http://schemas.openxmlformats.org/officeDocument/2006/relationships/tags" Target="../tags/tag48.xml"/></Relationships>
</file>

<file path=ppt/slides/_rels/slide7.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20.jpeg"/><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notesSlide" Target="../notesSlides/notesSlide8.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Lesson </a:t>
            </a:r>
            <a:r>
              <a:rPr lang="en-US" dirty="0"/>
              <a:t>8</a:t>
            </a:r>
            <a:r>
              <a:rPr lang="en-US" dirty="0" smtClean="0"/>
              <a:t>—</a:t>
            </a:r>
            <a:r>
              <a:rPr lang="en-US" dirty="0" smtClean="0">
                <a:solidFill>
                  <a:srgbClr val="FF00FF"/>
                </a:solidFill>
              </a:rPr>
              <a:t/>
            </a:r>
            <a:br>
              <a:rPr lang="en-US" dirty="0" smtClean="0">
                <a:solidFill>
                  <a:srgbClr val="FF00FF"/>
                </a:solidFill>
              </a:rPr>
            </a:br>
            <a:r>
              <a:rPr lang="en-US" dirty="0" smtClean="0"/>
              <a:t>Record </a:t>
            </a:r>
            <a:r>
              <a:rPr lang="en-US" dirty="0"/>
              <a:t>A</a:t>
            </a:r>
            <a:r>
              <a:rPr lang="en-US" dirty="0" smtClean="0"/>
              <a:t>nimal </a:t>
            </a:r>
            <a:r>
              <a:rPr lang="en-US" dirty="0"/>
              <a:t>O</a:t>
            </a:r>
            <a:r>
              <a:rPr lang="en-US" dirty="0" smtClean="0"/>
              <a:t>bservations</a:t>
            </a:r>
            <a:endParaRPr lang="en-US" dirty="0"/>
          </a:p>
        </p:txBody>
      </p:sp>
    </p:spTree>
    <p:custDataLst>
      <p:tags r:id="rId1"/>
    </p:custDataLst>
    <p:extLst>
      <p:ext uri="{BB962C8B-B14F-4D97-AF65-F5344CB8AC3E}">
        <p14:creationId xmlns:p14="http://schemas.microsoft.com/office/powerpoint/2010/main" val="3492834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8 Objectives</a:t>
            </a:r>
            <a:endParaRPr lang="en-US" dirty="0"/>
          </a:p>
        </p:txBody>
      </p:sp>
      <p:graphicFrame>
        <p:nvGraphicFramePr>
          <p:cNvPr id="4" name="Content Placeholder 3"/>
          <p:cNvGraphicFramePr>
            <a:graphicFrameLocks noGrp="1"/>
          </p:cNvGraphicFramePr>
          <p:nvPr>
            <p:ph idx="1"/>
            <p:custDataLst>
              <p:tags r:id="rId3"/>
            </p:custDataLst>
            <p:extLst>
              <p:ext uri="{D42A27DB-BD31-4B8C-83A1-F6EECF244321}">
                <p14:modId xmlns:p14="http://schemas.microsoft.com/office/powerpoint/2010/main" val="2719102865"/>
              </p:ext>
            </p:extLst>
          </p:nvPr>
        </p:nvGraphicFramePr>
        <p:xfrm>
          <a:off x="116006" y="1295400"/>
          <a:ext cx="8153400" cy="4114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ustDataLst>
      <p:tags r:id="rId1"/>
    </p:custDataLst>
    <p:extLst>
      <p:ext uri="{BB962C8B-B14F-4D97-AF65-F5344CB8AC3E}">
        <p14:creationId xmlns:p14="http://schemas.microsoft.com/office/powerpoint/2010/main" val="4088425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Animal Search </a:t>
            </a:r>
            <a:r>
              <a:rPr lang="en-US" dirty="0"/>
              <a:t>M</a:t>
            </a:r>
            <a:r>
              <a:rPr lang="en-US" dirty="0" smtClean="0"/>
              <a:t>ethods</a:t>
            </a:r>
            <a:endParaRPr lang="en-US" dirty="0"/>
          </a:p>
        </p:txBody>
      </p:sp>
      <p:sp>
        <p:nvSpPr>
          <p:cNvPr id="3" name="Content Placeholder 2"/>
          <p:cNvSpPr>
            <a:spLocks noGrp="1"/>
          </p:cNvSpPr>
          <p:nvPr>
            <p:ph idx="1"/>
            <p:custDataLst>
              <p:tags r:id="rId3"/>
            </p:custDataLst>
          </p:nvPr>
        </p:nvSpPr>
        <p:spPr>
          <a:xfrm>
            <a:off x="152400" y="1066800"/>
            <a:ext cx="5257800" cy="5334000"/>
          </a:xfrm>
        </p:spPr>
        <p:txBody>
          <a:bodyPr>
            <a:normAutofit/>
          </a:bodyPr>
          <a:lstStyle/>
          <a:p>
            <a:pPr marL="0" indent="0">
              <a:buNone/>
            </a:pPr>
            <a:r>
              <a:rPr lang="en-US" dirty="0"/>
              <a:t>Look and listen for all of the species on your animal checklist. You can do this by one of four methods:</a:t>
            </a:r>
          </a:p>
          <a:p>
            <a:pPr lvl="1">
              <a:buFont typeface="Arial" panose="020B0604020202020204" pitchFamily="34" charset="0"/>
              <a:buChar char="•"/>
            </a:pPr>
            <a:r>
              <a:rPr lang="en-US" dirty="0"/>
              <a:t>I</a:t>
            </a:r>
            <a:r>
              <a:rPr lang="en-US" dirty="0" smtClean="0"/>
              <a:t>ncidental</a:t>
            </a:r>
            <a:r>
              <a:rPr lang="en-US" dirty="0"/>
              <a:t> (chance sighting while not specifically searching)</a:t>
            </a:r>
          </a:p>
          <a:p>
            <a:pPr lvl="1">
              <a:buFont typeface="Arial" panose="020B0604020202020204" pitchFamily="34" charset="0"/>
              <a:buChar char="•"/>
            </a:pPr>
            <a:r>
              <a:rPr lang="en-US" dirty="0"/>
              <a:t>S</a:t>
            </a:r>
            <a:r>
              <a:rPr lang="en-US" dirty="0" smtClean="0"/>
              <a:t>tationary</a:t>
            </a:r>
            <a:r>
              <a:rPr lang="en-US" dirty="0"/>
              <a:t> (standing or sitting at a single point)</a:t>
            </a:r>
          </a:p>
          <a:p>
            <a:pPr lvl="1">
              <a:buFont typeface="Arial" panose="020B0604020202020204" pitchFamily="34" charset="0"/>
              <a:buChar char="•"/>
            </a:pPr>
            <a:r>
              <a:rPr lang="en-US" dirty="0"/>
              <a:t>W</a:t>
            </a:r>
            <a:r>
              <a:rPr lang="en-US" dirty="0" smtClean="0"/>
              <a:t>alking</a:t>
            </a:r>
            <a:r>
              <a:rPr lang="en-US" dirty="0"/>
              <a:t> (a single pass or transect through your site)</a:t>
            </a:r>
          </a:p>
          <a:p>
            <a:pPr lvl="1">
              <a:buFont typeface="Arial" panose="020B0604020202020204" pitchFamily="34" charset="0"/>
              <a:buChar char="•"/>
            </a:pPr>
            <a:r>
              <a:rPr lang="en-US" dirty="0"/>
              <a:t>A</a:t>
            </a:r>
            <a:r>
              <a:rPr lang="en-US" dirty="0" smtClean="0"/>
              <a:t>rea </a:t>
            </a:r>
            <a:r>
              <a:rPr lang="en-US" dirty="0"/>
              <a:t>search (multiple passes through your site, possibly crossing the same point more than once</a:t>
            </a:r>
            <a:r>
              <a:rPr lang="en-US" dirty="0" smtClean="0"/>
              <a:t>)</a:t>
            </a:r>
            <a:endParaRPr lang="en-US" dirty="0"/>
          </a:p>
        </p:txBody>
      </p:sp>
      <p:pic>
        <p:nvPicPr>
          <p:cNvPr id="1026" name="Picture 2" descr="Example of an animal checklist datasheet for Nature's Notebook." title="Animal checklist"/>
          <p:cNvPicPr>
            <a:picLocks noChangeAspect="1" noChangeArrowheads="1"/>
          </p:cNvPicPr>
          <p:nvPr/>
        </p:nvPicPr>
        <p:blipFill rotWithShape="1">
          <a:blip r:embed="rId6">
            <a:extLst>
              <a:ext uri="{28A0092B-C50C-407E-A947-70E740481C1C}">
                <a14:useLocalDpi xmlns:a14="http://schemas.microsoft.com/office/drawing/2010/main" val="0"/>
              </a:ext>
            </a:extLst>
          </a:blip>
          <a:srcRect l="10509" t="10021" r="79107" b="44235"/>
          <a:stretch/>
        </p:blipFill>
        <p:spPr bwMode="auto">
          <a:xfrm>
            <a:off x="5444067" y="1121391"/>
            <a:ext cx="2617077" cy="4461641"/>
          </a:xfrm>
          <a:prstGeom prst="rect">
            <a:avLst/>
          </a:prstGeom>
          <a:ln w="9525">
            <a:solidFill>
              <a:srgbClr val="00990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848726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Report Search Time and Method</a:t>
            </a:r>
            <a:endParaRPr lang="en-US" dirty="0"/>
          </a:p>
        </p:txBody>
      </p:sp>
      <p:sp>
        <p:nvSpPr>
          <p:cNvPr id="3" name="Content Placeholder 2"/>
          <p:cNvSpPr>
            <a:spLocks noGrp="1"/>
          </p:cNvSpPr>
          <p:nvPr>
            <p:ph idx="1"/>
            <p:custDataLst>
              <p:tags r:id="rId3"/>
            </p:custDataLst>
          </p:nvPr>
        </p:nvSpPr>
        <p:spPr>
          <a:xfrm>
            <a:off x="152400" y="914400"/>
            <a:ext cx="8020888" cy="5486400"/>
          </a:xfrm>
        </p:spPr>
        <p:txBody>
          <a:bodyPr>
            <a:normAutofit/>
          </a:bodyPr>
          <a:lstStyle/>
          <a:p>
            <a:pPr marL="0" indent="0">
              <a:buNone/>
            </a:pPr>
            <a:r>
              <a:rPr lang="en-US" dirty="0" smtClean="0"/>
              <a:t>For each visit, record: </a:t>
            </a:r>
          </a:p>
          <a:p>
            <a:r>
              <a:rPr lang="en-US" dirty="0"/>
              <a:t>Your search method</a:t>
            </a:r>
          </a:p>
          <a:p>
            <a:r>
              <a:rPr lang="en-US" dirty="0" smtClean="0"/>
              <a:t>Your </a:t>
            </a:r>
            <a:r>
              <a:rPr lang="en-US" dirty="0"/>
              <a:t>search time</a:t>
            </a:r>
          </a:p>
          <a:p>
            <a:r>
              <a:rPr lang="en-US" dirty="0" smtClean="0"/>
              <a:t>Whether </a:t>
            </a:r>
            <a:r>
              <a:rPr lang="en-US" dirty="0"/>
              <a:t>or not you saw or heard each animal species on your animal checklist, and for each animal you did see or hear, </a:t>
            </a:r>
            <a:r>
              <a:rPr lang="en-US" dirty="0" smtClean="0"/>
              <a:t>complete the </a:t>
            </a:r>
            <a:r>
              <a:rPr lang="en-US" dirty="0"/>
              <a:t>animal phenophase </a:t>
            </a:r>
            <a:r>
              <a:rPr lang="en-US" dirty="0" smtClean="0"/>
              <a:t>datasheet </a:t>
            </a:r>
          </a:p>
          <a:p>
            <a:pPr marL="0" indent="0">
              <a:buNone/>
            </a:pPr>
            <a:r>
              <a:rPr lang="en-US" dirty="0" smtClean="0"/>
              <a:t>For </a:t>
            </a:r>
            <a:r>
              <a:rPr lang="en-US" dirty="0"/>
              <a:t>each phenophase, circle one of </a:t>
            </a:r>
            <a:r>
              <a:rPr lang="en-US" dirty="0" smtClean="0">
                <a:solidFill>
                  <a:srgbClr val="FF00FF"/>
                </a:solidFill>
              </a:rPr>
              <a:t/>
            </a:r>
            <a:br>
              <a:rPr lang="en-US" dirty="0" smtClean="0">
                <a:solidFill>
                  <a:srgbClr val="FF00FF"/>
                </a:solidFill>
              </a:rPr>
            </a:br>
            <a:r>
              <a:rPr lang="en-US" dirty="0" smtClean="0"/>
              <a:t>the </a:t>
            </a:r>
            <a:r>
              <a:rPr lang="en-US" dirty="0"/>
              <a:t>following choices:</a:t>
            </a:r>
          </a:p>
          <a:p>
            <a:pPr marL="0" indent="0">
              <a:buNone/>
            </a:pPr>
            <a:endParaRPr lang="en-US" dirty="0"/>
          </a:p>
        </p:txBody>
      </p:sp>
      <p:pic>
        <p:nvPicPr>
          <p:cNvPr id="4" name="Picture 3" descr="Photo of a Fink bird on a tree branch singing.  Photo by Pixabay.com."/>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8200" y="3538894"/>
            <a:ext cx="3525088" cy="26438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descr="Screencap of the Yes, No, and Uncertain (or question mark) options for Nature's Notebook animal questions. " title="Animal observations"/>
          <p:cNvPicPr>
            <a:picLocks noChangeAspect="1"/>
          </p:cNvPicPr>
          <p:nvPr/>
        </p:nvPicPr>
        <p:blipFill rotWithShape="1">
          <a:blip r:embed="rId7">
            <a:extLst>
              <a:ext uri="{28A0092B-C50C-407E-A947-70E740481C1C}">
                <a14:useLocalDpi xmlns:a14="http://schemas.microsoft.com/office/drawing/2010/main" val="0"/>
              </a:ext>
            </a:extLst>
          </a:blip>
          <a:srcRect r="35242"/>
          <a:stretch/>
        </p:blipFill>
        <p:spPr>
          <a:xfrm>
            <a:off x="381000" y="3733800"/>
            <a:ext cx="4033492" cy="685800"/>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33048269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Report on Abundance of Animals</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For most animal phenophases you can also report on the intensity (or abundance) that you observe, like the number of individuals you see feeding or the degree of overlap in frog calls. </a:t>
            </a:r>
          </a:p>
        </p:txBody>
      </p:sp>
      <p:sp>
        <p:nvSpPr>
          <p:cNvPr id="6" name="TextBox 5"/>
          <p:cNvSpPr txBox="1"/>
          <p:nvPr>
            <p:custDataLst>
              <p:tags r:id="rId4"/>
            </p:custDataLst>
          </p:nvPr>
        </p:nvSpPr>
        <p:spPr>
          <a:xfrm>
            <a:off x="381000" y="2588599"/>
            <a:ext cx="2380780" cy="400110"/>
          </a:xfrm>
          <a:prstGeom prst="rect">
            <a:avLst/>
          </a:prstGeom>
          <a:noFill/>
        </p:spPr>
        <p:txBody>
          <a:bodyPr wrap="none" rtlCol="0">
            <a:spAutoFit/>
          </a:bodyPr>
          <a:lstStyle/>
          <a:p>
            <a:r>
              <a:rPr lang="en-US" sz="2000" dirty="0" smtClean="0"/>
              <a:t>Animal abundance:</a:t>
            </a:r>
            <a:endParaRPr lang="en-US" sz="2000" dirty="0"/>
          </a:p>
        </p:txBody>
      </p:sp>
      <p:pic>
        <p:nvPicPr>
          <p:cNvPr id="8" name="Picture 7" descr="Photo of a frog calling.  Photo by Shutterstock.com."/>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5800" y="3749354"/>
            <a:ext cx="3657600" cy="243961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Picture 3" descr="Screencap of the animal abundance field  in Nature's Notebook." title="Animal abundance"/>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48000" y="2087672"/>
            <a:ext cx="4299340" cy="1493728"/>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1602814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You Don’t </a:t>
            </a:r>
            <a:r>
              <a:rPr lang="en-US" dirty="0"/>
              <a:t>H</a:t>
            </a:r>
            <a:r>
              <a:rPr lang="en-US" dirty="0" smtClean="0"/>
              <a:t>ave to Report on Everything…</a:t>
            </a:r>
            <a:endParaRPr lang="en-US" dirty="0"/>
          </a:p>
        </p:txBody>
      </p:sp>
      <p:sp>
        <p:nvSpPr>
          <p:cNvPr id="3" name="Content Placeholder 2"/>
          <p:cNvSpPr>
            <a:spLocks noGrp="1"/>
          </p:cNvSpPr>
          <p:nvPr>
            <p:ph idx="1"/>
            <p:custDataLst>
              <p:tags r:id="rId3"/>
            </p:custDataLst>
          </p:nvPr>
        </p:nvSpPr>
        <p:spPr/>
        <p:txBody>
          <a:bodyPr>
            <a:normAutofit/>
          </a:bodyPr>
          <a:lstStyle/>
          <a:p>
            <a:pPr marL="0" indent="0">
              <a:buNone/>
            </a:pPr>
            <a:r>
              <a:rPr lang="en-US" dirty="0"/>
              <a:t>If there are phenophases and/or intensity measures on which you do not want to report for a species because you find them too difficult to observe</a:t>
            </a:r>
            <a:r>
              <a:rPr lang="en-US" dirty="0" smtClean="0"/>
              <a:t>, just </a:t>
            </a:r>
            <a:r>
              <a:rPr lang="en-US" dirty="0"/>
              <a:t>ignore them. You can cross them out on your datasheets, and </a:t>
            </a:r>
            <a:r>
              <a:rPr lang="en-US" dirty="0" smtClean="0"/>
              <a:t>then </a:t>
            </a:r>
            <a:r>
              <a:rPr lang="en-US" dirty="0"/>
              <a:t>not circle or enter anything for them when you enter your data online.</a:t>
            </a:r>
          </a:p>
        </p:txBody>
      </p:sp>
      <p:pic>
        <p:nvPicPr>
          <p:cNvPr id="4098" name="Picture 2" descr="Nature's Notebook datasheet for animals, showing all phenophase questions. " title="Animal datasheets"/>
          <p:cNvPicPr>
            <a:picLocks noChangeAspect="1" noChangeArrowheads="1"/>
          </p:cNvPicPr>
          <p:nvPr/>
        </p:nvPicPr>
        <p:blipFill rotWithShape="1">
          <a:blip r:embed="rId7">
            <a:extLst>
              <a:ext uri="{28A0092B-C50C-407E-A947-70E740481C1C}">
                <a14:useLocalDpi xmlns:a14="http://schemas.microsoft.com/office/drawing/2010/main" val="0"/>
              </a:ext>
            </a:extLst>
          </a:blip>
          <a:srcRect l="10993" t="17351" r="81644" b="58059"/>
          <a:stretch/>
        </p:blipFill>
        <p:spPr bwMode="auto">
          <a:xfrm>
            <a:off x="1219200" y="2590800"/>
            <a:ext cx="2535708" cy="3276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descr="Nature's Notebook datasheet for animals showing only certain phenophase questions." title="Simplified animal datasheet"/>
          <p:cNvGrpSpPr/>
          <p:nvPr/>
        </p:nvGrpSpPr>
        <p:grpSpPr>
          <a:xfrm>
            <a:off x="4634553" y="2590800"/>
            <a:ext cx="2535708" cy="3276600"/>
            <a:chOff x="5257800" y="2971800"/>
            <a:chExt cx="2535708" cy="3276600"/>
          </a:xfrm>
        </p:grpSpPr>
        <p:pic>
          <p:nvPicPr>
            <p:cNvPr id="6"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10993" t="17351" r="81644" b="58059"/>
            <a:stretch/>
          </p:blipFill>
          <p:spPr bwMode="auto">
            <a:xfrm>
              <a:off x="5257800" y="2971800"/>
              <a:ext cx="2535708" cy="3276600"/>
            </a:xfrm>
            <a:prstGeom prst="rect">
              <a:avLst/>
            </a:prstGeom>
            <a:ln w="9525">
              <a:no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9" name="Rectangle 8"/>
            <p:cNvSpPr/>
            <p:nvPr>
              <p:custDataLst>
                <p:tags r:id="rId4"/>
              </p:custDataLst>
            </p:nvPr>
          </p:nvSpPr>
          <p:spPr>
            <a:xfrm>
              <a:off x="5257800" y="4648200"/>
              <a:ext cx="2535708" cy="9906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21538868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What if I Miss </a:t>
            </a:r>
            <a:r>
              <a:rPr lang="en-US" dirty="0"/>
              <a:t>S</a:t>
            </a:r>
            <a:r>
              <a:rPr lang="en-US" dirty="0" smtClean="0"/>
              <a:t>omething?</a:t>
            </a:r>
            <a:endParaRPr lang="en-US" dirty="0"/>
          </a:p>
        </p:txBody>
      </p:sp>
      <p:sp>
        <p:nvSpPr>
          <p:cNvPr id="3" name="Content Placeholder 2"/>
          <p:cNvSpPr>
            <a:spLocks noGrp="1"/>
          </p:cNvSpPr>
          <p:nvPr>
            <p:ph idx="1"/>
            <p:custDataLst>
              <p:tags r:id="rId3"/>
            </p:custDataLst>
          </p:nvPr>
        </p:nvSpPr>
        <p:spPr>
          <a:xfrm>
            <a:off x="152400" y="914400"/>
            <a:ext cx="3962400" cy="5486400"/>
          </a:xfrm>
        </p:spPr>
        <p:txBody>
          <a:bodyPr>
            <a:normAutofit lnSpcReduction="10000"/>
          </a:bodyPr>
          <a:lstStyle/>
          <a:p>
            <a:pPr marL="0" indent="0">
              <a:buNone/>
            </a:pPr>
            <a:r>
              <a:rPr lang="en-US" dirty="0"/>
              <a:t>If a phenophase</a:t>
            </a:r>
            <a:r>
              <a:rPr lang="en-US" dirty="0" smtClean="0"/>
              <a:t>, </a:t>
            </a:r>
            <a:r>
              <a:rPr lang="en-US" dirty="0"/>
              <a:t>like mating or nest building, begins and ends while you were not observing, you can make a note of it in the comments section</a:t>
            </a:r>
            <a:r>
              <a:rPr lang="en-US" dirty="0" smtClean="0"/>
              <a:t>.</a:t>
            </a:r>
          </a:p>
          <a:p>
            <a:pPr marL="0" indent="0">
              <a:buNone/>
            </a:pPr>
            <a:endParaRPr lang="en-US" dirty="0" smtClean="0"/>
          </a:p>
          <a:p>
            <a:pPr marL="0" indent="0">
              <a:buNone/>
            </a:pPr>
            <a:r>
              <a:rPr lang="en-US" dirty="0"/>
              <a:t>If you are watching for a phenophase and it does not seem to be starting when you expect it would, continue to watch for it and record that it is not occurring. </a:t>
            </a:r>
            <a:endParaRPr lang="en-US" dirty="0" smtClean="0"/>
          </a:p>
          <a:p>
            <a:pPr marL="0" indent="0">
              <a:buNone/>
            </a:pPr>
            <a:endParaRPr lang="en-US" dirty="0" smtClean="0"/>
          </a:p>
          <a:p>
            <a:pPr marL="0" indent="0">
              <a:buNone/>
            </a:pPr>
            <a:r>
              <a:rPr lang="en-US" dirty="0" smtClean="0"/>
              <a:t>Once </a:t>
            </a:r>
            <a:r>
              <a:rPr lang="en-US" dirty="0"/>
              <a:t>a phenophase has ended you should continue to look for it and record whether or not it occurs again. </a:t>
            </a:r>
          </a:p>
        </p:txBody>
      </p:sp>
      <p:pic>
        <p:nvPicPr>
          <p:cNvPr id="4" name="Picture 3" descr="Photo of snow-covered trees with 3 geese flying in front of the trees.  Photo by Pixabay.com."/>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14800" y="1676400"/>
            <a:ext cx="4049004"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ustDataLst>
      <p:tags r:id="rId1"/>
    </p:custDataLst>
    <p:extLst>
      <p:ext uri="{BB962C8B-B14F-4D97-AF65-F5344CB8AC3E}">
        <p14:creationId xmlns:p14="http://schemas.microsoft.com/office/powerpoint/2010/main" val="2180235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Lesson 8 Summary</a:t>
            </a:r>
            <a:endParaRPr lang="en-US" dirty="0"/>
          </a:p>
        </p:txBody>
      </p:sp>
      <p:sp>
        <p:nvSpPr>
          <p:cNvPr id="3" name="Content Placeholder 2"/>
          <p:cNvSpPr>
            <a:spLocks noGrp="1"/>
          </p:cNvSpPr>
          <p:nvPr>
            <p:ph idx="1"/>
            <p:custDataLst>
              <p:tags r:id="rId3"/>
            </p:custDataLst>
          </p:nvPr>
        </p:nvSpPr>
        <p:spPr/>
        <p:txBody>
          <a:bodyPr>
            <a:normAutofit/>
          </a:bodyPr>
          <a:lstStyle/>
          <a:p>
            <a:r>
              <a:rPr lang="en-US" dirty="0" smtClean="0"/>
              <a:t>There are four different methods for observing animals: </a:t>
            </a:r>
          </a:p>
          <a:p>
            <a:pPr lvl="1">
              <a:buFont typeface="Arial" panose="020B0604020202020204" pitchFamily="34" charset="0"/>
              <a:buChar char="•"/>
            </a:pPr>
            <a:r>
              <a:rPr lang="en-US" dirty="0" smtClean="0"/>
              <a:t>Incidental (observed while making plant observations, not specifically searching)</a:t>
            </a:r>
          </a:p>
          <a:p>
            <a:pPr lvl="1">
              <a:buFont typeface="Arial" panose="020B0604020202020204" pitchFamily="34" charset="0"/>
              <a:buChar char="•"/>
            </a:pPr>
            <a:r>
              <a:rPr lang="en-US" dirty="0"/>
              <a:t>s</a:t>
            </a:r>
            <a:r>
              <a:rPr lang="en-US" dirty="0" smtClean="0"/>
              <a:t>tationary (standing in one spot)</a:t>
            </a:r>
          </a:p>
          <a:p>
            <a:pPr lvl="1">
              <a:buFont typeface="Arial" panose="020B0604020202020204" pitchFamily="34" charset="0"/>
              <a:buChar char="•"/>
            </a:pPr>
            <a:r>
              <a:rPr lang="en-US" dirty="0"/>
              <a:t>W</a:t>
            </a:r>
            <a:r>
              <a:rPr lang="en-US" dirty="0" smtClean="0"/>
              <a:t>alking (a single pass while walking through a transect on your site)</a:t>
            </a:r>
          </a:p>
          <a:p>
            <a:pPr lvl="1">
              <a:buFont typeface="Arial" panose="020B0604020202020204" pitchFamily="34" charset="0"/>
              <a:buChar char="•"/>
            </a:pPr>
            <a:r>
              <a:rPr lang="en-US" dirty="0"/>
              <a:t>A</a:t>
            </a:r>
            <a:r>
              <a:rPr lang="en-US" dirty="0" smtClean="0"/>
              <a:t>rea search (multiple passes through transects at your site)</a:t>
            </a:r>
          </a:p>
          <a:p>
            <a:r>
              <a:rPr lang="en-US" dirty="0" smtClean="0"/>
              <a:t>Record the amount of time you spent observing along with the method used for searching on your datasheet and in </a:t>
            </a:r>
            <a:r>
              <a:rPr lang="en-US" i="1" dirty="0" smtClean="0"/>
              <a:t>Nature’s Notebook</a:t>
            </a:r>
            <a:r>
              <a:rPr lang="en-US" dirty="0" smtClean="0"/>
              <a:t>.</a:t>
            </a:r>
          </a:p>
          <a:p>
            <a:r>
              <a:rPr lang="en-US" dirty="0"/>
              <a:t>You can record the intensity or abundance </a:t>
            </a:r>
            <a:r>
              <a:rPr lang="en-US" dirty="0" smtClean="0"/>
              <a:t>for each </a:t>
            </a:r>
            <a:r>
              <a:rPr lang="en-US" dirty="0"/>
              <a:t>of the animals you observe if you are comfortable making that assessment.</a:t>
            </a:r>
          </a:p>
          <a:p>
            <a:r>
              <a:rPr lang="en-US" dirty="0" smtClean="0"/>
              <a:t>The optional phenophases include anything with which you are not familiar as well as the abundance and intensity.</a:t>
            </a:r>
          </a:p>
          <a:p>
            <a:endParaRPr lang="en-US" dirty="0" smtClean="0"/>
          </a:p>
          <a:p>
            <a:endParaRPr lang="en-US" dirty="0"/>
          </a:p>
        </p:txBody>
      </p:sp>
    </p:spTree>
    <p:custDataLst>
      <p:tags r:id="rId1"/>
    </p:custDataLst>
    <p:extLst>
      <p:ext uri="{BB962C8B-B14F-4D97-AF65-F5344CB8AC3E}">
        <p14:creationId xmlns:p14="http://schemas.microsoft.com/office/powerpoint/2010/main" val="423252340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PERSISTENCEDATA" val="MMPROD_UIPERSISTENCEDATA"/>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HByZWxvYWRlcj48c2V0Qm9vbCBuYW1lPSJkaXNhYmxlQXNzZXRQcmVsb2FkZXIiIHZhbHVlPSJ0cnVlIi8+PC9wcmVsb2FkZXI+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JPHVpdGV4dCBuYW1lPSJDT1VSU0VfU1RBVFVTIiB2YWx1ZT0iTW9kdWxlIFN0YXR1cyIvPg0KCQk8dWl0ZXh0IG5hbWU9IlBBU1NFRF9TVFJJTkciIHZhbHVlPSJQYXNzZWQiLz4NCgkJPHVpdGV4dCBuYW1lPSJGQUlMRURfU1RSSU5HIiB2YWx1ZT0iRmFpbGV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DQoJCTx1aXRleHQgbmFtZT0iRE9DV1JBUF9QUk9NUFQiIHZhbHVlPSJadW0gSGVydW50ZXJsYWRlbiBrbGlja2VuIi8+DQoJCTx1aXRleHQgbmFtZT0iQ09VUlNFX1NUQVRVUyIgdmFsdWU9Ik1vZHVsc3RhdHVzIi8+DQoJCTx1aXRleHQgbmFtZT0iUEFTU0VEX1NUUklORyIgdmFsdWU9IkVyZm9sZ3JlaWNoIi8+DQoJCTx1aXRleHQgbmFtZT0iRkFJTEVEX1NUUklORyIgdmFsdWU9IkZlaGxnZXNjaGxhZ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Qk8dWl0ZXh0IG5hbWU9IkNPVVJTRV9TVEFUVVMiIHZhbHVlPSJTdGF0dXQgZHUgbW9kdWxlIi8+DQoJCTx1aXRleHQgbmFtZT0iUEFTU0VEX1NUUklORyIgdmFsdWU9IlLDqXVzc2kiLz4NCgkJPHVpdGV4dCBuYW1lPSJGQUlMRURfU1RSSU5HIiB2YWx1ZT0iRWNob3XDqS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mI3hBOyYjeEE7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JPHVpdGV4dCBuYW1lPSJDT1VSU0VfU1RBVFVTIiB2YWx1ZT0i44Oi44K444Ol44O844Or44K544OG44O844K/44K5Ii8+DQoJCTx1aXRleHQgbmFtZT0iUEFTU0VEX1NUUklORyIgdmFsdWU9IuWQiOagvCIvPg0KCQk8dWl0ZXh0IG5hbWU9IkZBSUxFRF9TVFJJTkciIHZhbHVlPSLkuI3lkIjmoLw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mI3hBOyYjeEE7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Qk8dWl0ZXh0IG5hbWU9IkNPVVJTRV9TVEFUVVMiIHZhbHVlPSLrqqjrk4gg7IOB7YOcIi8+DQoJCTx1aXRleHQgbmFtZT0iUEFTU0VEX1NUUklORyIgdmFsdWU9Iu2VqeqyqSIvPg0KCQk8dWl0ZXh0IG5hbWU9IkZBSUxFRF9TVFJJTkciIHZhbHVlPSLrtojtlanqsqk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CTx1aXRleHQgbmFtZT0iQ09VUlNFX1NUQVRVUyIgdmFsdWU9IkVzdGFkbyBkZSBtb2R1bG8iLz4NCgkJPHVpdGV4dCBuYW1lPSJQQVNTRURfU1RSSU5HIiB2YWx1ZT0iQXByb2JhZG8iLz4NCgkJPHVpdGV4dCBuYW1lPSJGQUlMRURfU1RSSU5HIiB2YWx1ZT0iU3VzcGVuc28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mI3hBOyYjeEE7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JPHVpdGV4dCBuYW1lPSJDT1VSU0VfU1RBVFVTIiB2YWx1ZT0iU3RhdHVzIGRvIG3Ds2R1bG8iLz4NCgkJPHVpdGV4dCBuYW1lPSJQQVNTRURfU1RSSU5HIiB2YWx1ZT0iQXByb3ZhZG8iLz4NCgkJPHVpdGV4dCBuYW1lPSJGQUlMRURfU1RSSU5HIiB2YWx1ZT0iUmVwcm92YWRv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CTx1aXRleHQgbmFtZT0iQ09VUlNFX1NUQVRVUyIgdmFsdWU9Ik1vZHVsZSBTdGF0dXMiLz4NCgkJPHVpdGV4dCBuYW1lPSJQQVNTRURfU1RSSU5HIiB2YWx1ZT0iUGFzc2VkIi8+DQoJCTx1aXRleHQgbmFtZT0iRkFJTEVEX1NUUklORyIgdmFsdWU9IkZhaWxlZCIvPg0KCTwvbGFuZ3VhZ2U+DQoJPGxhbmd1YWdlIGlkPSJubC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DQoJCTx1aXRleHQgbmFtZT0iU0NSVUJCQVJTVEFUVVNfUVVFU1RJT04iIHZhbHVlPSJWcmFhZyBtZXQgYW50d29vcmQiLz4NCgkJPHVpdGV4dCBuYW1lPSJTQ1JVQkJBUlNUQVRVU19SRVZJRVdRVUlaIiB2YWx1ZT0iUXVpeiBjb250cm9sZXJlbiIvPg0KCQk8IS0tIHN1YnN0aXR1dGlvbjogJW0gPT0gbWludXRlcyByZW1haW5pbmcgLS0+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DQoJCTwhLS0gc3Vic3RpdHV0aW9uOiAlcCA9PSBjdXJyZW50IHNwZWFrZXIncyB0aXRsZSAtLT4NCgkJPHVpdGV4dCBuYW1lPSJCSU9XSU5fVElUTEUiIHZhbHVlPSJCaW9ncmFmaWU6ICVwIi8+DQoJCTx1aXRleHQgbmFtZT0iQklPQlROX1RJVExFIiB2YWx1ZT0iQmlvZ3JhZmllIi8+DQoJCTx1aXRleHQgbmFtZT0iRElWSURFUkJUTl9USVRMRSIgdmFsdWU9InwiLz4NCgkJPHVpdGV4dCBuYW1lPSJDT05UQUNUQlROX1RJVExFIiB2YWx1ZT0iQ29udGFjdCIvPg0KCQk8dWl0ZXh0IG5hbWU9IlRBQl9RVUlaIiB2YWx1ZT0iUXVpeiIvPg0KCQk8dWl0ZXh0IG5hbWU9IlRBQl9PVVRMSU5FIiB2YWx1ZT0iT3ZlcnppY2h0Ii8+DQoJCTx1aXRleHQgbmFtZT0iVEFCX1RIVU1CIiB2YWx1ZT0iTWluaWF0dXVyIi8+DQoJCTx1aXRleHQgbmFtZT0iVEFCX05PVEVTIiB2YWx1ZT0iTm90aXRpZXMiLz4NCgkJPHVpdGV4dCBuYW1lPSJUQUJfU0VBUkNIIiB2YWx1ZT0iWm9la2VuIi8+DQoJCTx1aXRleHQgbmFtZT0iU0xJREVfSEVBRElORyIgdmFsdWU9IlRpdGVsIHZhbiBkaWEiLz4NCgkJPHVpdGV4dCBuYW1lPSJEVVJBVElPTl9IRUFESU5HIiB2YWx1ZT0iRHV1ciIvPg0KCQk8dWl0ZXh0IG5hbWU9IlNFQVJDSF9IRUFESU5HIiB2YWx1ZT0iWm9la2VuIG5hYXIgdGVrc3Q6Ii8+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DQoJCTx1aXRleHQgbmFtZT0iU0xJREVfTk9URVMiIHZhbHVlPSJEaWFub3RpdGllcyIvPg0KCQk8IS0tcXVpeiBwb2QgYW5kIG1lc3NhZ2UgYm94IHRleHRzLS0+DQoJCTx1aXRleHQgbmFtZT0iUVVJWlBPRF9RVUlaX0FUVEVNUFQiIHZhbHVlPSJRdWl6cG9naW5nOiIvPg0KCQk8dWl0ZXh0IG5hbWU9IlFVSVpQT0RfUVVJWl9BVFRFTVBUX1ZBTFVFIiB2YWx1ZT0iJW4gdmFuICV0Ii8+DQoJCTx1aXRleHQgbmFtZT0iUVVJWlBPRF9RVUlaX1NDT1JFIiB2YWx1ZT0iQmVoYWFsZGUgc2NvcmU6Ii8+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DQoJCTx1aXRleHQgbmFtZT0iRE9DV1JBUF9USVRMRSIgdmFsdWU9IlByZXNlbnRlci1iZXN0YW5kc2JpamxhZ2UiLz4NCgkJPHVpdGV4dCBuYW1lPSJET0NXUkFQX01TRyIgdmFsdWU9Ik9wc2xhYW4gaW4gRGV6ZSBjb21wdXRlciIvPg0KCQk8dWl0ZXh0IG5hbWU9IkRPQ1dSQVBfUFJPTVBUIiB2YWx1ZT0iS2xpayBvbSB0ZSBkb3dubG9hZGVuIi8+DQoJCTx1aXRleHQgbmFtZT0iQ09VUlNFX1NUQVRVUyIgdmFsdWU9Ik1vZHVsZSBTdGF0dXMiLz4NCgkJPHVpdGV4dCBuYW1lPSJQQVNTRURfU1RSSU5HIiB2YWx1ZT0iUGFzc2VkIi8+DQoJCTx1aXRleHQgbmFtZT0iRkFJTEVEX1NUUklORyIgdmFsdWU9IkZhaWxlZC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mI3hBOyYjeEE7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CTx1aXRleHQgbmFtZT0iQ09VUlNFX1NUQVRVUyIgdmFsdWU9Ik1vZHVsZSBTdGF0dXMiLz4NCgkJPHVpdGV4dCBuYW1lPSJQQVNTRURfU1RSSU5HIiB2YWx1ZT0iUGFzc2VkIi8+DQoJCTx1aXRleHQgbmFtZT0iRkFJTEVEX1NUUklORyIgdmFsdWU9IkZhaWxlZC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CTx1aXRleHQgbmFtZT0iQ09VUlNFX1NUQVRVUyIgdmFsdWU9Ik1vZHVsZSBTdGF0dXMiLz4NCgkJPHVpdGV4dCBuYW1lPSJQQVNTRURfU1RSSU5HIiB2YWx1ZT0iUGFzc2VkIi8+DQoJCTx1aXRleHQgbmFtZT0iRkFJTEVEX1NUUklORyIgdmFsdWU9IkZhaWxlZCIvPg0KCTwvbGFuZ3VhZ2U+DQoJPGxhbmd1YWdlIGlkPSJydS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QodC70LDQudC0ICVuIi8+DQoJCTwhLS0gc3Vic3RpdHV0aW9uOiAlbiA9PSBzbGlkZSBudW1iZXIgLS0+DQoJCTwhLS0gc3Vic3RpdHV0aW9uOiAldCA9PSB0b3RhbCBzbGlkZSBjb3VudCAtLT4NCgkJPHVpdGV4dCBuYW1lPSJTQ1JVQkJBUlNUQVRVU19TTElERUlORk8iIHZhbHVlPSLQodC70LDQudC0ICVuIC8gJXQgfCAiLz4NCgkJPHVpdGV4dCBuYW1lPSJTQ1JVQkJBUlNUQVRVU19TVE9QUEVEIiB2YWx1ZT0i0J7RgdGC0LDQvdC+0LLQu9C10L3QviIvPg0KCQk8dWl0ZXh0IG5hbWU9IlNDUlVCQkFSU1RBVFVTX1BMQVlJTkciIHZhbHVlPSLQktC+0YHQv9GA0L7QuNC30LLQtdC00LXQvdC40LUiLz4NCgkJPHVpdGV4dCBuYW1lPSJTQ1JVQkJBUlNUQVRVU19OT0FVRElPIiB2YWx1ZT0i0J3QtdGCINCw0YPQtNC40L4iLz4NCgkJPHVpdGV4dCBuYW1lPSJTQ1JVQkJBUlNUQVRVU19WSURQTEFZSU5HIiB2YWx1ZT0i0JLQvtGB0L/RgNC+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0L/RgNC+0YEiLz4NCgkJPHVpdGV4dCBuYW1lPSJTQ1JVQkJBUlNUQVRVU19SRVZJRVdRVUlaIiB2YWx1ZT0i0J7QsdC30L7RgCDQvtC/0YDQvtGB0LAiLz4NCgkJPCEtLSBzdWJzdGl0dXRpb246ICVtID09IG1pbnV0ZXMgcmVtYWluaW5nIC0tPg0KCQk8IS0tIHN1YnN0aXR1dGlvbjogJXMgPT0gc2Vjb25kcyByZW1haW5pbmcgLS0+DQoJCTx1aXRleHQgbmFtZT0iRUxBUFNFRCIgdmFsdWU9ItCe0YHRgtCw0LvQvtGB0YwgJW0g0LzQuNC9LiAlcyDRgSIvPg0KCQk8dWl0ZXh0IG5hbWU9Ik5PVEZPVU5EIiB2YWx1ZT0i0J3QuNGH0LXQs9C+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0L3RgtCw0LrRgiIvPg0KCQk8dWl0ZXh0IG5hbWU9IlRBQl9RVUlaIiB2YWx1ZT0i0J7Qv9GA0L7RgSIvPg0KCQk8dWl0ZXh0IG5hbWU9IlRBQl9PVVRMSU5FIiB2YWx1ZT0i0KHRhdC10LzQsCIvPg0KCQk8dWl0ZXh0IG5hbWU9IlRBQl9USFVNQiIgdmFsdWU9ItCR0LXQs9GD0L3QvtC6Ii8+DQoJCTx1aXRleHQgbmFtZT0iVEFCX05PVEVTIiB2YWx1ZT0i0JfQsNC80LXRgtC60LgiLz4NCgkJPHVpdGV4dCBuYW1lPSJUQUJfU0VBUkNIIiB2YWx1ZT0i0J/QvtC40YHQuiIvPg0KCQk8dWl0ZXh0IG5hbWU9IlNMSURFX0hFQURJTkciIHZhbHVlPSLQl9Cw0LPQvtC70L7QstC+0Log0YHQu9Cw0LnQtNCwIi8+DQoJCTx1aXRleHQgbmFtZT0iRFVSQVRJT05fSEVBRElORyIgdmFsdWU9ItCU0LvQuNGCLdGB0YLRjCIvPg0KCQk8dWl0ZXh0IG5hbWU9IlNFQVJDSF9IRUFESU5HIiB2YWx1ZT0i0J/QvtC40YHQuiDRgtC10LrRgdGC0LA6Ii8+DQoJCTx1aXRleHQgbmFtZT0iVEhVTUJfSEVBRElORyIgdmFsdWU9ItCh0LvQsNC50LQiLz4NCgkJPHVpdGV4dCBuYW1lPSJUSFVNQl9JTkZPIiB2YWx1ZT0i0J3QsNC30LLQsNC90LjQtS/QtNC70LjRgi3QvdC+0YHRgtGMIi8+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DQoJCTx1aXRleHQgbmFtZT0iUVVJWlBPRF9RVUlaX0FUVEVNUFQiIHZhbHVlPSLQn9C+0L/Ri9GC0LrQsCDQv9GA0L7QudGC0Lgg0L7Qv9GA0L7RgToiLz4NCgkJPHVpdGV4dCBuYW1lPSJRVUlaUE9EX1FVSVpfQVRURU1QVF9WQUxVRSIgdmFsdWU9IiVuINC40LcgJXQiLz4NCgkJPHVpdGV4dCBuYW1lPSJRVUlaUE9EX1FVSVpfU0NPUkUiIHZhbHVlPSLQndCw0LHRgNCw0L3QviDQsdCw0LvQu9C+0LI6Ii8+DQoJCTx1aXRleHQgbmFtZT0iUVVJWlBPRF9RVUlaX1BBU1NTQ09SRSIgdmFsdWU9ItCf0YDQvtGF0L7QtNC90L7QuSDRgNC10LfRg9C70YzRgtCw0YI6Ii8+DQoJCTx1aXRleHQgbmFtZT0iUVVJWlBPRF9RVUlaX01BWFNDT1JFIiB2YWx1ZT0i0JzQsNC60YHQuNC80LDQu9GM0L3Ri9C5INGA0LXQt9GD0LvRjNGC0LDRgjoiLz4NCgkJPHVpdGV4dCBuYW1lPSJRVUlaUE9EX1FVRVNBVE1QVF9TVFIiIHZhbHVlPSLQn9C+0L/Ri9GC0LrQsDogJW4g0LjQtyAldCIvPg0KCQk8dWl0ZXh0IG5hbWU9IlFVSVpQT0RfUVVFU1RZUEVfU1RSIiB2YWx1ZT0i0KLQuNC/OiAlcyIvPg0KCQk8dWl0ZXh0IG5hbWU9IlFVSVpQT0RfUVVFU1RZUEVfR1JEIiB2YWx1ZT0i0KEg0L7RhtC10L3QutC+0LkiLz4NCgkJPHVpdGV4dCBuYW1lPSJRVUlaUE9EX1FVRVNUWVBFX1NWWSIgdmFsdWU9ItCe0LHQt9C+0YAiLz4NCgkJPHVpdGV4dCBuYW1lPSJRVUlaUE9EX1FVSVpBVE1QVF9JTkYiIHZhbHVlPSLQkdC+0LvRjNGI0L7QtSDRh9C40YHQu9C+Ii8+DQoJCTx1aXRleHQgbmFtZT0iUVVJWlBPRF9RVUVTQVRNUFRfSU5GIiB2YWx1ZT0i0JHQvtC70YzRiNC+0LUg0YfQuNGB0LvQviIvPg0KCQk8dWl0ZXh0IG5hbWU9IldBUk5JTkdNU0dfWUVTU1RSSU5HIiB2YWx1ZT0i0JTQsCIvPg0KCQk8dWl0ZXh0IG5hbWU9IldBUk5JTkdNU0dfTk9TVFJJTkciIHZhbHVlPSLQndC10YIiLz4NCgkJPHVpdGV4dCBuYW1lPSJXQVJOSU5HTVNHX1RJVExFU1RSSU5HIiB2YWx1ZT0i0J/RgNC10LTRg9C/0YDQtdC20LTQtdC90LjQtSDQviDQvdCw0LLQuNCz0LDRhtC40Lgg0LIg0L7Qv9GA0L7RgdC1Ii8+DQoJCTx1aXRleHQgbmFtZT0iV0FSTklOR01TR19NU0dTVFJJTkciIHZhbHVlPSLQkiDQvtC/0YDQvtGB0LUg0L7RgdGC0LDQu9C40YHRjCDQvdC10L7RgtCy0LXRh9C10L3QvdGL0LUg0LLQvtC/0YDQvtGB0Ysu0J3QsNC20LDRgtC40LUg0LrQvdC+0L/QutC4ICZxdW90O9CU0LAmcXVvdDsg0L/RgNC40LLQtdC00LXRgiDQuiDQt9Cw0LrRgNGL0YLQuNGOINC+0L/RgNC+0YHQsC4g0J3QsNC20LDRgtC40LUg0LrQvdC+0L/QutC4ICZxdW90O9Cd0LXRgiZxdW90OyDQv9GA0L7QtNC+0LvQttC40YIg0L7Qv9GA0L7RgS4iLz4NCgkJPHVpdGV4dCBuYW1lPSJJTkZPUk1BVElPTl9IMjY0X0ZMQVNIUExBWUVSIiB2YWx1ZT0i0KLQtdC60YPRidCw0Y8g0LLQtdGA0YHQuNGPINC/0YDQvtC40LPRgNGL0LLQsNGC0LXQu9GPIEZsYXNoIFBsYXllciwg0YPRgdGC0LDQvdC+0LLQu9C10L3QvdCw0Y8g0L3QsCDRjdGC0L7QvCDQutC+0LzQv9GM0Y7RgtC10YDQtSwg0L3QtSDQv9C+0LTQtNC10YDQttC40LLQsNC10YIg0Y3RgtC+INCy0LjQtNC10L4uINCp0LXQu9C60L3QuNGC0LUg0LIg0L7QsdC70LDRgdGC0Lgg0LLQuNC00LXQviwg0YfRgtC+0LHRiyDQt9Cw0LPRgNGD0LfQuNGC0Ywg0L/QvtGB0LvQtdC00L3RjtGOINCy0LXRgNGB0LjRjiDQv9GA0L7QuNCz0YDRi9Cy0LDRgtC10LvRj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0LbQtdC90LjQtSDQsiDRhNCw0LnQuyBBZG9iZSBQcmVzZW50ZXIiLz4NCgkJPHVpdGV4dCBuYW1lPSJET0NXUkFQX01TRyIgdmFsdWU9ItCh0L7RhdGA0LDQvdC40YLRjCDQsiDQv9Cw0L/QutGDICZxdW90O9Cc0L7QuSDQutC+0LzQv9GM0Y7RgtC10YAmcXVvdDsiLz4NCgkJPHVpdGV4dCBuYW1lPSJET0NXUkFQX1BST01QVCIgdmFsdWU9ItCp0LXQu9C60L3Rg9GC0Ywg0LTQu9GPINC30LDQs9GA0YPQt9C60LgiLz4NCgkJPHVpdGV4dCBuYW1lPSJDT1VSU0VfU1RBVFVTIiB2YWx1ZT0iTW9kdWxlIFN0YXR1cyIvPg0KCQk8dWl0ZXh0IG5hbWU9IlBBU1NFRF9TVFJJTkciIHZhbHVlPSJQYXNzZWQiLz4NCgkJPHVpdGV4dCBuYW1lPSJGQUlMRURfU1RSSU5HIiB2YWx1ZT0iRmFpbGVkIi8+DQoJPC9sYW5ndWFnZT4NCjwvY29uZmlndXJhdGlvbj4NCg=="/>
  <p:tag name="MMPROD_DATA" val="&lt;object type=&quot;10002&quot; unique_id=&quot;901&quot;&gt;&lt;property id=&quot;10007&quot; value=&quot;Next&quot;/&gt;&lt;property id=&quot;10008&quot; value=&quot;Back&quot;/&gt;&lt;property id=&quot;10009&quot; value=&quot;Submit&quot;/&gt;&lt;property id=&quot;10012&quot; value=&quot;0&quot;/&gt;&lt;property id=&quot;10022&quot; value=&quot;Try again&quot;/&gt;&lt;property id=&quot;10068&quot; value=&quot;Correct - Click anywhere or press Control Y to continue&quot;/&gt;&lt;property id=&quot;10069&quot; value=&quot;Incorrect - Click anywhere or press Control Y to continue&quot;/&gt;&lt;property id=&quot;10124&quot; value=&quot;Click to continue&quot;/&gt;&lt;property id=&quot;10125&quot; value=&quot;Click to submit answer&quot;/&gt;&lt;property id=&quot;10126&quot; value=&quot;Click to go back&quot;/&gt;&lt;property id=&quot;10127&quot; value=&quot;Clear&quot;/&gt;&lt;property id=&quot;10128&quot; value=&quot;Click to clear&quot;/&gt;&lt;property id=&quot;10133&quot; value=&quot;0&quot;/&gt;&lt;property id=&quot;10134&quot; value=&quot;0&quot;/&gt;&lt;property id=&quot;10135&quot; value=&quot;,&quot;/&gt;&lt;property id=&quot;10136&quot; value=&quot;2&quot;/&gt;&lt;property id=&quot;10156&quot; value=&quot;1&quot;/&gt;&lt;property id=&quot;10157&quot; value=&quot;1&quot;/&gt;&lt;property id=&quot;10158&quot; value=&quot;1&quot;/&gt;&lt;property id=&quot;10177&quot; value=&quot;1&quot;/&gt;&lt;property id=&quot;10183&quot; value=&quot;You must answer the question before continuing&quot;/&gt;&lt;property id=&quot;10185&quot; value=&quot;1&quot;/&gt;&lt;property id=&quot;10188&quot; value=&quot;The time to answer this question has expired.&quot;/&gt;&lt;property id=&quot;10189&quot; value=&quot;1&quot;/&gt;&lt;property id=&quot;10194&quot; value=&quot;0&quot;/&gt;&lt;property id=&quot;10195&quot; value=&quot;1&quot;/&gt;&lt;property id=&quot;10196&quot; value=&quot;0&quot;/&gt;&lt;property id=&quot;10198&quot; value=&quot;100&quot;/&gt;&lt;property id=&quot;10200&quot; value=&quot;1&quot;/&gt;&lt;property id=&quot;10212&quot; value=&quot;1&quot;/&gt;&lt;property id=&quot;10213&quot; value=&quot;1&quot;/&gt;&lt;property id=&quot;10214&quot; value=&quot;0&quot;/&gt;&lt;property id=&quot;10215&quot; value=&quot;0&quot;/&gt;&lt;property id=&quot;10216&quot; value=&quot;0&quot;/&gt;&lt;property id=&quot;10217&quot; value=&quot;1&quot;/&gt;&lt;property id=&quot;10218&quot; value=&quot;0&quot;/&gt;&lt;property id=&quot;10219&quot; value=&quot;0&quot;/&gt;&lt;property id=&quot;10221&quot; value=&quot;&amp;lt;Format Name=&amp;quot;Presentation Default&amp;quot;&amp;gt;&amp;lt;Question FontName=&amp;quot;Arial&amp;quot; IsBold=&amp;quot;0&amp;quot; IsItalic=&amp;quot;0&amp;quot; IsUnderline=&amp;quot;0&amp;quot; FontSize=&amp;quot;32&amp;quot;/&amp;gt;&amp;lt;Answer FontName=&amp;quot;Arial&amp;quot; IsBold=&amp;quot;0&amp;quot; IsItalic=&amp;quot;0&amp;quot; IsUnderline=&amp;quot;0&amp;quot; FontSize=&amp;quot;20&amp;quot;/&amp;gt;&amp;lt;Button FontName=&amp;quot;Arial&amp;quot; IsBold=&amp;quot;0&amp;quot; IsItalic=&amp;quot;0&amp;quot; IsUnderline=&amp;quot;0&amp;quot; FontSize=&amp;quot;14&amp;quot;/&amp;gt;&amp;lt;Message FontName=&amp;quot;Arial&amp;quot; IsBold=&amp;quot;0&amp;quot; IsItalic=&amp;quot;0&amp;quot; IsUnderline=&amp;quot;0&amp;quot; FontSize=&amp;quot;18&amp;quot;/&amp;gt;&amp;lt;ButtonPlacement Orientation=&amp;quot;Horizontal&amp;quot; Position=&amp;quot;0&amp;quot;/&amp;gt;&amp;lt;/Format&amp;gt; &quot;/&gt;&lt;property id=&quot;10227&quot; value=&quot;1&quot;/&gt;&lt;property id=&quot;10229&quot; value=&quot;0&quot;/&gt;&lt;property id=&quot;10235&quot; value=&quot;0&quot;/&gt;&lt;property id=&quot;10236&quot; value=&quot;0&quot;/&gt;&lt;property id=&quot;10237&quot; value=&quot;0&quot;/&gt;&lt;property id=&quot;10238&quot; value=&quot;-1&quot;/&gt;&lt;property id=&quot;10239&quot; value=&quot;-1&quot;/&gt;&lt;property id=&quot;10240&quot; value=&quot;-1&quot;/&gt;&lt;property id=&quot;10241&quot; value=&quot;-1&quot;/&gt;&lt;property id=&quot;10242&quot; value=&quot;-1&quot;/&gt;&lt;property id=&quot;10243&quot; value=&quot;-1&quot;/&gt;&lt;property id=&quot;10244&quot; value=&quot;1&quot;/&gt;&lt;property id=&quot;10245&quot; value=&quot;0&quot;/&gt;&lt;object type=&quot;10054&quot; unique_id=&quot;10002&quot;&gt;&lt;property id=&quot;10139&quot; value=&quot;1.0&quot;/&gt;&lt;property id=&quot;10141&quot; value=&quot;80&quot;/&gt;&lt;property id=&quot;10143&quot; value=&quot;0&quot;/&gt;&lt;property id=&quot;10144&quot; value=&quot;0&quot;/&gt;&lt;property id=&quot;10145&quot; value=&quot;0&quot;/&gt;&lt;property id=&quot;10146&quot; value=&quot;1&quot;/&gt;&lt;property id=&quot;10147&quot; value=&quot;0&quot;/&gt;&lt;property id=&quot;10148&quot; value=&quot;0&quot;/&gt;&lt;property id=&quot;10149&quot; value=&quot;0&quot;/&gt;&lt;property id=&quot;10150&quot; value=&quot;0&quot;/&gt;&lt;/object&gt;&lt;object type=&quot;10042&quot; unique_id=&quot;903&quot;/&gt;&lt;/object&gt;"/>
  <p:tag name="MMPROD_NEXTUNIQUEID" val="10339"/>
  <p:tag name="ARTICULATE_REFERENCE_ID" val="6d0a70dc-a9a7-47d7-84cb-2bf4ea59c75f"/>
  <p:tag name="ARTICULATE_PRESENTATION_ID" val="7692"/>
  <p:tag name="MMPROD_UIDATA" val="&lt;database version=&quot;10.0&quot;&gt;&lt;object type=&quot;1&quot; unique_id=&quot;10001&quot;&gt;&lt;property id=&quot;20141&quot; value=&quot;TELPPTTemplate&quot;/&gt;&lt;property id=&quot;20144&quot; value=&quot;1&quot;/&gt;&lt;property id=&quot;20146&quot; value=&quot;0&quot;/&gt;&lt;property id=&quot;20147&quot; value=&quot;0&quot;/&gt;&lt;property id=&quot;20148&quot; value=&quot;0&quot;/&gt;&lt;property id=&quot;20184&quot; value=&quot;7&quot;/&gt;&lt;object type=&quot;8&quot; unique_id=&quot;518205&quot;&gt;&lt;/object&gt;&lt;object type=&quot;2&quot; unique_id=&quot;518206&quot;&gt;&lt;object type=&quot;3&quot; unique_id=&quot;518207&quot;&gt;&lt;property id=&quot;20148&quot; value=&quot;5&quot;/&gt;&lt;property id=&quot;20300&quot; value=&quot;Slide 1 - &amp;quot;How to use the Nature’s Notebook Citizen Science Program&amp;quot;&quot;/&gt;&lt;property id=&quot;20302&quot; value=&quot;1&quot;/&gt;&lt;property id=&quot;20303&quot; value=&quot;-1&quot;/&gt;&lt;property id=&quot;20307&quot; value=&quot;256&quot;/&gt;&lt;property id=&quot;20309&quot; value=&quot;-1&quot;/&gt;&lt;property id=&quot;20312&quot; value=&quot;0&quot;/&gt;&lt;/object&gt;&lt;object type=&quot;3&quot; unique_id=&quot;518208&quot;&gt;&lt;property id=&quot;20148&quot; value=&quot;5&quot;/&gt;&lt;property id=&quot;20300&quot; value=&quot;Slide 2 - &amp;quot;Course Navigation&amp;quot;&quot;/&gt;&lt;property id=&quot;20302&quot; value=&quot;1&quot;/&gt;&lt;property id=&quot;20303&quot; value=&quot;-1&quot;/&gt;&lt;property id=&quot;20307&quot; value=&quot;258&quot;/&gt;&lt;property id=&quot;20309&quot; value=&quot;-1&quot;/&gt;&lt;property id=&quot;20312&quot; value=&quot;0&quot;/&gt;&lt;/object&gt;&lt;object type=&quot;3&quot; unique_id=&quot;518209&quot;&gt;&lt;property id=&quot;20148&quot; value=&quot;5&quot;/&gt;&lt;property id=&quot;20300&quot; value=&quot;Slide 4 - &amp;quot;Course Goals and Objectives (Cont.)&amp;quot;&quot;/&gt;&lt;property id=&quot;20302&quot; value=&quot;1&quot;/&gt;&lt;property id=&quot;20303&quot; value=&quot;-1&quot;/&gt;&lt;property id=&quot;20307&quot; value=&quot;257&quot;/&gt;&lt;property id=&quot;20309&quot; value=&quot;-1&quot;/&gt;&lt;property id=&quot;20312&quot; value=&quot;0&quot;/&gt;&lt;/object&gt;&lt;object type=&quot;3&quot; unique_id=&quot;518210&quot;&gt;&lt;property id=&quot;20148&quot; value=&quot;5&quot;/&gt;&lt;property id=&quot;20300&quot; value=&quot;Slide 5 - &amp;quot;Course Outline&amp;quot;&quot;/&gt;&lt;property id=&quot;20302&quot; value=&quot;1&quot;/&gt;&lt;property id=&quot;20303&quot; value=&quot;-1&quot;/&gt;&lt;property id=&quot;20307&quot; value=&quot;259&quot;/&gt;&lt;property id=&quot;20309&quot; value=&quot;-1&quot;/&gt;&lt;property id=&quot;20312&quot; value=&quot;0&quot;/&gt;&lt;/object&gt;&lt;object type=&quot;3&quot; unique_id=&quot;518211&quot;&gt;&lt;property id=&quot;20148&quot; value=&quot;5&quot;/&gt;&lt;property id=&quot;20300&quot; value=&quot;Slide 6 - &amp;quot;About the Course&amp;quot;&quot;/&gt;&lt;property id=&quot;20302&quot; value=&quot;1&quot;/&gt;&lt;property id=&quot;20303&quot; value=&quot;-1&quot;/&gt;&lt;property id=&quot;20307&quot; value=&quot;260&quot;/&gt;&lt;property id=&quot;20309&quot; value=&quot;-1&quot;/&gt;&lt;property id=&quot;20312&quot; value=&quot;0&quot;/&gt;&lt;/object&gt;&lt;object type=&quot;3&quot; unique_id=&quot;518212&quot;&gt;&lt;property id=&quot;20148&quot; value=&quot;5&quot;/&gt;&lt;property id=&quot;20300&quot; value=&quot;Slide 7 - &amp;quot;About the Facilitators for this Course&amp;quot;&quot;/&gt;&lt;property id=&quot;20302&quot; value=&quot;1&quot;/&gt;&lt;property id=&quot;20303&quot; value=&quot;-1&quot;/&gt;&lt;property id=&quot;20307&quot; value=&quot;261&quot;/&gt;&lt;property id=&quot;20309&quot; value=&quot;-1&quot;/&gt;&lt;property id=&quot;20312&quot; value=&quot;0&quot;/&gt;&lt;/object&gt;&lt;object type=&quot;3&quot; unique_id=&quot;518213&quot;&gt;&lt;property id=&quot;20148&quot; value=&quot;5&quot;/&gt;&lt;property id=&quot;20300&quot; value=&quot;Slide 8 - &amp;quot;About the Facilitators for this Course (Cont.)&amp;quot;&quot;/&gt;&lt;property id=&quot;20302&quot; value=&quot;1&quot;/&gt;&lt;property id=&quot;20303&quot; value=&quot;-1&quot;/&gt;&lt;property id=&quot;20307&quot; value=&quot;262&quot;/&gt;&lt;property id=&quot;20309&quot; value=&quot;-1&quot;/&gt;&lt;property id=&quot;20312&quot; value=&quot;0&quot;/&gt;&lt;/object&gt;&lt;object type=&quot;3&quot; unique_id=&quot;518214&quot;&gt;&lt;property id=&quot;20148&quot; value=&quot;5&quot;/&gt;&lt;property id=&quot;20300&quot; value=&quot;Slide 9 - &amp;quot;Acknowledgments&amp;quot;&quot;/&gt;&lt;property id=&quot;20302&quot; value=&quot;1&quot;/&gt;&lt;property id=&quot;20303&quot; value=&quot;-1&quot;/&gt;&lt;property id=&quot;20307&quot; value=&quot;263&quot;/&gt;&lt;property id=&quot;20309&quot; value=&quot;-1&quot;/&gt;&lt;property id=&quot;20312&quot; value=&quot;0&quot;/&gt;&lt;/object&gt;&lt;object type=&quot;3&quot; unique_id=&quot;518217&quot;&gt;&lt;property id=&quot;20148&quot; value=&quot;5&quot;/&gt;&lt;property id=&quot;20300&quot; value=&quot;Slide 12 - &amp;quot;Lesson 1— What is Phenology,  and Why Monitor It?&amp;quot;&quot;/&gt;&lt;property id=&quot;20302&quot; value=&quot;1&quot;/&gt;&lt;property id=&quot;20303&quot; value=&quot;-1&quot;/&gt;&lt;property id=&quot;20307&quot; value=&quot;266&quot;/&gt;&lt;property id=&quot;20309&quot; value=&quot;-1&quot;/&gt;&lt;property id=&quot;20312&quot; value=&quot;0&quot;/&gt;&lt;/object&gt;&lt;object type=&quot;3&quot; unique_id=&quot;518218&quot;&gt;&lt;property id=&quot;20148&quot; value=&quot;5&quot;/&gt;&lt;property id=&quot;20300&quot; value=&quot;Slide 13 - &amp;quot;Lesson 1 Objectives&amp;quot;&quot;/&gt;&lt;property id=&quot;20302&quot; value=&quot;1&quot;/&gt;&lt;property id=&quot;20303&quot; value=&quot;-1&quot;/&gt;&lt;property id=&quot;20307&quot; value=&quot;267&quot;/&gt;&lt;property id=&quot;20309&quot; value=&quot;-1&quot;/&gt;&lt;property id=&quot;20312&quot; value=&quot;0&quot;/&gt;&lt;/object&gt;&lt;object type=&quot;3&quot; unique_id=&quot;518219&quot;&gt;&lt;property id=&quot;20148&quot; value=&quot;5&quot;/&gt;&lt;property id=&quot;20300&quot; value=&quot;Slide 14 - &amp;quot;What is Phenology?&amp;quot;&quot;/&gt;&lt;property id=&quot;20302&quot; value=&quot;1&quot;/&gt;&lt;property id=&quot;20303&quot; value=&quot;-1&quot;/&gt;&lt;property id=&quot;20307&quot; value=&quot;268&quot;/&gt;&lt;property id=&quot;20309&quot; value=&quot;-1&quot;/&gt;&lt;property id=&quot;20312&quot; value=&quot;0&quot;/&gt;&lt;/object&gt;&lt;object type=&quot;3&quot; unique_id=&quot;518220&quot;&gt;&lt;property id=&quot;20148&quot; value=&quot;5&quot;/&gt;&lt;property id=&quot;20300&quot; value=&quot;Slide 21 - &amp;quot;Lesson 1 Summary&amp;quot;&quot;/&gt;&lt;property id=&quot;20302&quot; value=&quot;1&quot;/&gt;&lt;property id=&quot;20303&quot; value=&quot;-1&quot;/&gt;&lt;property id=&quot;20307&quot; value=&quot;269&quot;/&gt;&lt;property id=&quot;20309&quot; value=&quot;-1&quot;/&gt;&lt;property id=&quot;20312&quot; value=&quot;0&quot;/&gt;&lt;/object&gt;&lt;object type=&quot;3&quot; unique_id=&quot;518222&quot;&gt;&lt;property id=&quot;20148&quot; value=&quot;5&quot;/&gt;&lt;property id=&quot;20300&quot; value=&quot;Slide 23 - &amp;quot;Lesson 2— Join Nature’s Notebook&amp;quot;&quot;/&gt;&lt;property id=&quot;20302&quot; value=&quot;1&quot;/&gt;&lt;property id=&quot;20303&quot; value=&quot;-1&quot;/&gt;&lt;property id=&quot;20307&quot; value=&quot;271&quot;/&gt;&lt;property id=&quot;20309&quot; value=&quot;-1&quot;/&gt;&lt;property id=&quot;20312&quot; value=&quot;0&quot;/&gt;&lt;/object&gt;&lt;object type=&quot;3&quot; unique_id=&quot;518223&quot;&gt;&lt;property id=&quot;20148&quot; value=&quot;5&quot;/&gt;&lt;property id=&quot;20300&quot; value=&quot;Slide 24 - &amp;quot;Lesson 2 Objectives&amp;quot;&quot;/&gt;&lt;property id=&quot;20302&quot; value=&quot;1&quot;/&gt;&lt;property id=&quot;20303&quot; value=&quot;-1&quot;/&gt;&lt;property id=&quot;20307&quot; value=&quot;272&quot;/&gt;&lt;property id=&quot;20309&quot; value=&quot;-1&quot;/&gt;&lt;property id=&quot;20312&quot; value=&quot;0&quot;/&gt;&lt;/object&gt;&lt;object type=&quot;3&quot; unique_id=&quot;518224&quot;&gt;&lt;property id=&quot;20148&quot; value=&quot;5&quot;/&gt;&lt;property id=&quot;20300&quot; value=&quot;Slide 106 - &amp;quot;Congratulations! You’ve completed all the lessons in this course. &amp;quot;&quot;/&gt;&lt;property id=&quot;20302&quot; value=&quot;1&quot;/&gt;&lt;property id=&quot;20303&quot; value=&quot;-1&quot;/&gt;&lt;property id=&quot;20307&quot; value=&quot;273&quot;/&gt;&lt;property id=&quot;20309&quot; value=&quot;-1&quot;/&gt;&lt;property id=&quot;20312&quot; value=&quot;0&quot;/&gt;&lt;/object&gt;&lt;object type=&quot;3&quot; unique_id=&quot;518370&quot;&gt;&lt;property id=&quot;20148&quot; value=&quot;5&quot;/&gt;&lt;property id=&quot;20300&quot; value=&quot;Slide 3 - &amp;quot;Course Goals and Objectives&amp;quot;&quot;/&gt;&lt;property id=&quot;20307&quot; value=&quot;372&quot;/&gt;&lt;property id=&quot;20309&quot; value=&quot;-1&quot;/&gt;&lt;/object&gt;&lt;object type=&quot;3&quot; unique_id=&quot;518371&quot;&gt;&lt;property id=&quot;20148&quot; value=&quot;5&quot;/&gt;&lt;property id=&quot;20300&quot; value=&quot;Slide 10 - &amp;quot;Pre-Course Assessment&amp;quot;&quot;/&gt;&lt;property id=&quot;20307&quot; value=&quot;373&quot;/&gt;&lt;property id=&quot;20309&quot; value=&quot;-1&quot;/&gt;&lt;/object&gt;&lt;object type=&quot;3&quot; unique_id=&quot;518372&quot;&gt;&lt;property id=&quot;20148&quot; value=&quot;5&quot;/&gt;&lt;property id=&quot;20300&quot; value=&quot;Slide 15 - &amp;quot;Why Monitor Phenology?&amp;quot;&quot;/&gt;&lt;property id=&quot;20307&quot; value=&quot;361&quot;/&gt;&lt;property id=&quot;20309&quot; value=&quot;-1&quot;/&gt;&lt;/object&gt;&lt;object type=&quot;3&quot; unique_id=&quot;518373&quot;&gt;&lt;property id=&quot;20148&quot; value=&quot;5&quot;/&gt;&lt;property id=&quot;20300&quot; value=&quot;Slide 16 - &amp;quot;Learn About Phenology&amp;quot;&quot;/&gt;&lt;property id=&quot;20307&quot; value=&quot;279&quot;/&gt;&lt;property id=&quot;20309&quot; value=&quot;-1&quot;/&gt;&lt;/object&gt;&lt;object type=&quot;3&quot; unique_id=&quot;518374&quot;&gt;&lt;property id=&quot;20148&quot; value=&quot;5&quot;/&gt;&lt;property id=&quot;20300&quot; value=&quot;Slide 17 - &amp;quot;Participate in Nature’s Notebook&amp;quot;&quot;/&gt;&lt;property id=&quot;20307&quot; value=&quot;278&quot;/&gt;&lt;property id=&quot;20309&quot; value=&quot;-1&quot;/&gt;&lt;/object&gt;&lt;object type=&quot;3&quot; unique_id=&quot;518375&quot;&gt;&lt;property id=&quot;20148&quot; value=&quot;5&quot;/&gt;&lt;property id=&quot;20300&quot; value=&quot;Slide 18 - &amp;quot;Have fun Outdoors with Nature’s Notebook&amp;quot;&quot;/&gt;&lt;property id=&quot;20307&quot; value=&quot;354&quot;/&gt;&lt;property id=&quot;20309&quot; value=&quot;-1&quot;/&gt;&lt;/object&gt;&lt;object type=&quot;3&quot; unique_id=&quot;518376&quot;&gt;&lt;property id=&quot;20148&quot; value=&quot;5&quot;/&gt;&lt;property id=&quot;20300&quot; value=&quot;Slide 19 - &amp;quot;Deepen Your Connection with Nature&amp;quot;&quot;/&gt;&lt;property id=&quot;20307&quot; value=&quot;362&quot;/&gt;&lt;property id=&quot;20309&quot; value=&quot;-1&quot;/&gt;&lt;/object&gt;&lt;object type=&quot;3&quot; unique_id=&quot;518377&quot;&gt;&lt;property id=&quot;20148&quot; value=&quot;5&quot;/&gt;&lt;property id=&quot;20300&quot; value=&quot;Slide 20 - &amp;quot;Contribute to Science and Decision-Making &amp;quot;&quot;/&gt;&lt;property id=&quot;20307&quot; value=&quot;280&quot;/&gt;&lt;property id=&quot;20309&quot; value=&quot;-1&quot;/&gt;&lt;/object&gt;&lt;object type=&quot;3&quot; unique_id=&quot;518378&quot;&gt;&lt;property id=&quot;20148&quot; value=&quot;5&quot;/&gt;&lt;property id=&quot;20300&quot; value=&quot;Slide 25 - &amp;quot;Join Nature’s Notebook&amp;quot;&quot;/&gt;&lt;property id=&quot;20307&quot; value=&quot;274&quot;/&gt;&lt;property id=&quot;20309&quot; value=&quot;-1&quot;/&gt;&lt;/object&gt;&lt;object type=&quot;3&quot; unique_id=&quot;518379&quot;&gt;&lt;property id=&quot;20148&quot; value=&quot;5&quot;/&gt;&lt;property id=&quot;20300&quot; value=&quot;Slide 26 - &amp;quot;Join Nature’s Notebook (Cont.)&amp;quot;&quot;/&gt;&lt;property id=&quot;20307&quot; value=&quot;355&quot;/&gt;&lt;property id=&quot;20309&quot; value=&quot;-1&quot;/&gt;&lt;/object&gt;&lt;object type=&quot;3&quot; unique_id=&quot;518380&quot;&gt;&lt;property id=&quot;20148&quot; value=&quot;5&quot;/&gt;&lt;property id=&quot;20300&quot; value=&quot;Slide 27 - &amp;quot;Login and Visit Your Observation Deck&amp;quot;&quot;/&gt;&lt;property id=&quot;20307&quot; value=&quot;294&quot;/&gt;&lt;property id=&quot;20309&quot; value=&quot;-1&quot;/&gt;&lt;/object&gt;&lt;object type=&quot;3&quot; unique_id=&quot;518381&quot;&gt;&lt;property id=&quot;20148&quot; value=&quot;5&quot;/&gt;&lt;property id=&quot;20300&quot; value=&quot;Slide 28 - &amp;quot;Lesson Summary&amp;quot;&quot;/&gt;&lt;property id=&quot;20307&quot; value=&quot;275&quot;/&gt;&lt;property id=&quot;20309&quot; value=&quot;-1&quot;/&gt;&lt;/object&gt;&lt;object type=&quot;3&quot; unique_id=&quot;518382&quot;&gt;&lt;property id=&quot;20148&quot; value=&quot;5&quot;/&gt;&lt;property id=&quot;20300&quot; value=&quot;Slide 29 - &amp;quot;Lesson 2 Assessment&amp;quot;&quot;/&gt;&lt;property id=&quot;20307&quot; value=&quot;276&quot;/&gt;&lt;property id=&quot;20309&quot; value=&quot;-1&quot;/&gt;&lt;/object&gt;&lt;object type=&quot;3&quot; unique_id=&quot;518383&quot;&gt;&lt;property id=&quot;20148&quot; value=&quot;5&quot;/&gt;&lt;property id=&quot;20300&quot; value=&quot;Slide 30 - &amp;quot;Lesson 3— Choose a Site to Monitor&amp;quot;&quot;/&gt;&lt;property id=&quot;20307&quot; value=&quot;281&quot;/&gt;&lt;property id=&quot;20309&quot; value=&quot;-1&quot;/&gt;&lt;/object&gt;&lt;object type=&quot;3&quot; unique_id=&quot;518384&quot;&gt;&lt;property id=&quot;20148&quot; value=&quot;5&quot;/&gt;&lt;property id=&quot;20300&quot; value=&quot;Slide 31 - &amp;quot;Lesson 3 Objectives&amp;quot;&quot;/&gt;&lt;property id=&quot;20307&quot; value=&quot;282&quot;/&gt;&lt;property id=&quot;20309&quot; value=&quot;-1&quot;/&gt;&lt;/object&gt;&lt;object type=&quot;3&quot; unique_id=&quot;518385&quot;&gt;&lt;property id=&quot;20148&quot; value=&quot;5&quot;/&gt;&lt;property id=&quot;20300&quot; value=&quot;Slide 32 - &amp;quot;Choose a Site - Convenience&amp;quot;&quot;/&gt;&lt;property id=&quot;20307&quot; value=&quot;283&quot;/&gt;&lt;property id=&quot;20309&quot; value=&quot;-1&quot;/&gt;&lt;/object&gt;&lt;object type=&quot;3&quot; unique_id=&quot;518386&quot;&gt;&lt;property id=&quot;20148&quot; value=&quot;5&quot;/&gt;&lt;property id=&quot;20300&quot; value=&quot;Slide 33 - &amp;quot;Choose a Site – Representative Location&amp;quot;&quot;/&gt;&lt;property id=&quot;20307&quot; value=&quot;347&quot;/&gt;&lt;property id=&quot;20309&quot; value=&quot;-1&quot;/&gt;&lt;/object&gt;&lt;object type=&quot;3&quot; unique_id=&quot;518387&quot;&gt;&lt;property id=&quot;20148&quot; value=&quot;5&quot;/&gt;&lt;property id=&quot;20300&quot; value=&quot;Slide 34 - &amp;quot;Choose a Site—Uniform Habitat&amp;quot;&quot;/&gt;&lt;property id=&quot;20307&quot; value=&quot;295&quot;/&gt;&lt;property id=&quot;20309&quot; value=&quot;-1&quot;/&gt;&lt;/object&gt;&lt;object type=&quot;3&quot; unique_id=&quot;518388&quot;&gt;&lt;property id=&quot;20148&quot; value=&quot;5&quot;/&gt;&lt;property id=&quot;20300&quot; value=&quot;Slide 35 - &amp;quot;Choose a Site—Appropriate Size&amp;quot;&quot;/&gt;&lt;property id=&quot;20307&quot; value=&quot;345&quot;/&gt;&lt;property id=&quot;20309&quot; value=&quot;-1&quot;/&gt;&lt;/object&gt;&lt;object type=&quot;3&quot; unique_id=&quot;518389&quot;&gt;&lt;property id=&quot;20148&quot; value=&quot;5&quot;/&gt;&lt;property id=&quot;20300&quot; value=&quot;Slide 36 - &amp;quot;Choose a Site—Proper Permission&amp;quot;&quot;/&gt;&lt;property id=&quot;20307&quot; value=&quot;346&quot;/&gt;&lt;property id=&quot;20309&quot; value=&quot;-1&quot;/&gt;&lt;/object&gt;&lt;object type=&quot;3&quot; unique_id=&quot;518390&quot;&gt;&lt;property id=&quot;20148&quot; value=&quot;5&quot;/&gt;&lt;property id=&quot;20300&quot; value=&quot;Slide 37 - &amp;quot;Lesson 3 Summary&amp;quot;&quot;/&gt;&lt;property id=&quot;20307&quot; value=&quot;285&quot;/&gt;&lt;property id=&quot;20309&quot; value=&quot;-1&quot;/&gt;&lt;/object&gt;&lt;object type=&quot;3&quot; unique_id=&quot;518391&quot;&gt;&lt;property id=&quot;20148&quot; value=&quot;5&quot;/&gt;&lt;property id=&quot;20300&quot; value=&quot;Slide 38 - &amp;quot;Lesson 3 Assessment&amp;quot;&quot;/&gt;&lt;property id=&quot;20307&quot; value=&quot;286&quot;/&gt;&lt;property id=&quot;20309&quot; value=&quot;-1&quot;/&gt;&lt;/object&gt;&lt;object type=&quot;3&quot; unique_id=&quot;518392&quot;&gt;&lt;property id=&quot;20148&quot; value=&quot;5&quot;/&gt;&lt;property id=&quot;20300&quot; value=&quot;Slide 39 - &amp;quot;Lesson 4— Choose Plant and Animal Species to Monitor&amp;quot;&quot;/&gt;&lt;property id=&quot;20307&quot; value=&quot;287&quot;/&gt;&lt;property id=&quot;20309&quot; value=&quot;-1&quot;/&gt;&lt;/object&gt;&lt;object type=&quot;3&quot; unique_id=&quot;518393&quot;&gt;&lt;property id=&quot;20148&quot; value=&quot;5&quot;/&gt;&lt;property id=&quot;20300&quot; value=&quot;Slide 40 - &amp;quot;Lesson 4 Objectives&amp;quot;&quot;/&gt;&lt;property id=&quot;20307&quot; value=&quot;288&quot;/&gt;&lt;property id=&quot;20309&quot; value=&quot;-1&quot;/&gt;&lt;/object&gt;&lt;object type=&quot;3&quot; unique_id=&quot;518394&quot;&gt;&lt;property id=&quot;20148&quot; value=&quot;5&quot;/&gt;&lt;property id=&quot;20300&quot; value=&quot;Slide 41 - &amp;quot;Difference Between the Process of Plant and Animal Observations&amp;quot;&quot;/&gt;&lt;property id=&quot;20307&quot; value=&quot;289&quot;/&gt;&lt;property id=&quot;20309&quot; value=&quot;-1&quot;/&gt;&lt;/object&gt;&lt;object type=&quot;3&quot; unique_id=&quot;518395&quot;&gt;&lt;property id=&quot;20148&quot; value=&quot;5&quot;/&gt;&lt;property id=&quot;20300&quot; value=&quot;Slide 42 - &amp;quot;Choose Plant and Animal Species&amp;quot;&quot;/&gt;&lt;property id=&quot;20307&quot; value=&quot;349&quot;/&gt;&lt;property id=&quot;20309&quot; value=&quot;-1&quot;/&gt;&lt;/object&gt;&lt;object type=&quot;3&quot; unique_id=&quot;518396&quot;&gt;&lt;property id=&quot;20148&quot; value=&quot;5&quot;/&gt;&lt;property id=&quot;20300&quot; value=&quot;Slide 43 - &amp;quot;Select Individual Plants&amp;quot;&quot;/&gt;&lt;property id=&quot;20307&quot; value=&quot;290&quot;/&gt;&lt;property id=&quot;20309&quot; value=&quot;-1&quot;/&gt;&lt;/object&gt;&lt;object type=&quot;3&quot; unique_id=&quot;518397&quot;&gt;&lt;property id=&quot;20148&quot; value=&quot;5&quot;/&gt;&lt;property id=&quot;20300&quot; value=&quot;Slide 44 - &amp;quot;Mark Your Site&amp;quot;&quot;/&gt;&lt;property id=&quot;20307&quot; value=&quot;350&quot;/&gt;&lt;property id=&quot;20309&quot; value=&quot;-1&quot;/&gt;&lt;/object&gt;&lt;object type=&quot;3&quot; unique_id=&quot;518398&quot;&gt;&lt;property id=&quot;20148&quot; value=&quot;5&quot;/&gt;&lt;property id=&quot;20300&quot; value=&quot;Slide 45 - &amp;quot;Lesson 4 Summary&amp;quot;&quot;/&gt;&lt;property id=&quot;20307&quot; value=&quot;291&quot;/&gt;&lt;property id=&quot;20309&quot; value=&quot;-1&quot;/&gt;&lt;/object&gt;&lt;object type=&quot;3&quot; unique_id=&quot;518399&quot;&gt;&lt;property id=&quot;20148&quot; value=&quot;5&quot;/&gt;&lt;property id=&quot;20300&quot; value=&quot;Slide 46 - &amp;quot;Lesson 4 Assessment&amp;quot;&quot;/&gt;&lt;property id=&quot;20307&quot; value=&quot;292&quot;/&gt;&lt;property id=&quot;20309&quot; value=&quot;-1&quot;/&gt;&lt;/object&gt;&lt;object type=&quot;3&quot; unique_id=&quot;518400&quot;&gt;&lt;property id=&quot;20148&quot; value=&quot;5&quot;/&gt;&lt;property id=&quot;20300&quot; value=&quot;Slide 47 - &amp;quot;Lesson 5— Set up your  Sites and Species Online  Add species to Nature’s Notebook &amp;quot;&quot;/&gt;&lt;property id=&quot;20307&quot; value=&quot;296&quot;/&gt;&lt;property id=&quot;20309&quot; value=&quot;-1&quot;/&gt;&lt;/object&gt;&lt;object type=&quot;3&quot; unique_id=&quot;518401&quot;&gt;&lt;property id=&quot;20148&quot; value=&quot;5&quot;/&gt;&lt;property id=&quot;20300&quot; value=&quot;Slide 48 - &amp;quot;Lesson 5 Objectives&amp;quot;&quot;/&gt;&lt;property id=&quot;20307&quot; value=&quot;297&quot;/&gt;&lt;property id=&quot;20309&quot; value=&quot;-1&quot;/&gt;&lt;/object&gt;&lt;object type=&quot;3&quot; unique_id=&quot;518402&quot;&gt;&lt;property id=&quot;20148&quot; value=&quot;5&quot;/&gt;&lt;property id=&quot;20300&quot; value=&quot;Slide 49 - &amp;quot;Add a new Site&amp;quot;&quot;/&gt;&lt;property id=&quot;20307&quot; value=&quot;298&quot;/&gt;&lt;property id=&quot;20309&quot; value=&quot;-1&quot;/&gt;&lt;/object&gt;&lt;object type=&quot;3&quot; unique_id=&quot;518403&quot;&gt;&lt;property id=&quot;20148&quot; value=&quot;5&quot;/&gt;&lt;property id=&quot;20300&quot; value=&quot;Slide 50 - &amp;quot;Add a new Site (Cont.)&amp;quot;&quot;/&gt;&lt;property id=&quot;20307&quot; value=&quot;356&quot;/&gt;&lt;property id=&quot;20309&quot; value=&quot;-1&quot;/&gt;&lt;/object&gt;&lt;object type=&quot;3&quot; unique_id=&quot;518404&quot;&gt;&lt;property id=&quot;20148&quot; value=&quot;5&quot;/&gt;&lt;property id=&quot;20300&quot; value=&quot;Slide 51 - &amp;quot;Add a new Plant&amp;quot;&quot;/&gt;&lt;property id=&quot;20307&quot; value=&quot;303&quot;/&gt;&lt;property id=&quot;20309&quot; value=&quot;-1&quot;/&gt;&lt;/object&gt;&lt;object type=&quot;3&quot; unique_id=&quot;518405&quot;&gt;&lt;property id=&quot;20148&quot; value=&quot;5&quot;/&gt;&lt;property id=&quot;20300&quot; value=&quot;Slide 52 - &amp;quot;Add a new Plant (Cont.)&amp;quot;&quot;/&gt;&lt;property id=&quot;20307&quot; value=&quot;357&quot;/&gt;&lt;property id=&quot;20309&quot; value=&quot;-1&quot;/&gt;&lt;/object&gt;&lt;object type=&quot;3&quot; unique_id=&quot;518406&quot;&gt;&lt;property id=&quot;20148&quot; value=&quot;5&quot;/&gt;&lt;property id=&quot;20300&quot; value=&quot;Slide 53 - &amp;quot;Edit a Plant&amp;quot;&quot;/&gt;&lt;property id=&quot;20307&quot; value=&quot;374&quot;/&gt;&lt;property id=&quot;20309&quot; value=&quot;-1&quot;/&gt;&lt;/object&gt;&lt;object type=&quot;3&quot; unique_id=&quot;518407&quot;&gt;&lt;property id=&quot;20148&quot; value=&quot;5&quot;/&gt;&lt;property id=&quot;20300&quot; value=&quot;Slide 54 - &amp;quot;Create an Animal Checklist&amp;quot;&quot;/&gt;&lt;property id=&quot;20307&quot; value=&quot;304&quot;/&gt;&lt;property id=&quot;20309&quot; value=&quot;-1&quot;/&gt;&lt;/object&gt;&lt;object type=&quot;3&quot; unique_id=&quot;518408&quot;&gt;&lt;property id=&quot;20148&quot; value=&quot;5&quot;/&gt;&lt;property id=&quot;20300&quot; value=&quot;Slide 55 - &amp;quot;Create an Animal Checklist (Cont.)&amp;quot;&quot;/&gt;&lt;property id=&quot;20307&quot; value=&quot;358&quot;/&gt;&lt;property id=&quot;20309&quot; value=&quot;-1&quot;/&gt;&lt;/object&gt;&lt;object type=&quot;3&quot; unique_id=&quot;518409&quot;&gt;&lt;property id=&quot;20148&quot; value=&quot;5&quot;/&gt;&lt;property id=&quot;20300&quot; value=&quot;Slide 56 - &amp;quot;Edit your Animal Checklist&amp;quot;&quot;/&gt;&lt;property id=&quot;20307&quot; value=&quot;375&quot;/&gt;&lt;property id=&quot;20309&quot; value=&quot;-1&quot;/&gt;&lt;/object&gt;&lt;object type=&quot;3&quot; unique_id=&quot;518410&quot;&gt;&lt;property id=&quot;20148&quot; value=&quot;5&quot;/&gt;&lt;property id=&quot;20300&quot; value=&quot;Slide 57 - &amp;quot;Sort Your Plants and Animals&amp;quot;&quot;/&gt;&lt;property id=&quot;20307&quot; value=&quot;305&quot;/&gt;&lt;property id=&quot;20309&quot; value=&quot;-1&quot;/&gt;&lt;/object&gt;&lt;object type=&quot;3&quot; unique_id=&quot;518411&quot;&gt;&lt;property id=&quot;20148&quot; value=&quot;5&quot;/&gt;&lt;property id=&quot;20300&quot; value=&quot;Slide 58 - &amp;quot;Delete a Plant&amp;quot;&quot;/&gt;&lt;property id=&quot;20307&quot; value=&quot;351&quot;/&gt;&lt;property id=&quot;20309&quot; value=&quot;-1&quot;/&gt;&lt;/object&gt;&lt;object type=&quot;3&quot; unique_id=&quot;518412&quot;&gt;&lt;property id=&quot;20148&quot; value=&quot;5&quot;/&gt;&lt;property id=&quot;20300&quot; value=&quot;Slide 59 - &amp;quot;Lesson 5 Summary&amp;quot;&quot;/&gt;&lt;property id=&quot;20307&quot; value=&quot;301&quot;/&gt;&lt;property id=&quot;20309&quot; value=&quot;-1&quot;/&gt;&lt;/object&gt;&lt;object type=&quot;3&quot; unique_id=&quot;518413&quot;&gt;&lt;property id=&quot;20148&quot; value=&quot;5&quot;/&gt;&lt;property id=&quot;20300&quot; value=&quot;Slide 60 - &amp;quot;Lesson 5 Assessment&amp;quot;&quot;/&gt;&lt;property id=&quot;20307&quot; value=&quot;302&quot;/&gt;&lt;property id=&quot;20309&quot; value=&quot;-1&quot;/&gt;&lt;/object&gt;&lt;object type=&quot;3&quot; unique_id=&quot;518414&quot;&gt;&lt;property id=&quot;20148&quot; value=&quot;5&quot;/&gt;&lt;property id=&quot;20300&quot; value=&quot;Slide 61 - &amp;quot;Lesson 6— Get Organized  to Go Outside&amp;quot;&quot;/&gt;&lt;property id=&quot;20307&quot; value=&quot;306&quot;/&gt;&lt;property id=&quot;20309&quot; value=&quot;-1&quot;/&gt;&lt;/object&gt;&lt;object type=&quot;3&quot; unique_id=&quot;518415&quot;&gt;&lt;property id=&quot;20148&quot; value=&quot;5&quot;/&gt;&lt;property id=&quot;20300&quot; value=&quot;Slide 62 - &amp;quot;Lesson 6 Objectives&amp;quot;&quot;/&gt;&lt;property id=&quot;20307&quot; value=&quot;307&quot;/&gt;&lt;property id=&quot;20309&quot; value=&quot;-1&quot;/&gt;&lt;/object&gt;&lt;object type=&quot;3&quot; unique_id=&quot;518416&quot;&gt;&lt;property id=&quot;20148&quot; value=&quot;5&quot;/&gt;&lt;property id=&quot;20300&quot; value=&quot;Slide 63 - &amp;quot;Phenophase definitions and instructions&amp;quot;&quot;/&gt;&lt;property id=&quot;20307&quot; value=&quot;308&quot;/&gt;&lt;property id=&quot;20309&quot; value=&quot;-1&quot;/&gt;&lt;/object&gt;&lt;object type=&quot;3&quot; unique_id=&quot;518417&quot;&gt;&lt;property id=&quot;20148&quot; value=&quot;5&quot;/&gt;&lt;property id=&quot;20300&quot; value=&quot;Slide 64 - &amp;quot;Datasheets, clipboard, pencil&amp;quot;&quot;/&gt;&lt;property id=&quot;20307&quot; value=&quot;309&quot;/&gt;&lt;property id=&quot;20309&quot; value=&quot;-1&quot;/&gt;&lt;/object&gt;&lt;object type=&quot;3&quot; unique_id=&quot;518418&quot;&gt;&lt;property id=&quot;20148&quot; value=&quot;5&quot;/&gt;&lt;property id=&quot;20300&quot; value=&quot;Slide 65 - &amp;quot;Phenophase definitions and instructions&amp;quot;&quot;/&gt;&lt;property id=&quot;20307&quot; value=&quot;365&quot;/&gt;&lt;property id=&quot;20309&quot; value=&quot;-1&quot;/&gt;&lt;/object&gt;&lt;object type=&quot;3&quot; unique_id=&quot;518419&quot;&gt;&lt;property id=&quot;20148&quot; value=&quot;5&quot;/&gt;&lt;property id=&quot;20300&quot; value=&quot;Slide 66 - &amp;quot;Mobile applications&amp;quot;&quot;/&gt;&lt;property id=&quot;20307&quot; value=&quot;310&quot;/&gt;&lt;property id=&quot;20309&quot; value=&quot;-1&quot;/&gt;&lt;/object&gt;&lt;object type=&quot;3&quot; unique_id=&quot;518420&quot;&gt;&lt;property id=&quot;20148&quot; value=&quot;5&quot;/&gt;&lt;property id=&quot;20300&quot; value=&quot;Slide 67 - &amp;quot;Binoculars&amp;quot;&quot;/&gt;&lt;property id=&quot;20307&quot; value=&quot;311&quot;/&gt;&lt;property id=&quot;20309&quot; value=&quot;-1&quot;/&gt;&lt;/object&gt;&lt;object type=&quot;3&quot; unique_id=&quot;518421&quot;&gt;&lt;property id=&quot;20148&quot; value=&quot;5&quot;/&gt;&lt;property id=&quot;20300&quot; value=&quot;Slide 68 - &amp;quot;Lesson 6 Summary&amp;quot;&quot;/&gt;&lt;property id=&quot;20307&quot; value=&quot;312&quot;/&gt;&lt;property id=&quot;20309&quot; value=&quot;-1&quot;/&gt;&lt;/object&gt;&lt;object type=&quot;3&quot; unique_id=&quot;518422&quot;&gt;&lt;property id=&quot;20148&quot; value=&quot;5&quot;/&gt;&lt;property id=&quot;20300&quot; value=&quot;Slide 69 - &amp;quot;Lesson 6 Assessment&amp;quot;&quot;/&gt;&lt;property id=&quot;20307&quot; value=&quot;313&quot;/&gt;&lt;property id=&quot;20309&quot; value=&quot;-1&quot;/&gt;&lt;/object&gt;&lt;object type=&quot;3&quot; unique_id=&quot;518423&quot;&gt;&lt;property id=&quot;20148&quot; value=&quot;5&quot;/&gt;&lt;property id=&quot;20300&quot; value=&quot;Slide 70 - &amp;quot;Lesson 7— Record Plant Observations&amp;quot;&quot;/&gt;&lt;property id=&quot;20307&quot; value=&quot;314&quot;/&gt;&lt;property id=&quot;20309&quot; value=&quot;-1&quot;/&gt;&lt;/object&gt;&lt;object type=&quot;3&quot; unique_id=&quot;518424&quot;&gt;&lt;property id=&quot;20148&quot; value=&quot;5&quot;/&gt;&lt;property id=&quot;20300&quot; value=&quot;Slide 71 - &amp;quot;Lesson 7 Objectives&amp;quot;&quot;/&gt;&lt;property id=&quot;20307&quot; value=&quot;315&quot;/&gt;&lt;property id=&quot;20309&quot; value=&quot;-1&quot;/&gt;&lt;/object&gt;&lt;object type=&quot;3&quot; unique_id=&quot;518425&quot;&gt;&lt;property id=&quot;20148&quot; value=&quot;5&quot;/&gt;&lt;property id=&quot;20300&quot; value=&quot;Slide 72 - &amp;quot;Visit your site regularly&amp;quot;&quot;/&gt;&lt;property id=&quot;20307&quot; value=&quot;364&quot;/&gt;&lt;property id=&quot;20309&quot; value=&quot;-1&quot;/&gt;&lt;/object&gt;&lt;object type=&quot;3&quot; unique_id=&quot;518426&quot;&gt;&lt;property id=&quot;20148&quot; value=&quot;5&quot;/&gt;&lt;property id=&quot;20300&quot; value=&quot;Slide 73 - &amp;quot;Answer the phenophase questions&amp;quot;&quot;/&gt;&lt;property id=&quot;20307&quot; value=&quot;316&quot;/&gt;&lt;property id=&quot;20309&quot; value=&quot;-1&quot;/&gt;&lt;/object&gt;&lt;object type=&quot;3&quot; unique_id=&quot;518427&quot;&gt;&lt;property id=&quot;20148&quot; value=&quot;5&quot;/&gt;&lt;property id=&quot;20300&quot; value=&quot;Slide 74 - &amp;quot;Report on intensity of phenophases&amp;quot;&quot;/&gt;&lt;property id=&quot;20307&quot; value=&quot;317&quot;/&gt;&lt;property id=&quot;20309&quot; value=&quot;-1&quot;/&gt;&lt;/object&gt;&lt;object type=&quot;3&quot; unique_id=&quot;518428&quot;&gt;&lt;property id=&quot;20148&quot; value=&quot;5&quot;/&gt;&lt;property id=&quot;20300&quot; value=&quot;Slide 75 - &amp;quot;What if I miss something?&amp;quot;&quot;/&gt;&lt;property id=&quot;20307&quot; value=&quot;318&quot;/&gt;&lt;property id=&quot;20309&quot; value=&quot;-1&quot;/&gt;&lt;/object&gt;&lt;object type=&quot;3&quot; unique_id=&quot;518429&quot;&gt;&lt;property id=&quot;20148&quot; value=&quot;5&quot;/&gt;&lt;property id=&quot;20300&quot; value=&quot;Slide 76 - &amp;quot;You don’t have to report on everything…&amp;quot;&quot;/&gt;&lt;property id=&quot;20307&quot; value=&quot;319&quot;/&gt;&lt;property id=&quot;20309&quot; value=&quot;-1&quot;/&gt;&lt;/object&gt;&lt;object type=&quot;3&quot; unique_id=&quot;518430&quot;&gt;&lt;property id=&quot;20148&quot; value=&quot;5&quot;/&gt;&lt;property id=&quot;20300&quot; value=&quot;Slide 77 - &amp;quot;Lesson 7 Summary&amp;quot;&quot;/&gt;&lt;property id=&quot;20307&quot; value=&quot;320&quot;/&gt;&lt;property id=&quot;20309&quot; value=&quot;-1&quot;/&gt;&lt;/object&gt;&lt;object type=&quot;3&quot; unique_id=&quot;518431&quot;&gt;&lt;property id=&quot;20148&quot; value=&quot;5&quot;/&gt;&lt;property id=&quot;20300&quot; value=&quot;Slide 78 - &amp;quot;Lesson 7 Assessment&amp;quot;&quot;/&gt;&lt;property id=&quot;20307&quot; value=&quot;321&quot;/&gt;&lt;property id=&quot;20309&quot; value=&quot;-1&quot;/&gt;&lt;/object&gt;&lt;object type=&quot;3&quot; unique_id=&quot;518432&quot;&gt;&lt;property id=&quot;20148&quot; value=&quot;5&quot;/&gt;&lt;property id=&quot;20300&quot; value=&quot;Slide 79 - &amp;quot;Lesson 8— Record Animal Observations&amp;quot;&quot;/&gt;&lt;property id=&quot;20307&quot; value=&quot;322&quot;/&gt;&lt;property id=&quot;20309&quot; value=&quot;-1&quot;/&gt;&lt;/object&gt;&lt;object type=&quot;3&quot; unique_id=&quot;518433&quot;&gt;&lt;property id=&quot;20148&quot; value=&quot;5&quot;/&gt;&lt;property id=&quot;20300&quot; value=&quot;Slide 80 - &amp;quot;Lesson 8 Objectives&amp;quot;&quot;/&gt;&lt;property id=&quot;20307&quot; value=&quot;323&quot;/&gt;&lt;property id=&quot;20309&quot; value=&quot;-1&quot;/&gt;&lt;/object&gt;&lt;object type=&quot;3&quot; unique_id=&quot;518434&quot;&gt;&lt;property id=&quot;20148&quot; value=&quot;5&quot;/&gt;&lt;property id=&quot;20300&quot; value=&quot;Slide 81 - &amp;quot;Animal search methods&amp;quot;&quot;/&gt;&lt;property id=&quot;20307&quot; value=&quot;324&quot;/&gt;&lt;property id=&quot;20309&quot; value=&quot;-1&quot;/&gt;&lt;/object&gt;&lt;object type=&quot;3&quot; unique_id=&quot;518435&quot;&gt;&lt;property id=&quot;20148&quot; value=&quot;5&quot;/&gt;&lt;property id=&quot;20300&quot; value=&quot;Slide 82 - &amp;quot;Report search time and method&amp;quot;&quot;/&gt;&lt;property id=&quot;20307&quot; value=&quot;325&quot;/&gt;&lt;property id=&quot;20309&quot; value=&quot;-1&quot;/&gt;&lt;/object&gt;&lt;object type=&quot;3&quot; unique_id=&quot;518436&quot;&gt;&lt;property id=&quot;20148&quot; value=&quot;5&quot;/&gt;&lt;property id=&quot;20300&quot; value=&quot;Slide 83 - &amp;quot;Report on abundance of animals&amp;quot;&quot;/&gt;&lt;property id=&quot;20307&quot; value=&quot;326&quot;/&gt;&lt;property id=&quot;20309&quot; value=&quot;-1&quot;/&gt;&lt;/object&gt;&lt;object type=&quot;3&quot; unique_id=&quot;518437&quot;&gt;&lt;property id=&quot;20148&quot; value=&quot;5&quot;/&gt;&lt;property id=&quot;20300&quot; value=&quot;Slide 84 - &amp;quot;You don’t have to report on everything…&amp;quot;&quot;/&gt;&lt;property id=&quot;20307&quot; value=&quot;330&quot;/&gt;&lt;property id=&quot;20309&quot; value=&quot;-1&quot;/&gt;&lt;/object&gt;&lt;object type=&quot;3&quot; unique_id=&quot;518438&quot;&gt;&lt;property id=&quot;20148&quot; value=&quot;5&quot;/&gt;&lt;property id=&quot;20300&quot; value=&quot;Slide 85 - &amp;quot;What if I miss something?&amp;quot;&quot;/&gt;&lt;property id=&quot;20307&quot; value=&quot;366&quot;/&gt;&lt;property id=&quot;20309&quot; value=&quot;-1&quot;/&gt;&lt;/object&gt;&lt;object type=&quot;3&quot; unique_id=&quot;518439&quot;&gt;&lt;property id=&quot;20148&quot; value=&quot;5&quot;/&gt;&lt;property id=&quot;20300&quot; value=&quot;Slide 86 - &amp;quot;Lesson 8 Summary&amp;quot;&quot;/&gt;&lt;property id=&quot;20307&quot; value=&quot;328&quot;/&gt;&lt;property id=&quot;20309&quot; value=&quot;-1&quot;/&gt;&lt;/object&gt;&lt;object type=&quot;3&quot; unique_id=&quot;518440&quot;&gt;&lt;property id=&quot;20148&quot; value=&quot;5&quot;/&gt;&lt;property id=&quot;20300&quot; value=&quot;Slide 87 - &amp;quot;Lesson 8 Assessment&amp;quot;&quot;/&gt;&lt;property id=&quot;20307&quot; value=&quot;329&quot;/&gt;&lt;property id=&quot;20309&quot; value=&quot;-1&quot;/&gt;&lt;/object&gt;&lt;object type=&quot;3&quot; unique_id=&quot;518441&quot;&gt;&lt;property id=&quot;20148&quot; value=&quot;5&quot;/&gt;&lt;property id=&quot;20300&quot; value=&quot;Slide 88 - &amp;quot;Lesson 9— Submit Observations Online&amp;quot;&quot;/&gt;&lt;property id=&quot;20307&quot; value=&quot;331&quot;/&gt;&lt;property id=&quot;20309&quot; value=&quot;-1&quot;/&gt;&lt;/object&gt;&lt;object type=&quot;3&quot; unique_id=&quot;518442&quot;&gt;&lt;property id=&quot;20148&quot; value=&quot;5&quot;/&gt;&lt;property id=&quot;20300&quot; value=&quot;Slide 89 - &amp;quot;Lesson 9 Objectives&amp;quot;&quot;/&gt;&lt;property id=&quot;20307&quot; value=&quot;332&quot;/&gt;&lt;property id=&quot;20309&quot; value=&quot;-1&quot;/&gt;&lt;/object&gt;&lt;object type=&quot;3&quot; unique_id=&quot;518443&quot;&gt;&lt;property id=&quot;20148&quot; value=&quot;5&quot;/&gt;&lt;property id=&quot;20300&quot; value=&quot;Slide 90 - &amp;quot;Entering your observations&amp;quot;&quot;/&gt;&lt;property id=&quot;20307&quot; value=&quot;333&quot;/&gt;&lt;property id=&quot;20309&quot; value=&quot;-1&quot;/&gt;&lt;/object&gt;&lt;object type=&quot;3&quot; unique_id=&quot;518444&quot;&gt;&lt;property id=&quot;20148&quot; value=&quot;5&quot;/&gt;&lt;property id=&quot;20300&quot; value=&quot;Slide 91 - &amp;quot;Entering your observations (Cont.)&amp;quot;&quot;/&gt;&lt;property id=&quot;20307&quot; value=&quot;352&quot;/&gt;&lt;property id=&quot;20309&quot; value=&quot;-1&quot;/&gt;&lt;/object&gt;&lt;object type=&quot;3&quot; unique_id=&quot;518445&quot;&gt;&lt;property id=&quot;20148&quot; value=&quot;5&quot;/&gt;&lt;property id=&quot;20300&quot; value=&quot;Slide 92 - &amp;quot;Entering your observations (Cont.)&amp;quot;&quot;/&gt;&lt;property id=&quot;20307&quot; value=&quot;353&quot;/&gt;&lt;property id=&quot;20309&quot; value=&quot;-1&quot;/&gt;&lt;/object&gt;&lt;object type=&quot;3&quot; unique_id=&quot;518446&quot;&gt;&lt;property id=&quot;20148&quot; value=&quot;5&quot;/&gt;&lt;property id=&quot;20300&quot; value=&quot;Slide 93 - &amp;quot;Editing your observations&amp;quot;&quot;/&gt;&lt;property id=&quot;20307&quot; value=&quot;371&quot;/&gt;&lt;property id=&quot;20309&quot; value=&quot;-1&quot;/&gt;&lt;/object&gt;&lt;object type=&quot;3&quot; unique_id=&quot;518447&quot;&gt;&lt;property id=&quot;20148&quot; value=&quot;5&quot;/&gt;&lt;property id=&quot;20300&quot; value=&quot;Slide 94 - &amp;quot;Entering your observations&amp;quot;&quot;/&gt;&lt;property id=&quot;20307&quot; value=&quot;360&quot;/&gt;&lt;property id=&quot;20309&quot; value=&quot;-1&quot;/&gt;&lt;/object&gt;&lt;object type=&quot;3&quot; unique_id=&quot;518448&quot;&gt;&lt;property id=&quot;20148&quot; value=&quot;5&quot;/&gt;&lt;property id=&quot;20300&quot; value=&quot;Slide 95 - &amp;quot;Lesson 9 Summary&amp;quot;&quot;/&gt;&lt;property id=&quot;20307&quot; value=&quot;338&quot;/&gt;&lt;property id=&quot;20309&quot; value=&quot;-1&quot;/&gt;&lt;/object&gt;&lt;object type=&quot;3&quot; unique_id=&quot;518449&quot;&gt;&lt;property id=&quot;20148&quot; value=&quot;5&quot;/&gt;&lt;property id=&quot;20300&quot; value=&quot;Slide 96 - &amp;quot;Lesson 9 Assessment&amp;quot;&quot;/&gt;&lt;property id=&quot;20307&quot; value=&quot;339&quot;/&gt;&lt;property id=&quot;20309&quot; value=&quot;-1&quot;/&gt;&lt;/object&gt;&lt;object type=&quot;3&quot; unique_id=&quot;518450&quot;&gt;&lt;property id=&quot;20148&quot; value=&quot;5&quot;/&gt;&lt;property id=&quot;20300&quot; value=&quot;Slide 97 - &amp;quot;Lesson 10— More Opportunities for Learning, Engaging, and Connecting  with Others&amp;quot;&quot;/&gt;&lt;property id=&quot;20307&quot; value=&quot;340&quot;/&gt;&lt;property id=&quot;20309&quot; value=&quot;-1&quot;/&gt;&lt;/object&gt;&lt;object type=&quot;3&quot; unique_id=&quot;518451&quot;&gt;&lt;property id=&quot;20148&quot; value=&quot;5&quot;/&gt;&lt;property id=&quot;20300&quot; value=&quot;Slide 98 - &amp;quot;Lesson 10 Objectives&amp;quot;&quot;/&gt;&lt;property id=&quot;20307&quot; value=&quot;341&quot;/&gt;&lt;property id=&quot;20309&quot; value=&quot;-1&quot;/&gt;&lt;/object&gt;&lt;object type=&quot;3&quot; unique_id=&quot;518452&quot;&gt;&lt;property id=&quot;20148&quot; value=&quot;5&quot;/&gt;&lt;property id=&quot;20300&quot; value=&quot;Slide 99 - &amp;quot;Participate in a Nature’s Notebook webinar&amp;quot;&quot;/&gt;&lt;property id=&quot;20307&quot; value=&quot;342&quot;/&gt;&lt;property id=&quot;20309&quot; value=&quot;-1&quot;/&gt;&lt;/object&gt;&lt;object type=&quot;3&quot; unique_id=&quot;518453&quot;&gt;&lt;property id=&quot;20148&quot; value=&quot;5&quot;/&gt;&lt;property id=&quot;20300&quot; value=&quot;Slide 100 - &amp;quot;More phenology education resources&amp;quot;&quot;/&gt;&lt;property id=&quot;20307&quot; value=&quot;367&quot;/&gt;&lt;property id=&quot;20309&quot; value=&quot;-1&quot;/&gt;&lt;/object&gt;&lt;object type=&quot;3&quot; unique_id=&quot;518454&quot;&gt;&lt;property id=&quot;20148&quot; value=&quot;5&quot;/&gt;&lt;property id=&quot;20300&quot; value=&quot;Slide 101 - &amp;quot;Phenology and climate research&amp;quot;&quot;/&gt;&lt;property id=&quot;20307&quot; value=&quot;368&quot;/&gt;&lt;property id=&quot;20309&quot; value=&quot;-1&quot;/&gt;&lt;/object&gt;&lt;object type=&quot;3&quot; unique_id=&quot;518455&quot;&gt;&lt;property id=&quot;20148&quot; value=&quot;5&quot;/&gt;&lt;property id=&quot;20300&quot; value=&quot;Slide 102 - &amp;quot;Be a PhenoChampion&amp;quot;&quot;/&gt;&lt;property id=&quot;20307&quot; value=&quot;370&quot;/&gt;&lt;property id=&quot;20309&quot; value=&quot;-1&quot;/&gt;&lt;/object&gt;&lt;object type=&quot;3&quot; unique_id=&quot;518456&quot;&gt;&lt;property id=&quot;20148&quot; value=&quot;5&quot;/&gt;&lt;property id=&quot;20300&quot; value=&quot;Slide 103 - &amp;quot;Phenology walks or trails&amp;quot;&quot;/&gt;&lt;property id=&quot;20307&quot; value=&quot;369&quot;/&gt;&lt;property id=&quot;20309&quot; value=&quot;-1&quot;/&gt;&lt;/object&gt;&lt;object type=&quot;3&quot; unique_id=&quot;518457&quot;&gt;&lt;property id=&quot;20148&quot; value=&quot;5&quot;/&gt;&lt;property id=&quot;20300&quot; value=&quot;Slide 104 - &amp;quot;Lesson 10 Summary&amp;quot;&quot;/&gt;&lt;property id=&quot;20307&quot; value=&quot;343&quot;/&gt;&lt;property id=&quot;20309&quot; value=&quot;-1&quot;/&gt;&lt;/object&gt;&lt;object type=&quot;3&quot; unique_id=&quot;518458&quot;&gt;&lt;property id=&quot;20148&quot; value=&quot;5&quot;/&gt;&lt;property id=&quot;20300&quot; value=&quot;Slide 105 - &amp;quot;Lesson 10 Assessment&amp;quot;&quot;/&gt;&lt;property id=&quot;20307&quot; value=&quot;344&quot;/&gt;&lt;property id=&quot;20309&quot; value=&quot;-1&quot;/&gt;&lt;/object&gt;&lt;object type=&quot;3&quot; unique_id=&quot;520644&quot;&gt;&lt;property id=&quot;20148&quot; value=&quot;5&quot;/&gt;&lt;property id=&quot;20300&quot; value=&quot;Slide 22 - &amp;quot;Lesson 1 Assessment&amp;quot;&quot;/&gt;&lt;property id=&quot;20307&quot; value=&quot;381&quot;/&gt;&lt;/object&gt;&lt;object type=&quot;3&quot; unique_id=&quot;520649&quot;&gt;&lt;property id=&quot;20148&quot; value=&quot;5&quot;/&gt;&lt;property id=&quot;20300&quot; value=&quot;Slide 11 - &amp;quot;Pre-Course Assessment&amp;quot;&quot;/&gt;&lt;property id=&quot;20307&quot; value=&quot;382&quot;/&gt;&lt;/object&gt;&lt;/object&gt;&lt;object type=&quot;4&quot; unique_id=&quot;518345&quot;&gt;&lt;/object&gt;&lt;object type=&quot;10&quot; unique_id=&quot;518367&quot;&gt;&lt;object type=&quot;11&quot; unique_id=&quot;518368&quot;&gt;&lt;property id=&quot;20180&quot; value=&quot;1&quot;/&gt;&lt;property id=&quot;20181&quot; value=&quot;1&quot;/&gt;&lt;property id=&quot;20182&quot; value=&quot;0&quot;/&gt;&lt;property id=&quot;20183&quot; value=&quot;1&quot;/&gt;&lt;/object&gt;&lt;object type=&quot;12&quot; unique_id=&quot;518369&quot;&gt;&lt;/object&gt;&lt;/object&gt;&lt;/object&gt;&lt;/database&gt;"/>
  <p:tag name="SECTOMILLISECCONVERTED" val="1"/>
  <p:tag name="ARTICULATE_REFERENCE_TYPE_1" val="1"/>
  <p:tag name="ARTICULATE_REFERENCE_1" val="J:\Posthumus\NNSlideNotes.pdf"/>
  <p:tag name="ARTICULATE_REFERENCE_TITLE_1" val="Slide Notes (PDF)"/>
  <p:tag name="ARTICULATE_REFERENCE_ID_1" val="773c68aa-0ac2-4eb8-aaa9-e94b9a490790"/>
  <p:tag name="ARTICULATE_SLIDE_COUNT" val="115"/>
  <p:tag name="ARTICULATE_REFERENCE_COUNT" val="0"/>
  <p:tag name="ARTICULATE_REFERENCE_DESCRIPTION" val="Slide"/>
  <p:tag name="ARTICULATE_PLAYER_GLOSSARY_XML" val="&lt;?xml version=&quot;1.0&quot; encoding=&quot;utf-16&quot;?&gt;&lt;glossary xmlns:xsi=&quot;http://www.w3.org/2001/XMLSchema-instance&quot; xmlns:xsd=&quot;http://www.w3.org/2001/XMLSchema&quot;&gt;&lt;terms /&gt;&lt;/glossary&gt;"/>
  <p:tag name="TAG_BACKING_FORM_KEY" val="3803104-j:\posthumus\nnhowto.pptx"/>
  <p:tag name="ARTICULATE_PRESENTER_VERSION" val="7"/>
  <p:tag name="ARTICULATE_PROJECT_OPEN" val="1"/>
  <p:tag name="ARTICULATE_USED_PAGE_ORIENTATION" val="1"/>
  <p:tag name="ARTICULATE_USED_PAGE_SIZE" val="1"/>
  <p:tag name="ARTICULATE_META_DESCRIPTION" val="A presentation to help you use Nature's Notebook for recording species (plants and animals), phenology, and other biological/environmental activities within a site you choose to observe."/>
  <p:tag name="ARTICULATE_META_COURSE_ID" val="61fiXZ1UO7q_course_id"/>
  <p:tag name="ARTICULATE_META_KEYWORDS" val="phenology, Nature's Notebook, USGS, National Phenology Network"/>
  <p:tag name="ARTICULATE_META_NAME" val="Tj"/>
  <p:tag name="ARTICULATE_META_NAME_SET" val="True"/>
</p:tagLst>
</file>

<file path=ppt/tags/tag10.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6238BFFA-06CC-49DE-A919-5BEF0FA7B30E}_26.png&quot;/&gt;&lt;left val=&quot;429&quot;/&gt;&lt;top val=&quot;506&quot;/&gt;&lt;width val=&quot;279&quot;/&gt;&lt;height val=&quot;22&quot;/&gt;&lt;hasText val=&quot;1&quot;/&gt;&lt;/Image&gt;&lt;/ThreeDShapeInfo&gt;"/>
  <p:tag name="PRESENTER_SHAPETEXTINFO" val="&lt;ShapeTextInfo&gt;&lt;TableIndex row=&quot;-1&quot; col=&quot;-1&quot;&gt;&lt;linesCount val=&quot;1&quot;/&gt;&lt;lineCharCount val=&quot;5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HTML_SHAPEINFO" val="&lt;ThreeDShapeInfo&gt;&lt;uuid val=&quot;&quot;/&gt;&lt;isInvalidForFieldText val=&quot;0&quot;/&gt;&lt;Image&gt;&lt;filename val=&quot;C:\Users\Tj\AppData\Local\Temp\~CaE1A9\data\asimages\{CA6124AA-E5F0-4349-B863-2483785292E0}_26.png&quot;/&gt;&lt;left val=&quot;22&quot;/&gt;&lt;top val=&quot;491&quot;/&gt;&lt;width val=&quot;304&quot;/&gt;&lt;height val=&quot;47&quot;/&gt;&lt;hasText val=&quot;1&quot;/&gt;&lt;/Image&gt;&lt;/ThreeDShapeInfo&gt;"/>
  <p:tag name="PRESENTER_SHAPETEXTINFO" val="&lt;ShapeTextInfo&gt;&lt;TableIndex row=&quot;-1&quot; col=&quot;-1&quot;&gt;&lt;linesCount val=&quot;2&quot;/&gt;&lt;lineCharCount val=&quot;32&quot;/&gt;&lt;lineCharCount val=&quot;2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HTML_AUTOSHAPE_INFO" val="&lt;ThreeDShapeInfo&gt;&lt;uuid val=&quot;{9ED9CEF8-1435-4B00-93D6-EF2F5128B48E}&quot;/&gt;&lt;isInvalidForFieldText val=&quot;0&quot;/&gt;&lt;Image&gt;&lt;filename val=&quot;C:\Users\Tj\AppData\Local\Temp\~CaE1A9\data\asimages\{9ED9CEF8-1435-4B00-93D6-EF2F5128B48E}.png&quot;/&gt;&lt;left val=&quot;503&quot;/&gt;&lt;top val=&quot;5&quot;/&gt;&lt;width val=&quot;198&quot;/&gt;&lt;height val=&quot;85&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HTML_AUTOSHAPE_INFO" val="&lt;ThreeDShapeInfo&gt;&lt;uuid val=&quot;{82387330-96F9-4CBE-A871-FD60F6F4657A}&quot;/&gt;&lt;isInvalidForFieldText val=&quot;0&quot;/&gt;&lt;Image&gt;&lt;filename val=&quot;C:\Users\Tj\AppData\Local\Temp\~CaE1A9\data\asimages\{82387330-96F9-4CBE-A871-FD60F6F4657A}.png&quot;/&gt;&lt;left val=&quot;323&quot;/&gt;&lt;top val=&quot;478&quot;/&gt;&lt;width val=&quot;55&quot;/&gt;&lt;height val=&quot;55&quot;/&gt;&lt;hasText val=&quot;1&quot;/&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AUTOSHAPE_INFO" val="&lt;ThreeDShapeInfo&gt;&lt;uuid val=&quot;{8FEA36D4-2B7C-4FF9-8709-10D082AD3D1A}&quot;/&gt;&lt;isInvalidForFieldText val=&quot;0&quot;/&gt;&lt;Image&gt;&lt;filename val=&quot;C:\Users\Tj\AppData\Local\Temp\~Ca1EC8\data\asimages\{8FEA36D4-2B7C-4FF9-8709-10D082AD3D1A}.png&quot;/&gt;&lt;left val=&quot;174&quot;/&gt;&lt;top val=&quot;513&quot;/&gt;&lt;width val=&quot;25&quot;/&gt;&lt;height val=&quot;2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0885CE-2BD2-40D8-B5F2-F89A73F6B76A}&quot;/&gt;&lt;isInvalidForFieldText val=&quot;0&quot;/&gt;&lt;Image&gt;&lt;filename val=&quot;C:\Users\Tj\AppData\Local\Temp\~Ca1EC8\data\asimages\{710885CE-2BD2-40D8-B5F2-F89A73F6B76A}.png&quot;/&gt;&lt;left val=&quot;89&quot;/&gt;&lt;top val=&quot;508&quot;/&gt;&lt;width val=&quot;73&quot;/&gt;&lt;height val=&quot;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HTML_AUTOSHAPE_INFO" val="&lt;ThreeDShapeInfo&gt;&lt;uuid val=&quot;{5775FDCB-5531-402E-B393-2B2D7BB6FC80}&quot;/&gt;&lt;isInvalidForFieldText val=&quot;0&quot;/&gt;&lt;Image&gt;&lt;filename val=&quot;C:\Users\Tj\AppData\Local\Temp\~Ca867B\data\asimages\{5775FDCB-5531-402E-B393-2B2D7BB6FC80}.png&quot;/&gt;&lt;left val=&quot;360&quot;/&gt;&lt;top val=&quot;511&quot;/&gt;&lt;width val=&quot;25&quot;/&gt;&lt;height val=&quot;25&quot;/&gt;&lt;hasText val=&quot;1&quot;/&gt;&lt;/Image&gt;&lt;/ThreeDShapeInfo&gt;"/>
</p:tagLst>
</file>

<file path=ppt/tags/tag30.xml><?xml version="1.0" encoding="utf-8"?>
<p:tagLst xmlns:a="http://schemas.openxmlformats.org/drawingml/2006/main" xmlns:r="http://schemas.openxmlformats.org/officeDocument/2006/relationships" xmlns:p="http://schemas.openxmlformats.org/presentationml/2006/main">
  <p:tag name="AUDIO_ID" val="322"/>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4&quot;/&gt;&lt;lineCharCount val=&quot;12&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AUDIO_ID" val="323"/>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CHILD_ITEM_TEXT1" val="By the end of this lesson, you will be able to:"/>
  <p:tag name="CHILD_ITEM_TEXT3" val="Describe the different types of animal search methods."/>
  <p:tag name="CHILD_ITEM_TEXT5" val="Recognize abundance for phenophases in animals."/>
  <p:tag name="CHILD_ITEM_TEXT7" val="Describe how to edit your observations."/>
</p:tagLst>
</file>

<file path=ppt/tags/tag35.xml><?xml version="1.0" encoding="utf-8"?>
<p:tagLst xmlns:a="http://schemas.openxmlformats.org/drawingml/2006/main" xmlns:r="http://schemas.openxmlformats.org/officeDocument/2006/relationships" xmlns:p="http://schemas.openxmlformats.org/presentationml/2006/main">
  <p:tag name="AUDIO_ID" val="324"/>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47&quot;/&gt;&lt;lineCharCount val=&quot;44&quot;/&gt;&lt;lineCharCount val=&quot;14&quot;/&gt;&lt;lineCharCount val=&quot;38&quot;/&gt;&lt;lineCharCount val=&quot;24&quot;/&gt;&lt;lineCharCount val=&quot;37&quot;/&gt;&lt;lineCharCount val=&quot;14&quot;/&gt;&lt;lineCharCount val=&quot;35&quot;/&gt;&lt;lineCharCount val=&quot;19&quot;/&gt;&lt;lineCharCount val=&quot;37&quot;/&gt;&lt;lineCharCount val=&quot;38&quot;/&gt;&lt;lineCharCount val=&quot;21&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AUDIO_ID" val="325"/>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HTML_AUTOSHAPE_INFO" val="&lt;ThreeDShapeInfo&gt;&lt;uuid val=&quot;{1660FBCF-845B-4F77-9A2C-83BD39418D13}&quot;/&gt;&lt;isInvalidForFieldText val=&quot;0&quot;/&gt;&lt;Image&gt;&lt;filename val=&quot;C:\Users\Tj\AppData\Local\Temp\~Ca867B\data\asimages\{1660FBCF-845B-4F77-9A2C-83BD39418D13}.png&quot;/&gt;&lt;left val=&quot;275&quot;/&gt;&lt;top val=&quot;506&quot;/&gt;&lt;width val=&quot;73&quot;/&gt;&lt;height val=&quot;32&quot;/&gt;&lt;hasText val=&quot;1&quot;/&gt;&lt;/Image&gt;&lt;/ThreeDShape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25&quot;/&gt;&lt;lineCharCount val=&quot;19&quot;/&gt;&lt;lineCharCount val=&quot;17&quot;/&gt;&lt;lineCharCount val=&quot;60&quot;/&gt;&lt;lineCharCount val=&quot;68&quot;/&gt;&lt;lineCharCount val=&quot;33&quot;/&gt;&lt;lineCharCount val=&quot;1&quot;/&gt;&lt;lineCharCount val=&quot;58&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AUDIO_ID" val="32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9&quot;/&gt;&lt;lineCharCount val=&quot;68&quot;/&gt;&lt;lineCharCount val=&quot;48&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AUDIO_ID" val="330"/>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9&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67&quot;/&gt;&lt;lineCharCount val=&quot;72&quot;/&gt;&lt;lineCharCount val=&quot;70&quot;/&gt;&lt;lineCharCount val=&quot;70&quot;/&gt;&lt;lineCharCount val=&quot;7&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AUDIO_ID" val="366"/>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65&quot;/&gt;&lt;lineCharCount val=&quot;68&quot;/&gt;&lt;lineCharCount val=&quot;18&quot;/&gt;&lt;lineCharCount val=&quot;64&quot;/&gt;&lt;lineCharCount val=&quot;64&quot;/&gt;&lt;lineCharCount val=&quot;34&quot;/&gt;&lt;lineCharCount val=&quot;63&quot;/&gt;&lt;lineCharCount val=&quot;43&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AUDIO_ID" val="328"/>
  <p:tag name="ARTICULATE_NAV_LEVEL" val="1"/>
  <p:tag name="ARTICULATE_SLIDE_PRESENTER" val="Erin Posthumus and LoriAnne Barnett"/>
  <p:tag name="ARTICULATE_SLIDE_PRESENTER_GUID" val="07053ec0-a142-46e4-bedf-297318b1000d"/>
  <p:tag name="ARTICULATE_SLIDE_PAUSE" val="1"/>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3"/>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64&quot;/&gt;&lt;lineCharCount val=&quot;60&quot;/&gt;&lt;lineCharCount val=&quot;70&quot;/&gt;&lt;lineCharCount val=&quot;70&quot;/&gt;&lt;lineCharCount val=&quot;40&quot;/&gt;&lt;lineCharCount val=&quot;61&quot;/&gt;&lt;lineCharCount val=&quot;60&quot;/&gt;&lt;lineCharCount val=&quot;10&quot;/&gt;&lt;lineCharCount val=&quot;66&quot;/&gt;&lt;lineCharCount val=&quot;65&quot;/&gt;&lt;lineCharCount val=&quot;11&quot;/&gt;&lt;lineCharCount val=&quot;65&quot;/&gt;&lt;lineCharCount val=&quot;49&quot;/&gt;&lt;lineCharCount val=&quot;1&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697C2CB-8CFD-4F60-8B0C-7581C1906D16}&quot;/&gt;&lt;isInvalidForFieldText val=&quot;0&quot;/&gt;&lt;Image&gt;&lt;filename val=&quot;C:\Users\Tj\AppData\Local\Temp\~Ca867B\data\asimages\{3697C2CB-8CFD-4F60-8B0C-7581C1906D16}_MtorLt.png&quot;/&gt;&lt;left val=&quot;2&quot;/&gt;&lt;top val=&quot;500&quot;/&gt;&lt;width val=&quot;650&quot;/&gt;&lt;height val=&quot;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3A9CB2E-4BEC-4D94-8179-EEF4EAEFB7FE}&quot;/&gt;&lt;isInvalidForFieldText val=&quot;0&quot;/&gt;&lt;Image&gt;&lt;filename val=&quot;C:\Users\Tj\AppData\Local\Temp\~CaE1A9\data\asimages\{03A9CB2E-4BEC-4D94-8179-EEF4EAEFB7FE}.png&quot;/&gt;&lt;left val=&quot;23&quot;/&gt;&lt;top val=&quot;11&quot;/&gt;&lt;width val=&quot;179&quot;/&gt;&lt;height val=&quot;67&quot;/&gt;&lt;hasText val=&quot;1&quot;/&gt;&lt;/Image&gt;&lt;/ThreeDShapeInfo&gt;"/>
</p:tagLst>
</file>

<file path=ppt/theme/theme1.xml><?xml version="1.0" encoding="utf-8"?>
<a:theme xmlns:a="http://schemas.openxmlformats.org/drawingml/2006/main" name="1_Office Theme">
  <a:themeElements>
    <a:clrScheme name="Custom 13">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005390"/>
      </a:hlink>
      <a:folHlink>
        <a:srgbClr val="7F7F7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19937</TotalTime>
  <Words>878</Words>
  <Application>Microsoft Office PowerPoint</Application>
  <PresentationFormat>On-screen Show (4:3)</PresentationFormat>
  <Paragraphs>102</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1_Office Theme</vt:lpstr>
      <vt:lpstr>Lesson 8— Record Animal Observations</vt:lpstr>
      <vt:lpstr>Lesson 8 Objectives</vt:lpstr>
      <vt:lpstr>Animal Search Methods</vt:lpstr>
      <vt:lpstr>Report Search Time and Method</vt:lpstr>
      <vt:lpstr>Report on Abundance of Animals</vt:lpstr>
      <vt:lpstr>You Don’t Have to Report on Everything…</vt:lpstr>
      <vt:lpstr>What if I Miss Something?</vt:lpstr>
      <vt:lpstr>Lesson 8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Course</dc:title>
  <dc:creator>Lane, Theresa J.</dc:creator>
  <dc:description>Copyright, 2000-2003 © Studio F Productions, Inc. All rights reserved.</dc:description>
  <cp:lastModifiedBy>Erin Posthumus</cp:lastModifiedBy>
  <cp:revision>1269</cp:revision>
  <cp:lastPrinted>2015-04-02T18:09:08Z</cp:lastPrinted>
  <dcterms:created xsi:type="dcterms:W3CDTF">2014-06-30T21:51:15Z</dcterms:created>
  <dcterms:modified xsi:type="dcterms:W3CDTF">2015-05-01T20:30:50Z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Copyright, 2000-2003 © Studio F Productions, Inc. All rights reserved.</vt:lpwstr>
  </property>
  <property fmtid="{D5CDD505-2E9C-101B-9397-08002B2CF9AE}" pid="3" name="ArticulatePath">
    <vt:lpwstr>ProjectManagement</vt:lpwstr>
  </property>
  <property fmtid="{D5CDD505-2E9C-101B-9397-08002B2CF9AE}" pid="4" name="ArticulateProjectVersion">
    <vt:lpwstr>7</vt:lpwstr>
  </property>
  <property fmtid="{D5CDD505-2E9C-101B-9397-08002B2CF9AE}" pid="5" name="ArticulateUseProject">
    <vt:lpwstr>1</vt:lpwstr>
  </property>
  <property fmtid="{D5CDD505-2E9C-101B-9397-08002B2CF9AE}" pid="6" name="ArticulateGUID">
    <vt:lpwstr>F437F23F-6F55-40CE-B64A-2E40936C1587</vt:lpwstr>
  </property>
  <property fmtid="{D5CDD505-2E9C-101B-9397-08002B2CF9AE}" pid="7" name="ArticulateProjectFull">
    <vt:lpwstr>J:\Posthumus\NNHowTo.ppta</vt:lpwstr>
  </property>
</Properties>
</file>