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6.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7.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0"/>
  </p:notesMasterIdLst>
  <p:handoutMasterIdLst>
    <p:handoutMasterId r:id="rId11"/>
  </p:handoutMasterIdLst>
  <p:sldIdLst>
    <p:sldId id="281" r:id="rId2"/>
    <p:sldId id="282" r:id="rId3"/>
    <p:sldId id="283" r:id="rId4"/>
    <p:sldId id="347" r:id="rId5"/>
    <p:sldId id="295" r:id="rId6"/>
    <p:sldId id="345" r:id="rId7"/>
    <p:sldId id="346" r:id="rId8"/>
    <p:sldId id="285" r:id="rId9"/>
  </p:sldIdLst>
  <p:sldSz cx="9144000" cy="6858000" type="screen4x3"/>
  <p:notesSz cx="7315200" cy="96012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5" Type="http://schemas.openxmlformats.org/officeDocument/2006/relationships/image" Target="../media/image15.jpeg"/><Relationship Id="rId4"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5" Type="http://schemas.openxmlformats.org/officeDocument/2006/relationships/image" Target="../media/image15.jpeg"/><Relationship Id="rId4"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84BD69-6300-4C47-A49B-A959B8DAC09C}" type="doc">
      <dgm:prSet loTypeId="urn:microsoft.com/office/officeart/2008/layout/PictureAccentList" loCatId="list" qsTypeId="urn:microsoft.com/office/officeart/2005/8/quickstyle/3d1" qsCatId="3D" csTypeId="urn:microsoft.com/office/officeart/2005/8/colors/accent2_2" csCatId="accent2" phldr="1"/>
      <dgm:spPr/>
    </dgm:pt>
    <dgm:pt modelId="{38377C7E-BC18-4E62-B776-C4511C54AE9C}">
      <dgm:prSet phldrT="[Text]" custT="1"/>
      <dgm:spPr/>
      <dgm:t>
        <a:bodyPr/>
        <a:lstStyle/>
        <a:p>
          <a:pPr algn="l"/>
          <a:r>
            <a:rPr lang="en-US" sz="1800" dirty="0" smtClean="0">
              <a:solidFill>
                <a:schemeClr val="tx1"/>
              </a:solidFill>
              <a:latin typeface="+mj-lt"/>
            </a:rPr>
            <a:t>By the end of this lesson, you will be able to:</a:t>
          </a:r>
          <a:endParaRPr lang="en-US" sz="1800" dirty="0">
            <a:solidFill>
              <a:schemeClr val="tx1"/>
            </a:solidFill>
            <a:latin typeface="+mj-lt"/>
          </a:endParaRPr>
        </a:p>
      </dgm:t>
    </dgm:pt>
    <dgm:pt modelId="{806F4FC6-2844-4F2A-8209-A92626E71998}" type="parTrans" cxnId="{E14B3F1D-7A32-4149-9726-A827AD02D0F8}">
      <dgm:prSet/>
      <dgm:spPr/>
      <dgm:t>
        <a:bodyPr/>
        <a:lstStyle/>
        <a:p>
          <a:endParaRPr lang="en-US">
            <a:solidFill>
              <a:schemeClr val="tx1"/>
            </a:solidFill>
          </a:endParaRPr>
        </a:p>
      </dgm:t>
    </dgm:pt>
    <dgm:pt modelId="{73F78B45-2CC4-4F67-8916-0F5A91976B69}" type="sibTrans" cxnId="{E14B3F1D-7A32-4149-9726-A827AD02D0F8}">
      <dgm:prSet/>
      <dgm:spPr/>
      <dgm:t>
        <a:bodyPr/>
        <a:lstStyle/>
        <a:p>
          <a:endParaRPr lang="en-US">
            <a:solidFill>
              <a:schemeClr val="tx1"/>
            </a:solidFill>
          </a:endParaRPr>
        </a:p>
      </dgm:t>
    </dgm:pt>
    <dgm:pt modelId="{31A2544D-5F92-4C06-8333-208F83ED55CE}">
      <dgm:prSet custT="1"/>
      <dgm:spPr/>
      <dgm:t>
        <a:bodyPr/>
        <a:lstStyle/>
        <a:p>
          <a:pPr algn="l"/>
          <a:r>
            <a:rPr lang="en-US" sz="1800" dirty="0" smtClean="0">
              <a:solidFill>
                <a:schemeClr val="tx1"/>
              </a:solidFill>
              <a:latin typeface="+mj-lt"/>
            </a:rPr>
            <a:t>Define a “representative location.” </a:t>
          </a:r>
          <a:endParaRPr lang="en-US" sz="1800" dirty="0">
            <a:solidFill>
              <a:schemeClr val="tx1"/>
            </a:solidFill>
            <a:latin typeface="+mj-lt"/>
          </a:endParaRPr>
        </a:p>
      </dgm:t>
    </dgm:pt>
    <dgm:pt modelId="{DD5280B4-63FE-438F-A8E2-9BE526B41296}" type="parTrans" cxnId="{B87DC547-D016-46AD-8DB3-10E5630EF029}">
      <dgm:prSet/>
      <dgm:spPr/>
      <dgm:t>
        <a:bodyPr/>
        <a:lstStyle/>
        <a:p>
          <a:endParaRPr lang="en-US">
            <a:solidFill>
              <a:schemeClr val="tx1"/>
            </a:solidFill>
          </a:endParaRPr>
        </a:p>
      </dgm:t>
    </dgm:pt>
    <dgm:pt modelId="{7A66B701-B7CF-4E8C-9F20-24CEC490B55D}" type="sibTrans" cxnId="{B87DC547-D016-46AD-8DB3-10E5630EF029}">
      <dgm:prSet/>
      <dgm:spPr/>
      <dgm:t>
        <a:bodyPr/>
        <a:lstStyle/>
        <a:p>
          <a:endParaRPr lang="en-US">
            <a:solidFill>
              <a:schemeClr val="tx1"/>
            </a:solidFill>
          </a:endParaRPr>
        </a:p>
      </dgm:t>
    </dgm:pt>
    <dgm:pt modelId="{484C5AC0-CF63-4A79-B5C6-FE4519EB150E}">
      <dgm:prSet custT="1"/>
      <dgm:spPr/>
      <dgm:t>
        <a:bodyPr/>
        <a:lstStyle/>
        <a:p>
          <a:pPr algn="l"/>
          <a:r>
            <a:rPr lang="en-US" sz="1800" dirty="0" smtClean="0">
              <a:solidFill>
                <a:schemeClr val="tx1"/>
              </a:solidFill>
              <a:latin typeface="+mj-lt"/>
            </a:rPr>
            <a:t>Choose and create sites with uniform habitat and explain why that is important.</a:t>
          </a:r>
        </a:p>
      </dgm:t>
    </dgm:pt>
    <dgm:pt modelId="{B962E0A9-6135-4BA2-B3DB-AE328ACE3870}" type="parTrans" cxnId="{78CF8589-0C92-4E14-8C98-26026D224540}">
      <dgm:prSet/>
      <dgm:spPr/>
      <dgm:t>
        <a:bodyPr/>
        <a:lstStyle/>
        <a:p>
          <a:endParaRPr lang="en-US">
            <a:solidFill>
              <a:schemeClr val="tx1"/>
            </a:solidFill>
          </a:endParaRPr>
        </a:p>
      </dgm:t>
    </dgm:pt>
    <dgm:pt modelId="{F29363DB-AD4E-4130-A670-7C7B5DE0D7A8}" type="sibTrans" cxnId="{78CF8589-0C92-4E14-8C98-26026D224540}">
      <dgm:prSet/>
      <dgm:spPr/>
      <dgm:t>
        <a:bodyPr/>
        <a:lstStyle/>
        <a:p>
          <a:endParaRPr lang="en-US">
            <a:solidFill>
              <a:schemeClr val="tx1"/>
            </a:solidFill>
          </a:endParaRPr>
        </a:p>
      </dgm:t>
    </dgm:pt>
    <dgm:pt modelId="{F25BB330-CD5B-4B0E-92B1-A07A2EEAC883}">
      <dgm:prSet custT="1"/>
      <dgm:spPr/>
      <dgm:t>
        <a:bodyPr/>
        <a:lstStyle/>
        <a:p>
          <a:pPr algn="l"/>
          <a:r>
            <a:rPr lang="en-US" sz="1800" dirty="0" smtClean="0">
              <a:solidFill>
                <a:schemeClr val="tx1"/>
              </a:solidFill>
              <a:latin typeface="+mj-lt"/>
            </a:rPr>
            <a:t>Describe what an appropriate size is for a site, and what influences the appropriate size.</a:t>
          </a:r>
        </a:p>
      </dgm:t>
    </dgm:pt>
    <dgm:pt modelId="{006926EC-8AE7-4F65-97F3-0110204DAC70}" type="parTrans" cxnId="{A1CB9EF5-81B8-4890-8E10-328211E57E7C}">
      <dgm:prSet/>
      <dgm:spPr/>
      <dgm:t>
        <a:bodyPr/>
        <a:lstStyle/>
        <a:p>
          <a:endParaRPr lang="en-US">
            <a:solidFill>
              <a:schemeClr val="tx1"/>
            </a:solidFill>
          </a:endParaRPr>
        </a:p>
      </dgm:t>
    </dgm:pt>
    <dgm:pt modelId="{896915EA-9ADE-463E-B156-033C17C4D2C3}" type="sibTrans" cxnId="{A1CB9EF5-81B8-4890-8E10-328211E57E7C}">
      <dgm:prSet/>
      <dgm:spPr/>
      <dgm:t>
        <a:bodyPr/>
        <a:lstStyle/>
        <a:p>
          <a:endParaRPr lang="en-US">
            <a:solidFill>
              <a:schemeClr val="tx1"/>
            </a:solidFill>
          </a:endParaRPr>
        </a:p>
      </dgm:t>
    </dgm:pt>
    <dgm:pt modelId="{5DD6A5BD-5694-4250-B3E6-2494ADB949DF}">
      <dgm:prSet phldrT="[Text]" custT="1"/>
      <dgm:spPr/>
      <dgm:t>
        <a:bodyPr/>
        <a:lstStyle/>
        <a:p>
          <a:pPr algn="l"/>
          <a:r>
            <a:rPr lang="en-US" sz="1800" dirty="0" smtClean="0">
              <a:solidFill>
                <a:schemeClr val="tx1"/>
              </a:solidFill>
              <a:latin typeface="+mj-lt"/>
            </a:rPr>
            <a:t>Describe why you should consider convenience when choosing a site.</a:t>
          </a:r>
          <a:endParaRPr lang="en-US" sz="1800" dirty="0">
            <a:solidFill>
              <a:schemeClr val="tx1"/>
            </a:solidFill>
            <a:latin typeface="+mj-lt"/>
          </a:endParaRPr>
        </a:p>
      </dgm:t>
    </dgm:pt>
    <dgm:pt modelId="{006237FA-493F-4F38-9645-ED01D6F6FC9F}" type="parTrans" cxnId="{7C862231-9CA7-4B02-98C9-F6D3F96D0217}">
      <dgm:prSet/>
      <dgm:spPr/>
      <dgm:t>
        <a:bodyPr/>
        <a:lstStyle/>
        <a:p>
          <a:endParaRPr lang="en-US">
            <a:solidFill>
              <a:schemeClr val="tx1"/>
            </a:solidFill>
          </a:endParaRPr>
        </a:p>
      </dgm:t>
    </dgm:pt>
    <dgm:pt modelId="{74D36854-4E16-468A-8E88-B4E5A394E69D}" type="sibTrans" cxnId="{7C862231-9CA7-4B02-98C9-F6D3F96D0217}">
      <dgm:prSet/>
      <dgm:spPr/>
      <dgm:t>
        <a:bodyPr/>
        <a:lstStyle/>
        <a:p>
          <a:endParaRPr lang="en-US">
            <a:solidFill>
              <a:schemeClr val="tx1"/>
            </a:solidFill>
          </a:endParaRPr>
        </a:p>
      </dgm:t>
    </dgm:pt>
    <dgm:pt modelId="{E4989A2D-FA2E-4F05-9760-BCAF4A590753}">
      <dgm:prSet custT="1"/>
      <dgm:spPr/>
      <dgm:t>
        <a:bodyPr/>
        <a:lstStyle/>
        <a:p>
          <a:pPr algn="l"/>
          <a:r>
            <a:rPr lang="en-US" sz="1800" dirty="0" smtClean="0">
              <a:solidFill>
                <a:schemeClr val="tx1"/>
              </a:solidFill>
              <a:latin typeface="+mj-lt"/>
            </a:rPr>
            <a:t>Explain what “proper permission” is and why you need it before you start observing on lands that don’t belong to you.</a:t>
          </a:r>
        </a:p>
      </dgm:t>
    </dgm:pt>
    <dgm:pt modelId="{0B7712FE-8C19-4988-8890-0BDDF419816E}" type="parTrans" cxnId="{6573E644-E2C3-45FE-B325-87197E010C53}">
      <dgm:prSet/>
      <dgm:spPr/>
      <dgm:t>
        <a:bodyPr/>
        <a:lstStyle/>
        <a:p>
          <a:endParaRPr lang="en-US">
            <a:solidFill>
              <a:schemeClr val="tx1"/>
            </a:solidFill>
          </a:endParaRPr>
        </a:p>
      </dgm:t>
    </dgm:pt>
    <dgm:pt modelId="{E6A5CBFE-6E07-4FF5-8D0C-82AA7E0BD65B}" type="sibTrans" cxnId="{6573E644-E2C3-45FE-B325-87197E010C53}">
      <dgm:prSet/>
      <dgm:spPr/>
      <dgm:t>
        <a:bodyPr/>
        <a:lstStyle/>
        <a:p>
          <a:endParaRPr lang="en-US">
            <a:solidFill>
              <a:schemeClr val="tx1"/>
            </a:solidFill>
          </a:endParaRPr>
        </a:p>
      </dgm:t>
    </dgm:pt>
    <dgm:pt modelId="{CC1C3B6E-671F-42DB-8421-4CB64B3D2B7C}" type="pres">
      <dgm:prSet presAssocID="{0884BD69-6300-4C47-A49B-A959B8DAC09C}" presName="layout" presStyleCnt="0">
        <dgm:presLayoutVars>
          <dgm:chMax/>
          <dgm:chPref/>
          <dgm:dir/>
          <dgm:animOne val="branch"/>
          <dgm:animLvl val="lvl"/>
          <dgm:resizeHandles/>
        </dgm:presLayoutVars>
      </dgm:prSet>
      <dgm:spPr/>
    </dgm:pt>
    <dgm:pt modelId="{F2B62183-41D5-4C82-8CB4-3839140B4A45}" type="pres">
      <dgm:prSet presAssocID="{38377C7E-BC18-4E62-B776-C4511C54AE9C}" presName="root" presStyleCnt="0">
        <dgm:presLayoutVars>
          <dgm:chMax/>
          <dgm:chPref val="4"/>
        </dgm:presLayoutVars>
      </dgm:prSet>
      <dgm:spPr/>
    </dgm:pt>
    <dgm:pt modelId="{F8D25F46-0A24-4E92-A023-01F955549105}" type="pres">
      <dgm:prSet presAssocID="{38377C7E-BC18-4E62-B776-C4511C54AE9C}" presName="rootComposite" presStyleCnt="0">
        <dgm:presLayoutVars/>
      </dgm:prSet>
      <dgm:spPr/>
    </dgm:pt>
    <dgm:pt modelId="{9A40E48C-A67F-4D16-80C4-07AA86141075}" type="pres">
      <dgm:prSet presAssocID="{38377C7E-BC18-4E62-B776-C4511C54AE9C}" presName="rootText" presStyleLbl="node0" presStyleIdx="0" presStyleCnt="1" custScaleX="99282" custLinFactNeighborX="538" custLinFactNeighborY="7506">
        <dgm:presLayoutVars>
          <dgm:chMax/>
          <dgm:chPref val="4"/>
        </dgm:presLayoutVars>
      </dgm:prSet>
      <dgm:spPr/>
      <dgm:t>
        <a:bodyPr/>
        <a:lstStyle/>
        <a:p>
          <a:endParaRPr lang="en-US"/>
        </a:p>
      </dgm:t>
    </dgm:pt>
    <dgm:pt modelId="{F9B6E876-2DBD-4F50-B592-440E9FE40648}" type="pres">
      <dgm:prSet presAssocID="{38377C7E-BC18-4E62-B776-C4511C54AE9C}" presName="childShape" presStyleCnt="0">
        <dgm:presLayoutVars>
          <dgm:chMax val="0"/>
          <dgm:chPref val="0"/>
        </dgm:presLayoutVars>
      </dgm:prSet>
      <dgm:spPr/>
    </dgm:pt>
    <dgm:pt modelId="{9A247A8A-DCD5-408F-AD65-99BCACD7E1B1}" type="pres">
      <dgm:prSet presAssocID="{5DD6A5BD-5694-4250-B3E6-2494ADB949DF}" presName="childComposite" presStyleCnt="0">
        <dgm:presLayoutVars>
          <dgm:chMax val="0"/>
          <dgm:chPref val="0"/>
        </dgm:presLayoutVars>
      </dgm:prSet>
      <dgm:spPr/>
    </dgm:pt>
    <dgm:pt modelId="{20A7A8E0-3379-42B9-A194-37564138E4AA}" type="pres">
      <dgm:prSet presAssocID="{5DD6A5BD-5694-4250-B3E6-2494ADB949DF}" presName="Image"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6000" r="-26000"/>
          </a:stretch>
        </a:blipFill>
      </dgm:spPr>
      <dgm:t>
        <a:bodyPr/>
        <a:lstStyle/>
        <a:p>
          <a:endParaRPr lang="en-US"/>
        </a:p>
      </dgm:t>
      <dgm:extLst/>
    </dgm:pt>
    <dgm:pt modelId="{9A5DD0AA-B02B-497B-971C-96BEF2E0ED85}" type="pres">
      <dgm:prSet presAssocID="{5DD6A5BD-5694-4250-B3E6-2494ADB949DF}" presName="childText" presStyleLbl="lnNode1" presStyleIdx="0" presStyleCnt="5" custScaleX="99282" custLinFactNeighborX="644" custLinFactNeighborY="7506">
        <dgm:presLayoutVars>
          <dgm:chMax val="0"/>
          <dgm:chPref val="0"/>
          <dgm:bulletEnabled val="1"/>
        </dgm:presLayoutVars>
      </dgm:prSet>
      <dgm:spPr/>
      <dgm:t>
        <a:bodyPr/>
        <a:lstStyle/>
        <a:p>
          <a:endParaRPr lang="en-US"/>
        </a:p>
      </dgm:t>
    </dgm:pt>
    <dgm:pt modelId="{41C585F4-343A-4D94-A6E4-3DDD72E32E5E}" type="pres">
      <dgm:prSet presAssocID="{31A2544D-5F92-4C06-8333-208F83ED55CE}" presName="childComposite" presStyleCnt="0">
        <dgm:presLayoutVars>
          <dgm:chMax val="0"/>
          <dgm:chPref val="0"/>
        </dgm:presLayoutVars>
      </dgm:prSet>
      <dgm:spPr/>
    </dgm:pt>
    <dgm:pt modelId="{227174E2-1254-430B-BE92-A654AB5BAA90}" type="pres">
      <dgm:prSet presAssocID="{31A2544D-5F92-4C06-8333-208F83ED55CE}" presName="Image" presStyleLbl="nod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dgm:pt>
    <dgm:pt modelId="{643EFF3A-71FF-4017-987B-F244130F0DC4}" type="pres">
      <dgm:prSet presAssocID="{31A2544D-5F92-4C06-8333-208F83ED55CE}" presName="childText" presStyleLbl="lnNode1" presStyleIdx="1" presStyleCnt="5" custScaleX="99282" custLinFactNeighborX="644" custLinFactNeighborY="7506">
        <dgm:presLayoutVars>
          <dgm:chMax val="0"/>
          <dgm:chPref val="0"/>
          <dgm:bulletEnabled val="1"/>
        </dgm:presLayoutVars>
      </dgm:prSet>
      <dgm:spPr/>
      <dgm:t>
        <a:bodyPr/>
        <a:lstStyle/>
        <a:p>
          <a:endParaRPr lang="en-US"/>
        </a:p>
      </dgm:t>
    </dgm:pt>
    <dgm:pt modelId="{98532896-ECA6-4AF2-901E-A11C36CBB64A}" type="pres">
      <dgm:prSet presAssocID="{484C5AC0-CF63-4A79-B5C6-FE4519EB150E}" presName="childComposite" presStyleCnt="0">
        <dgm:presLayoutVars>
          <dgm:chMax val="0"/>
          <dgm:chPref val="0"/>
        </dgm:presLayoutVars>
      </dgm:prSet>
      <dgm:spPr/>
    </dgm:pt>
    <dgm:pt modelId="{4D8A23AC-A3C6-4154-B615-3750CA648C38}" type="pres">
      <dgm:prSet presAssocID="{484C5AC0-CF63-4A79-B5C6-FE4519EB150E}" presName="Image" presStyleLbl="nod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dgm:pt>
    <dgm:pt modelId="{70BC1195-8BE1-4EB7-A9DD-9B00309327FD}" type="pres">
      <dgm:prSet presAssocID="{484C5AC0-CF63-4A79-B5C6-FE4519EB150E}" presName="childText" presStyleLbl="lnNode1" presStyleIdx="2" presStyleCnt="5" custScaleX="99282" custLinFactNeighborX="644" custLinFactNeighborY="7506">
        <dgm:presLayoutVars>
          <dgm:chMax val="0"/>
          <dgm:chPref val="0"/>
          <dgm:bulletEnabled val="1"/>
        </dgm:presLayoutVars>
      </dgm:prSet>
      <dgm:spPr/>
      <dgm:t>
        <a:bodyPr/>
        <a:lstStyle/>
        <a:p>
          <a:endParaRPr lang="en-US"/>
        </a:p>
      </dgm:t>
    </dgm:pt>
    <dgm:pt modelId="{40813AFD-F687-42D1-9494-1DB9F69CDC86}" type="pres">
      <dgm:prSet presAssocID="{F25BB330-CD5B-4B0E-92B1-A07A2EEAC883}" presName="childComposite" presStyleCnt="0">
        <dgm:presLayoutVars>
          <dgm:chMax val="0"/>
          <dgm:chPref val="0"/>
        </dgm:presLayoutVars>
      </dgm:prSet>
      <dgm:spPr/>
    </dgm:pt>
    <dgm:pt modelId="{024A5856-AFB4-44A0-B407-C85FC76BFBA6}" type="pres">
      <dgm:prSet presAssocID="{F25BB330-CD5B-4B0E-92B1-A07A2EEAC883}" presName="Image" presStyleLbl="node1" presStyleIdx="3" presStyleCnt="5"/>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large piece of prairie ground."/>
        </a:ext>
      </dgm:extLst>
    </dgm:pt>
    <dgm:pt modelId="{CB7AE3C6-28EE-43F5-AF2C-C1AE8573F966}" type="pres">
      <dgm:prSet presAssocID="{F25BB330-CD5B-4B0E-92B1-A07A2EEAC883}" presName="childText" presStyleLbl="lnNode1" presStyleIdx="3" presStyleCnt="5" custScaleX="99282" custLinFactNeighborX="644" custLinFactNeighborY="7506">
        <dgm:presLayoutVars>
          <dgm:chMax val="0"/>
          <dgm:chPref val="0"/>
          <dgm:bulletEnabled val="1"/>
        </dgm:presLayoutVars>
      </dgm:prSet>
      <dgm:spPr/>
      <dgm:t>
        <a:bodyPr/>
        <a:lstStyle/>
        <a:p>
          <a:endParaRPr lang="en-US"/>
        </a:p>
      </dgm:t>
    </dgm:pt>
    <dgm:pt modelId="{16FAF7B5-13DD-4A2F-9DF9-655032EC462C}" type="pres">
      <dgm:prSet presAssocID="{E4989A2D-FA2E-4F05-9760-BCAF4A590753}" presName="childComposite" presStyleCnt="0">
        <dgm:presLayoutVars>
          <dgm:chMax val="0"/>
          <dgm:chPref val="0"/>
        </dgm:presLayoutVars>
      </dgm:prSet>
      <dgm:spPr/>
    </dgm:pt>
    <dgm:pt modelId="{902DBBA5-9D87-4A29-BF6B-EBD3FF72D545}" type="pres">
      <dgm:prSet presAssocID="{E4989A2D-FA2E-4F05-9760-BCAF4A590753}" presName="Image" presStyleLbl="nod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47000" r="-47000"/>
          </a:stretch>
        </a:blipFill>
      </dgm:spPr>
      <dgm:t>
        <a:bodyPr/>
        <a:lstStyle/>
        <a:p>
          <a:endParaRPr lang="en-US"/>
        </a:p>
      </dgm:t>
      <dgm:extLst>
        <a:ext uri="{E40237B7-FDA0-4F09-8148-C483321AD2D9}">
          <dgm14:cNvPr xmlns:dgm14="http://schemas.microsoft.com/office/drawing/2010/diagram" id="0" name="" descr="Photo of a handshake between two people."/>
        </a:ext>
      </dgm:extLst>
    </dgm:pt>
    <dgm:pt modelId="{DB3B0C94-9213-449F-BD1C-622F001EF9FF}" type="pres">
      <dgm:prSet presAssocID="{E4989A2D-FA2E-4F05-9760-BCAF4A590753}" presName="childText" presStyleLbl="lnNode1" presStyleIdx="4" presStyleCnt="5" custScaleX="99282" custScaleY="90108" custLinFactNeighborX="644" custLinFactNeighborY="7506">
        <dgm:presLayoutVars>
          <dgm:chMax val="0"/>
          <dgm:chPref val="0"/>
          <dgm:bulletEnabled val="1"/>
        </dgm:presLayoutVars>
      </dgm:prSet>
      <dgm:spPr/>
      <dgm:t>
        <a:bodyPr/>
        <a:lstStyle/>
        <a:p>
          <a:endParaRPr lang="en-US"/>
        </a:p>
      </dgm:t>
    </dgm:pt>
  </dgm:ptLst>
  <dgm:cxnLst>
    <dgm:cxn modelId="{390E7AB2-D7D7-43B8-8958-6A833F69C5A4}" type="presOf" srcId="{38377C7E-BC18-4E62-B776-C4511C54AE9C}" destId="{9A40E48C-A67F-4D16-80C4-07AA86141075}" srcOrd="0" destOrd="0" presId="urn:microsoft.com/office/officeart/2008/layout/PictureAccentList"/>
    <dgm:cxn modelId="{B87DC547-D016-46AD-8DB3-10E5630EF029}" srcId="{38377C7E-BC18-4E62-B776-C4511C54AE9C}" destId="{31A2544D-5F92-4C06-8333-208F83ED55CE}" srcOrd="1" destOrd="0" parTransId="{DD5280B4-63FE-438F-A8E2-9BE526B41296}" sibTransId="{7A66B701-B7CF-4E8C-9F20-24CEC490B55D}"/>
    <dgm:cxn modelId="{DCC9CC20-10B6-4ECA-82E2-3D97F832954A}" type="presOf" srcId="{F25BB330-CD5B-4B0E-92B1-A07A2EEAC883}" destId="{CB7AE3C6-28EE-43F5-AF2C-C1AE8573F966}" srcOrd="0" destOrd="0" presId="urn:microsoft.com/office/officeart/2008/layout/PictureAccentList"/>
    <dgm:cxn modelId="{AAED5EE5-7A6E-4A1E-94B0-F094295BA1D3}" type="presOf" srcId="{E4989A2D-FA2E-4F05-9760-BCAF4A590753}" destId="{DB3B0C94-9213-449F-BD1C-622F001EF9FF}" srcOrd="0" destOrd="0" presId="urn:microsoft.com/office/officeart/2008/layout/PictureAccentList"/>
    <dgm:cxn modelId="{E86DEC2F-7CC7-4905-9329-9AD649B55EAB}" type="presOf" srcId="{0884BD69-6300-4C47-A49B-A959B8DAC09C}" destId="{CC1C3B6E-671F-42DB-8421-4CB64B3D2B7C}" srcOrd="0" destOrd="0" presId="urn:microsoft.com/office/officeart/2008/layout/PictureAccentList"/>
    <dgm:cxn modelId="{7C862231-9CA7-4B02-98C9-F6D3F96D0217}" srcId="{38377C7E-BC18-4E62-B776-C4511C54AE9C}" destId="{5DD6A5BD-5694-4250-B3E6-2494ADB949DF}" srcOrd="0" destOrd="0" parTransId="{006237FA-493F-4F38-9645-ED01D6F6FC9F}" sibTransId="{74D36854-4E16-468A-8E88-B4E5A394E69D}"/>
    <dgm:cxn modelId="{507DFE65-558E-4A9A-B2EA-DD071202D458}" type="presOf" srcId="{5DD6A5BD-5694-4250-B3E6-2494ADB949DF}" destId="{9A5DD0AA-B02B-497B-971C-96BEF2E0ED85}" srcOrd="0" destOrd="0" presId="urn:microsoft.com/office/officeart/2008/layout/PictureAccentList"/>
    <dgm:cxn modelId="{6A87F7DA-914D-42EB-8A24-6F10678A2938}" type="presOf" srcId="{484C5AC0-CF63-4A79-B5C6-FE4519EB150E}" destId="{70BC1195-8BE1-4EB7-A9DD-9B00309327FD}" srcOrd="0" destOrd="0" presId="urn:microsoft.com/office/officeart/2008/layout/PictureAccentList"/>
    <dgm:cxn modelId="{A1CB9EF5-81B8-4890-8E10-328211E57E7C}" srcId="{38377C7E-BC18-4E62-B776-C4511C54AE9C}" destId="{F25BB330-CD5B-4B0E-92B1-A07A2EEAC883}" srcOrd="3" destOrd="0" parTransId="{006926EC-8AE7-4F65-97F3-0110204DAC70}" sibTransId="{896915EA-9ADE-463E-B156-033C17C4D2C3}"/>
    <dgm:cxn modelId="{B5AB48A2-16DC-4FDA-AF35-F058ACFE007E}" type="presOf" srcId="{31A2544D-5F92-4C06-8333-208F83ED55CE}" destId="{643EFF3A-71FF-4017-987B-F244130F0DC4}" srcOrd="0" destOrd="0" presId="urn:microsoft.com/office/officeart/2008/layout/PictureAccentList"/>
    <dgm:cxn modelId="{E14B3F1D-7A32-4149-9726-A827AD02D0F8}" srcId="{0884BD69-6300-4C47-A49B-A959B8DAC09C}" destId="{38377C7E-BC18-4E62-B776-C4511C54AE9C}" srcOrd="0" destOrd="0" parTransId="{806F4FC6-2844-4F2A-8209-A92626E71998}" sibTransId="{73F78B45-2CC4-4F67-8916-0F5A91976B69}"/>
    <dgm:cxn modelId="{6573E644-E2C3-45FE-B325-87197E010C53}" srcId="{38377C7E-BC18-4E62-B776-C4511C54AE9C}" destId="{E4989A2D-FA2E-4F05-9760-BCAF4A590753}" srcOrd="4" destOrd="0" parTransId="{0B7712FE-8C19-4988-8890-0BDDF419816E}" sibTransId="{E6A5CBFE-6E07-4FF5-8D0C-82AA7E0BD65B}"/>
    <dgm:cxn modelId="{78CF8589-0C92-4E14-8C98-26026D224540}" srcId="{38377C7E-BC18-4E62-B776-C4511C54AE9C}" destId="{484C5AC0-CF63-4A79-B5C6-FE4519EB150E}" srcOrd="2" destOrd="0" parTransId="{B962E0A9-6135-4BA2-B3DB-AE328ACE3870}" sibTransId="{F29363DB-AD4E-4130-A670-7C7B5DE0D7A8}"/>
    <dgm:cxn modelId="{26A98B8B-03EC-434D-A0C5-23179636DBD6}" type="presParOf" srcId="{CC1C3B6E-671F-42DB-8421-4CB64B3D2B7C}" destId="{F2B62183-41D5-4C82-8CB4-3839140B4A45}" srcOrd="0" destOrd="0" presId="urn:microsoft.com/office/officeart/2008/layout/PictureAccentList"/>
    <dgm:cxn modelId="{9F471DE1-4571-4986-BFF4-C9B6AF6BE203}" type="presParOf" srcId="{F2B62183-41D5-4C82-8CB4-3839140B4A45}" destId="{F8D25F46-0A24-4E92-A023-01F955549105}" srcOrd="0" destOrd="0" presId="urn:microsoft.com/office/officeart/2008/layout/PictureAccentList"/>
    <dgm:cxn modelId="{5F16089A-3671-4004-8F9A-3F4816E23833}" type="presParOf" srcId="{F8D25F46-0A24-4E92-A023-01F955549105}" destId="{9A40E48C-A67F-4D16-80C4-07AA86141075}" srcOrd="0" destOrd="0" presId="urn:microsoft.com/office/officeart/2008/layout/PictureAccentList"/>
    <dgm:cxn modelId="{292430FF-0E81-4F2E-B244-B755C46A7C8F}" type="presParOf" srcId="{F2B62183-41D5-4C82-8CB4-3839140B4A45}" destId="{F9B6E876-2DBD-4F50-B592-440E9FE40648}" srcOrd="1" destOrd="0" presId="urn:microsoft.com/office/officeart/2008/layout/PictureAccentList"/>
    <dgm:cxn modelId="{758B86F5-D84F-470B-8BDA-5CC3AE8E7277}" type="presParOf" srcId="{F9B6E876-2DBD-4F50-B592-440E9FE40648}" destId="{9A247A8A-DCD5-408F-AD65-99BCACD7E1B1}" srcOrd="0" destOrd="0" presId="urn:microsoft.com/office/officeart/2008/layout/PictureAccentList"/>
    <dgm:cxn modelId="{88A08131-5CD8-4D1A-8FA4-4790E5546E3D}" type="presParOf" srcId="{9A247A8A-DCD5-408F-AD65-99BCACD7E1B1}" destId="{20A7A8E0-3379-42B9-A194-37564138E4AA}" srcOrd="0" destOrd="0" presId="urn:microsoft.com/office/officeart/2008/layout/PictureAccentList"/>
    <dgm:cxn modelId="{F01F3B00-A96E-4B0D-B3A5-F1B01CCE1FAA}" type="presParOf" srcId="{9A247A8A-DCD5-408F-AD65-99BCACD7E1B1}" destId="{9A5DD0AA-B02B-497B-971C-96BEF2E0ED85}" srcOrd="1" destOrd="0" presId="urn:microsoft.com/office/officeart/2008/layout/PictureAccentList"/>
    <dgm:cxn modelId="{F426E2F0-46EB-47EC-92E9-723B447ACDB3}" type="presParOf" srcId="{F9B6E876-2DBD-4F50-B592-440E9FE40648}" destId="{41C585F4-343A-4D94-A6E4-3DDD72E32E5E}" srcOrd="1" destOrd="0" presId="urn:microsoft.com/office/officeart/2008/layout/PictureAccentList"/>
    <dgm:cxn modelId="{ABFF32C2-CD89-41BA-B8AD-BEDA19DF6968}" type="presParOf" srcId="{41C585F4-343A-4D94-A6E4-3DDD72E32E5E}" destId="{227174E2-1254-430B-BE92-A654AB5BAA90}" srcOrd="0" destOrd="0" presId="urn:microsoft.com/office/officeart/2008/layout/PictureAccentList"/>
    <dgm:cxn modelId="{46DADEE1-0F94-4E39-BD1D-4C852B93BC15}" type="presParOf" srcId="{41C585F4-343A-4D94-A6E4-3DDD72E32E5E}" destId="{643EFF3A-71FF-4017-987B-F244130F0DC4}" srcOrd="1" destOrd="0" presId="urn:microsoft.com/office/officeart/2008/layout/PictureAccentList"/>
    <dgm:cxn modelId="{6C888143-7745-44B8-A39E-73174168DD7E}" type="presParOf" srcId="{F9B6E876-2DBD-4F50-B592-440E9FE40648}" destId="{98532896-ECA6-4AF2-901E-A11C36CBB64A}" srcOrd="2" destOrd="0" presId="urn:microsoft.com/office/officeart/2008/layout/PictureAccentList"/>
    <dgm:cxn modelId="{431B36EC-D825-4345-94FC-B67742A63CA5}" type="presParOf" srcId="{98532896-ECA6-4AF2-901E-A11C36CBB64A}" destId="{4D8A23AC-A3C6-4154-B615-3750CA648C38}" srcOrd="0" destOrd="0" presId="urn:microsoft.com/office/officeart/2008/layout/PictureAccentList"/>
    <dgm:cxn modelId="{0456213A-031C-419C-A67D-A3C96830DDBC}" type="presParOf" srcId="{98532896-ECA6-4AF2-901E-A11C36CBB64A}" destId="{70BC1195-8BE1-4EB7-A9DD-9B00309327FD}" srcOrd="1" destOrd="0" presId="urn:microsoft.com/office/officeart/2008/layout/PictureAccentList"/>
    <dgm:cxn modelId="{CFD1C94E-57DF-4121-B99C-544F9C23323A}" type="presParOf" srcId="{F9B6E876-2DBD-4F50-B592-440E9FE40648}" destId="{40813AFD-F687-42D1-9494-1DB9F69CDC86}" srcOrd="3" destOrd="0" presId="urn:microsoft.com/office/officeart/2008/layout/PictureAccentList"/>
    <dgm:cxn modelId="{526A23B0-00E3-4C15-9B7D-CF0856BFC432}" type="presParOf" srcId="{40813AFD-F687-42D1-9494-1DB9F69CDC86}" destId="{024A5856-AFB4-44A0-B407-C85FC76BFBA6}" srcOrd="0" destOrd="0" presId="urn:microsoft.com/office/officeart/2008/layout/PictureAccentList"/>
    <dgm:cxn modelId="{FE0DC2A8-8844-4FAE-AABA-EA81A9E3E170}" type="presParOf" srcId="{40813AFD-F687-42D1-9494-1DB9F69CDC86}" destId="{CB7AE3C6-28EE-43F5-AF2C-C1AE8573F966}" srcOrd="1" destOrd="0" presId="urn:microsoft.com/office/officeart/2008/layout/PictureAccentList"/>
    <dgm:cxn modelId="{67C6298F-B1A3-4C45-A23D-3E8A12C827B1}" type="presParOf" srcId="{F9B6E876-2DBD-4F50-B592-440E9FE40648}" destId="{16FAF7B5-13DD-4A2F-9DF9-655032EC462C}" srcOrd="4" destOrd="0" presId="urn:microsoft.com/office/officeart/2008/layout/PictureAccentList"/>
    <dgm:cxn modelId="{083E5E7D-C969-4488-B8F3-A2F5303884BE}" type="presParOf" srcId="{16FAF7B5-13DD-4A2F-9DF9-655032EC462C}" destId="{902DBBA5-9D87-4A29-BF6B-EBD3FF72D545}" srcOrd="0" destOrd="0" presId="urn:microsoft.com/office/officeart/2008/layout/PictureAccentList"/>
    <dgm:cxn modelId="{95B40A7A-EDF5-42C8-92F3-8C9AB227A655}" type="presParOf" srcId="{16FAF7B5-13DD-4A2F-9DF9-655032EC462C}" destId="{DB3B0C94-9213-449F-BD1C-622F001EF9FF}" srcOrd="1" destOrd="0" presId="urn:microsoft.com/office/officeart/2008/layout/PictureAccent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40E48C-A67F-4D16-80C4-07AA86141075}">
      <dsp:nvSpPr>
        <dsp:cNvPr id="0" name=""/>
        <dsp:cNvSpPr/>
      </dsp:nvSpPr>
      <dsp:spPr>
        <a:xfrm>
          <a:off x="2516137" y="61898"/>
          <a:ext cx="7315205" cy="823763"/>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mj-lt"/>
            </a:rPr>
            <a:t>By the end of this lesson, you will be able to:</a:t>
          </a:r>
          <a:endParaRPr lang="en-US" sz="1800" kern="1200" dirty="0">
            <a:solidFill>
              <a:schemeClr val="tx1"/>
            </a:solidFill>
            <a:latin typeface="+mj-lt"/>
          </a:endParaRPr>
        </a:p>
      </dsp:txBody>
      <dsp:txXfrm>
        <a:off x="2540264" y="86025"/>
        <a:ext cx="7266951" cy="775509"/>
      </dsp:txXfrm>
    </dsp:sp>
    <dsp:sp modelId="{20A7A8E0-3379-42B9-A194-37564138E4AA}">
      <dsp:nvSpPr>
        <dsp:cNvPr id="0" name=""/>
        <dsp:cNvSpPr/>
      </dsp:nvSpPr>
      <dsp:spPr>
        <a:xfrm>
          <a:off x="2461704" y="972108"/>
          <a:ext cx="823763" cy="823763"/>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6000" r="-26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A5DD0AA-B02B-497B-971C-96BEF2E0ED85}">
      <dsp:nvSpPr>
        <dsp:cNvPr id="0" name=""/>
        <dsp:cNvSpPr/>
      </dsp:nvSpPr>
      <dsp:spPr>
        <a:xfrm>
          <a:off x="3400037" y="1033939"/>
          <a:ext cx="6448285" cy="82376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mj-lt"/>
            </a:rPr>
            <a:t>Describe why you should consider convenience when choosing a site.</a:t>
          </a:r>
          <a:endParaRPr lang="en-US" sz="1800" kern="1200" dirty="0">
            <a:solidFill>
              <a:schemeClr val="tx1"/>
            </a:solidFill>
            <a:latin typeface="+mj-lt"/>
          </a:endParaRPr>
        </a:p>
      </dsp:txBody>
      <dsp:txXfrm>
        <a:off x="3440257" y="1074159"/>
        <a:ext cx="6367845" cy="743323"/>
      </dsp:txXfrm>
    </dsp:sp>
    <dsp:sp modelId="{227174E2-1254-430B-BE92-A654AB5BAA90}">
      <dsp:nvSpPr>
        <dsp:cNvPr id="0" name=""/>
        <dsp:cNvSpPr/>
      </dsp:nvSpPr>
      <dsp:spPr>
        <a:xfrm>
          <a:off x="2461704" y="1894723"/>
          <a:ext cx="823763" cy="823763"/>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43EFF3A-71FF-4017-987B-F244130F0DC4}">
      <dsp:nvSpPr>
        <dsp:cNvPr id="0" name=""/>
        <dsp:cNvSpPr/>
      </dsp:nvSpPr>
      <dsp:spPr>
        <a:xfrm>
          <a:off x="3400037" y="1956555"/>
          <a:ext cx="6448285" cy="82376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mj-lt"/>
            </a:rPr>
            <a:t>Define a “representative location.” </a:t>
          </a:r>
          <a:endParaRPr lang="en-US" sz="1800" kern="1200" dirty="0">
            <a:solidFill>
              <a:schemeClr val="tx1"/>
            </a:solidFill>
            <a:latin typeface="+mj-lt"/>
          </a:endParaRPr>
        </a:p>
      </dsp:txBody>
      <dsp:txXfrm>
        <a:off x="3440257" y="1996775"/>
        <a:ext cx="6367845" cy="743323"/>
      </dsp:txXfrm>
    </dsp:sp>
    <dsp:sp modelId="{4D8A23AC-A3C6-4154-B615-3750CA648C38}">
      <dsp:nvSpPr>
        <dsp:cNvPr id="0" name=""/>
        <dsp:cNvSpPr/>
      </dsp:nvSpPr>
      <dsp:spPr>
        <a:xfrm>
          <a:off x="2461704" y="2817338"/>
          <a:ext cx="823763" cy="823763"/>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0BC1195-8BE1-4EB7-A9DD-9B00309327FD}">
      <dsp:nvSpPr>
        <dsp:cNvPr id="0" name=""/>
        <dsp:cNvSpPr/>
      </dsp:nvSpPr>
      <dsp:spPr>
        <a:xfrm>
          <a:off x="3400037" y="2879170"/>
          <a:ext cx="6448285" cy="82376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mj-lt"/>
            </a:rPr>
            <a:t>Choose and create sites with uniform habitat and explain why that is important.</a:t>
          </a:r>
        </a:p>
      </dsp:txBody>
      <dsp:txXfrm>
        <a:off x="3440257" y="2919390"/>
        <a:ext cx="6367845" cy="743323"/>
      </dsp:txXfrm>
    </dsp:sp>
    <dsp:sp modelId="{024A5856-AFB4-44A0-B407-C85FC76BFBA6}">
      <dsp:nvSpPr>
        <dsp:cNvPr id="0" name=""/>
        <dsp:cNvSpPr/>
      </dsp:nvSpPr>
      <dsp:spPr>
        <a:xfrm>
          <a:off x="2461704" y="3739954"/>
          <a:ext cx="823763" cy="823763"/>
        </a:xfrm>
        <a:prstGeom prst="roundRect">
          <a:avLst>
            <a:gd name="adj" fmla="val 166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B7AE3C6-28EE-43F5-AF2C-C1AE8573F966}">
      <dsp:nvSpPr>
        <dsp:cNvPr id="0" name=""/>
        <dsp:cNvSpPr/>
      </dsp:nvSpPr>
      <dsp:spPr>
        <a:xfrm>
          <a:off x="3400037" y="3801785"/>
          <a:ext cx="6448285" cy="82376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mj-lt"/>
            </a:rPr>
            <a:t>Describe what an appropriate size is for a site, and what influences the appropriate size.</a:t>
          </a:r>
        </a:p>
      </dsp:txBody>
      <dsp:txXfrm>
        <a:off x="3440257" y="3842005"/>
        <a:ext cx="6367845" cy="743323"/>
      </dsp:txXfrm>
    </dsp:sp>
    <dsp:sp modelId="{902DBBA5-9D87-4A29-BF6B-EBD3FF72D545}">
      <dsp:nvSpPr>
        <dsp:cNvPr id="0" name=""/>
        <dsp:cNvSpPr/>
      </dsp:nvSpPr>
      <dsp:spPr>
        <a:xfrm>
          <a:off x="2461704" y="4662569"/>
          <a:ext cx="823763" cy="823763"/>
        </a:xfrm>
        <a:prstGeom prst="roundRect">
          <a:avLst>
            <a:gd name="adj" fmla="val 1667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47000" r="-4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B3B0C94-9213-449F-BD1C-622F001EF9FF}">
      <dsp:nvSpPr>
        <dsp:cNvPr id="0" name=""/>
        <dsp:cNvSpPr/>
      </dsp:nvSpPr>
      <dsp:spPr>
        <a:xfrm>
          <a:off x="3400037" y="4744123"/>
          <a:ext cx="6448285" cy="742276"/>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mj-lt"/>
            </a:rPr>
            <a:t>Explain what “proper permission” is and why you need it before you start observing on lands that don’t belong to you.</a:t>
          </a:r>
        </a:p>
      </dsp:txBody>
      <dsp:txXfrm>
        <a:off x="3436278" y="4780364"/>
        <a:ext cx="6375803" cy="669794"/>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mynpn.usanpn.org/npnapp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3—Choose a Site to Monitor</a:t>
            </a:r>
          </a:p>
          <a:p>
            <a:endParaRPr lang="en-US" dirty="0" smtClean="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122657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3 Objectives</a:t>
            </a:r>
          </a:p>
          <a:p>
            <a:endParaRPr lang="en-US" dirty="0" smtClean="0"/>
          </a:p>
          <a:p>
            <a:pPr>
              <a:spcAft>
                <a:spcPts val="1269"/>
              </a:spcAft>
            </a:pPr>
            <a:r>
              <a:rPr lang="en-US" dirty="0" smtClean="0"/>
              <a:t>By the end of this lesson, you will be able to:</a:t>
            </a:r>
          </a:p>
          <a:p>
            <a:pPr>
              <a:spcAft>
                <a:spcPts val="1269"/>
              </a:spcAft>
            </a:pPr>
            <a:endParaRPr lang="en-US" dirty="0" smtClean="0"/>
          </a:p>
          <a:p>
            <a:pPr marL="171424" indent="-171424">
              <a:buFont typeface="Arial" panose="020B0604020202020204" pitchFamily="34" charset="0"/>
              <a:buChar char="•"/>
            </a:pPr>
            <a:r>
              <a:rPr lang="en-US" dirty="0" smtClean="0"/>
              <a:t>Describe why you should consider convenience when choosing a site.</a:t>
            </a:r>
          </a:p>
          <a:p>
            <a:pPr marL="171424" indent="-171424">
              <a:buFont typeface="Arial" panose="020B0604020202020204" pitchFamily="34" charset="0"/>
              <a:buChar char="•"/>
            </a:pPr>
            <a:r>
              <a:rPr lang="en-US" dirty="0" smtClean="0"/>
              <a:t>Define a “representative location.” </a:t>
            </a:r>
          </a:p>
          <a:p>
            <a:pPr marL="171424" indent="-171424">
              <a:buFont typeface="Arial" panose="020B0604020202020204" pitchFamily="34" charset="0"/>
              <a:buChar char="•"/>
            </a:pPr>
            <a:r>
              <a:rPr lang="en-US" dirty="0" smtClean="0"/>
              <a:t>Choose and create sites with uniform habitat and explain why that is important.</a:t>
            </a:r>
          </a:p>
          <a:p>
            <a:pPr marL="171424" indent="-171424">
              <a:buFont typeface="Arial" panose="020B0604020202020204" pitchFamily="34" charset="0"/>
              <a:buChar char="•"/>
            </a:pPr>
            <a:r>
              <a:rPr lang="en-US" dirty="0" smtClean="0"/>
              <a:t>Describe what an appropriate size is for a site, and what influences the appropriate size.</a:t>
            </a:r>
          </a:p>
          <a:p>
            <a:pPr marL="171424" indent="-171424">
              <a:buFont typeface="Arial" panose="020B0604020202020204" pitchFamily="34" charset="0"/>
              <a:buChar char="•"/>
            </a:pPr>
            <a:r>
              <a:rPr lang="en-US" dirty="0" smtClean="0"/>
              <a:t>Explain what “proper permission” is and why you need it before you start observing on lands that don’t belong to you.</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4062503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Choose </a:t>
            </a:r>
            <a:r>
              <a:rPr lang="en-US" b="1" smtClean="0"/>
              <a:t>a Site</a:t>
            </a:r>
            <a:r>
              <a:rPr lang="en-US" smtClean="0"/>
              <a:t>—</a:t>
            </a:r>
            <a:r>
              <a:rPr lang="en-US" b="1" smtClean="0"/>
              <a:t>Convenience</a:t>
            </a:r>
            <a:endParaRPr lang="en-US" b="1" dirty="0" smtClean="0"/>
          </a:p>
          <a:p>
            <a:endParaRPr lang="en-US" dirty="0" smtClean="0"/>
          </a:p>
          <a:p>
            <a:r>
              <a:rPr lang="en-US" dirty="0" smtClean="0"/>
              <a:t>You will be visiting your site(s) regularly, so it should be convenient and easily accessible. </a:t>
            </a:r>
          </a:p>
          <a:p>
            <a:endParaRPr lang="en-US" dirty="0" smtClean="0"/>
          </a:p>
          <a:p>
            <a:r>
              <a:rPr lang="en-US" dirty="0" smtClean="0"/>
              <a:t>Consider your yard or another area that you visit frequently and is easy to travel to.</a:t>
            </a:r>
          </a:p>
          <a:p>
            <a:endParaRPr lang="en-US" dirty="0" smtClean="0"/>
          </a:p>
          <a:p>
            <a:r>
              <a:rPr lang="en-US" dirty="0" smtClean="0"/>
              <a:t>The easier it is to get to your site, the more likely it is that you will visit it.</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2770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469">
              <a:defRPr/>
            </a:pPr>
            <a:r>
              <a:rPr lang="en-US" b="1" dirty="0" smtClean="0"/>
              <a:t>Choose </a:t>
            </a:r>
            <a:r>
              <a:rPr lang="en-US" b="1" smtClean="0"/>
              <a:t>a Site</a:t>
            </a:r>
            <a:r>
              <a:rPr lang="en-US" smtClean="0"/>
              <a:t>—</a:t>
            </a:r>
            <a:r>
              <a:rPr lang="en-US" b="1" smtClean="0"/>
              <a:t>Representative </a:t>
            </a:r>
            <a:r>
              <a:rPr lang="en-US" b="1" dirty="0" smtClean="0"/>
              <a:t>Location</a:t>
            </a:r>
          </a:p>
          <a:p>
            <a:pPr defTabSz="966469">
              <a:defRPr/>
            </a:pPr>
            <a:endParaRPr lang="en-US" dirty="0" smtClean="0"/>
          </a:p>
          <a:p>
            <a:pPr defTabSz="966469">
              <a:defRPr/>
            </a:pPr>
            <a:r>
              <a:rPr lang="en-US" dirty="0"/>
              <a:t>As much as is practical, the selected site(s) should be representative of the environmental conditions for your area.</a:t>
            </a:r>
          </a:p>
          <a:p>
            <a:pPr defTabSz="966469">
              <a:defRPr/>
            </a:pPr>
            <a:endParaRPr lang="en-US" dirty="0"/>
          </a:p>
          <a:p>
            <a:pPr defTabSz="966469">
              <a:defRPr/>
            </a:pPr>
            <a:r>
              <a:rPr lang="en-US" dirty="0"/>
              <a:t>We welcome all observations, even if your site is unusual for your area, but we encourage people to select sites that are representative of the local environment when possible. For example, if possible, we recommend that you select a site in a relatively flat or gently sloping area. </a:t>
            </a:r>
          </a:p>
          <a:p>
            <a:pPr defTabSz="966469">
              <a:defRPr/>
            </a:pPr>
            <a:endParaRPr lang="en-US" dirty="0"/>
          </a:p>
          <a:p>
            <a:pPr defTabSz="966469">
              <a:defRPr/>
            </a:pPr>
            <a:r>
              <a:rPr lang="en-US" dirty="0"/>
              <a:t>We also recommend that you avoid areas that are subject to drifting snow or funneled or channeled winds. The site should ideally be neither excessively dry nor wet for your area. </a:t>
            </a:r>
          </a:p>
          <a:p>
            <a:pPr defTabSz="966469">
              <a:defRPr/>
            </a:pPr>
            <a:endParaRPr lang="en-US" dirty="0"/>
          </a:p>
          <a:p>
            <a:pPr defTabSz="966469">
              <a:defRPr/>
            </a:pPr>
            <a:r>
              <a:rPr lang="en-US" dirty="0"/>
              <a:t>In forested areas, the site should be generally similar to the surrounding forest, reflecting the overall canopy composition and stature. </a:t>
            </a:r>
          </a:p>
          <a:p>
            <a:pPr defTabSz="966469">
              <a:defRPr/>
            </a:pPr>
            <a:endParaRPr lang="en-US" dirty="0"/>
          </a:p>
          <a:p>
            <a:pPr defTabSz="966469">
              <a:defRPr/>
            </a:pPr>
            <a:r>
              <a:rPr lang="en-US" dirty="0"/>
              <a:t>If you are observing wild plants, we suggest you avoid locations where plants are watered or fertilized. </a:t>
            </a:r>
          </a:p>
          <a:p>
            <a:pPr defTabSz="966469">
              <a:defRPr/>
            </a:pPr>
            <a:endParaRPr lang="en-US" dirty="0"/>
          </a:p>
          <a:p>
            <a:pPr defTabSz="966469">
              <a:defRPr/>
            </a:pPr>
            <a:r>
              <a:rPr lang="en-US" dirty="0"/>
              <a:t>If your site is unusual for your area, just record the unusual characteristics in the comments section of the </a:t>
            </a:r>
            <a:r>
              <a:rPr lang="en-US" i="1" dirty="0"/>
              <a:t>Nature's Notebook</a:t>
            </a:r>
            <a:r>
              <a:rPr lang="en-US" dirty="0"/>
              <a:t> </a:t>
            </a:r>
            <a:r>
              <a:rPr lang="en-US" dirty="0">
                <a:hlinkClick r:id="rId3"/>
              </a:rPr>
              <a:t>Add a New Site</a:t>
            </a:r>
            <a:r>
              <a:rPr lang="en-US" dirty="0"/>
              <a:t> form when you register your site.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1651636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Choose </a:t>
            </a:r>
            <a:r>
              <a:rPr lang="en-US" b="1" smtClean="0"/>
              <a:t>a Site</a:t>
            </a:r>
            <a:r>
              <a:rPr lang="en-US" smtClean="0"/>
              <a:t>—</a:t>
            </a:r>
            <a:r>
              <a:rPr lang="en-US" b="1" smtClean="0"/>
              <a:t>Uniform </a:t>
            </a:r>
            <a:r>
              <a:rPr lang="en-US" b="1" dirty="0" smtClean="0"/>
              <a:t>Habitat</a:t>
            </a:r>
          </a:p>
          <a:p>
            <a:pPr defTabSz="966469">
              <a:defRPr/>
            </a:pPr>
            <a:endParaRPr lang="en-US" dirty="0" smtClean="0"/>
          </a:p>
          <a:p>
            <a:pPr defTabSz="966469">
              <a:defRPr/>
            </a:pPr>
            <a:r>
              <a:rPr lang="en-US" dirty="0" smtClean="0"/>
              <a:t>The conditions of your selected site(s) should be relatively uniform across the site. </a:t>
            </a:r>
          </a:p>
          <a:p>
            <a:pPr defTabSz="966469">
              <a:defRPr/>
            </a:pPr>
            <a:endParaRPr lang="en-US" dirty="0" smtClean="0"/>
          </a:p>
          <a:p>
            <a:pPr defTabSz="966469">
              <a:defRPr/>
            </a:pPr>
            <a:r>
              <a:rPr lang="en-US" dirty="0" smtClean="0"/>
              <a:t>If you would like to observe two adjacent but distinct habitats, please document them as separate sites. For example, a wetland adjacent to or surrounded by a drier grassland or forest should be documented as a separate site from the grassland or forest. It</a:t>
            </a:r>
            <a:r>
              <a:rPr lang="en-US" baseline="0" dirty="0" smtClean="0"/>
              <a:t> will be easier to understand and analyze data from sites with uniform habitat. </a:t>
            </a:r>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3123745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Choose a Site --Appropriate Size</a:t>
            </a:r>
          </a:p>
          <a:p>
            <a:pPr defTabSz="966469">
              <a:defRPr/>
            </a:pPr>
            <a:endParaRPr lang="en-US" dirty="0" smtClean="0"/>
          </a:p>
          <a:p>
            <a:pPr defTabSz="966469">
              <a:defRPr/>
            </a:pPr>
            <a:r>
              <a:rPr lang="en-US" dirty="0" smtClean="0"/>
              <a:t>A site should be no larger than 15 acres (6 hectares or 250 x 250 meters, the size of a pixel from a land surface satellite image), a square with sides the length of 2 ½ football fields. </a:t>
            </a:r>
          </a:p>
          <a:p>
            <a:pPr defTabSz="966469">
              <a:defRPr/>
            </a:pPr>
            <a:endParaRPr lang="en-US" dirty="0" smtClean="0"/>
          </a:p>
          <a:p>
            <a:pPr defTabSz="966469">
              <a:defRPr/>
            </a:pPr>
            <a:r>
              <a:rPr lang="en-US" dirty="0" smtClean="0"/>
              <a:t>A site can certainly be smaller than this, and larger areas can be divided into multiple sites.</a:t>
            </a:r>
          </a:p>
          <a:p>
            <a:pPr defTabSz="966469">
              <a:defRPr/>
            </a:pPr>
            <a:endParaRPr lang="en-US" dirty="0" smtClean="0"/>
          </a:p>
          <a:p>
            <a:pPr defTabSz="966469">
              <a:defRPr/>
            </a:pPr>
            <a:r>
              <a:rPr lang="en-US" dirty="0" smtClean="0"/>
              <a:t>The best size for your site depends on the scale of your landscape and the distance over which you can easily see or walk. It also depends on whether you are observing animals or only plants. For plants, a site is the area that surrounds the individual plants you are observing. For animals, a site is the area where you look for the animals on your checklist. </a:t>
            </a:r>
          </a:p>
          <a:p>
            <a:endParaRPr lang="en-US" dirty="0" smtClean="0"/>
          </a:p>
          <a:p>
            <a:pPr defTabSz="966469">
              <a:defRPr/>
            </a:pPr>
            <a:r>
              <a:rPr lang="en-US" dirty="0" smtClean="0"/>
              <a:t>Data from the National Phenology Database are sometimes paired with satellite data imagery for analysis and synthesis.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2303621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Choose a Site—Proper Permission</a:t>
            </a:r>
          </a:p>
          <a:p>
            <a:pPr defTabSz="966469">
              <a:defRPr/>
            </a:pPr>
            <a:endParaRPr lang="en-US" dirty="0" smtClean="0"/>
          </a:p>
          <a:p>
            <a:pPr defTabSz="966469">
              <a:defRPr/>
            </a:pPr>
            <a:r>
              <a:rPr lang="en-US" dirty="0" smtClean="0"/>
              <a:t>If you do not own the property where the site is located, you must get permission from the landowner before marking the site, the plants or reporting the site location information (such as latitude/longitude coordinates). </a:t>
            </a:r>
          </a:p>
          <a:p>
            <a:pPr defTabSz="966469">
              <a:defRPr/>
            </a:pPr>
            <a:endParaRPr lang="en-US" dirty="0" smtClean="0"/>
          </a:p>
          <a:p>
            <a:pPr defTabSz="966469">
              <a:defRPr/>
            </a:pPr>
            <a:r>
              <a:rPr lang="en-US" dirty="0" smtClean="0"/>
              <a:t>Without permission the land owner may be legally liable for your presence and/or any incidents that occur while you are observing. Obtaining permission ahead of time is due diligence.</a:t>
            </a:r>
          </a:p>
          <a:p>
            <a:pPr defTabSz="966469">
              <a:defRPr/>
            </a:pPr>
            <a:endParaRPr lang="en-US" dirty="0" smtClean="0"/>
          </a:p>
          <a:p>
            <a:pPr defTabSz="966469">
              <a:defRPr/>
            </a:pPr>
            <a:r>
              <a:rPr lang="en-US" dirty="0" smtClean="0"/>
              <a:t>Many public agencies encourage observations of this kind and would be glad to know that you are reporting your observations to </a:t>
            </a:r>
            <a:r>
              <a:rPr lang="en-US" i="1" dirty="0" smtClean="0"/>
              <a:t>Nature’s Notebook</a:t>
            </a:r>
            <a:r>
              <a:rPr lang="en-US" dirty="0" smtClean="0"/>
              <a:t>.   However, you should get permission to make observations from the appropriate department of the federal government, state, or municipality that has responsibility for the property. Land managers often issue written permits for land access, which will help ensure that you can mark your sites and plants and can regularly visit your site.</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916205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3 Summary</a:t>
            </a:r>
          </a:p>
          <a:p>
            <a:endParaRPr lang="en-US" dirty="0" smtClean="0"/>
          </a:p>
          <a:p>
            <a:pPr marL="181213" indent="-181213">
              <a:buFont typeface="Arial" panose="020B0604020202020204" pitchFamily="34" charset="0"/>
              <a:buChar char="•"/>
            </a:pPr>
            <a:r>
              <a:rPr lang="en-US" dirty="0" smtClean="0"/>
              <a:t>A site should be accessible and convenient to you because you will need to visit it frequently. If it is easy to get to, or you already visit it often, you will be more likely to collect data on a regular basis.</a:t>
            </a:r>
          </a:p>
          <a:p>
            <a:pPr marL="181213" indent="-181213">
              <a:buFont typeface="Arial" panose="020B0604020202020204" pitchFamily="34" charset="0"/>
              <a:buChar char="•"/>
            </a:pPr>
            <a:r>
              <a:rPr lang="en-US" dirty="0" smtClean="0"/>
              <a:t>A representative location is one that is reflective of the local surrounding habitat.</a:t>
            </a:r>
          </a:p>
          <a:p>
            <a:pPr marL="181213" indent="-181213">
              <a:buFont typeface="Arial" panose="020B0604020202020204" pitchFamily="34" charset="0"/>
              <a:buChar char="•"/>
            </a:pPr>
            <a:r>
              <a:rPr lang="en-US" dirty="0" smtClean="0"/>
              <a:t>A uniform habitat means that the site conditions are consistent across the site.</a:t>
            </a:r>
          </a:p>
          <a:p>
            <a:pPr marL="181213" indent="-181213">
              <a:buFont typeface="Arial" panose="020B0604020202020204" pitchFamily="34" charset="0"/>
              <a:buChar char="•"/>
            </a:pPr>
            <a:r>
              <a:rPr lang="en-US" dirty="0" smtClean="0"/>
              <a:t>An appropriate size is no more than 15 acres. This size was chosen by the USA-NPN because it is the size of satellite imagery pixels.</a:t>
            </a:r>
          </a:p>
          <a:p>
            <a:pPr marL="181213" indent="-181213">
              <a:buFont typeface="Arial" panose="020B0604020202020204" pitchFamily="34" charset="0"/>
              <a:buChar char="•"/>
            </a:pPr>
            <a:r>
              <a:rPr lang="en-US" dirty="0" smtClean="0"/>
              <a:t>Proper permission means the land owner has stated you are allowed to collect observations on their property. The land owner may be liable if any accidents or damage occur while you are observing. </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8</a:t>
            </a:fld>
            <a:endParaRPr lang="en-US" dirty="0"/>
          </a:p>
        </p:txBody>
      </p:sp>
    </p:spTree>
    <p:extLst>
      <p:ext uri="{BB962C8B-B14F-4D97-AF65-F5344CB8AC3E}">
        <p14:creationId xmlns:p14="http://schemas.microsoft.com/office/powerpoint/2010/main" val="116741966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4.xml"/><Relationship Id="rId7" Type="http://schemas.openxmlformats.org/officeDocument/2006/relationships/diagramLayout" Target="../diagrams/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diagramData" Target="../diagrams/data1.xml"/><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16.jpe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image" Target="../media/image17.jpe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notesSlide" Target="../notesSlides/notesSlide4.xml"/><Relationship Id="rId5" Type="http://schemas.openxmlformats.org/officeDocument/2006/relationships/slideLayout" Target="../slideLayouts/slideLayout3.xml"/><Relationship Id="rId4" Type="http://schemas.openxmlformats.org/officeDocument/2006/relationships/tags" Target="../tags/tag42.xml"/></Relationships>
</file>

<file path=ppt/slides/_rels/slide5.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18.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notesSlide" Target="../notesSlides/notesSlide5.xml"/><Relationship Id="rId5" Type="http://schemas.openxmlformats.org/officeDocument/2006/relationships/slideLayout" Target="../slideLayouts/slideLayout3.xml"/><Relationship Id="rId4" Type="http://schemas.openxmlformats.org/officeDocument/2006/relationships/tags" Target="../tags/tag46.xml"/></Relationships>
</file>

<file path=ppt/slides/_rels/slide6.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19.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6.xml"/><Relationship Id="rId5" Type="http://schemas.openxmlformats.org/officeDocument/2006/relationships/slideLayout" Target="../slideLayouts/slideLayout3.xml"/><Relationship Id="rId4" Type="http://schemas.openxmlformats.org/officeDocument/2006/relationships/tags" Target="../tags/tag50.xml"/></Relationships>
</file>

<file path=ppt/slides/_rels/slide7.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image" Target="../media/image20.jpe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notesSlide" Target="../notesSlides/notesSlide7.xml"/><Relationship Id="rId5" Type="http://schemas.openxmlformats.org/officeDocument/2006/relationships/slideLayout" Target="../slideLayouts/slideLayout3.xml"/><Relationship Id="rId4" Type="http://schemas.openxmlformats.org/officeDocument/2006/relationships/tags" Target="../tags/tag54.xml"/></Relationships>
</file>

<file path=ppt/slides/_rels/slide8.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21.jpeg"/><Relationship Id="rId5" Type="http://schemas.openxmlformats.org/officeDocument/2006/relationships/notesSlide" Target="../notesSlides/notesSlide8.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Lesson 3—</a:t>
            </a:r>
            <a:r>
              <a:rPr lang="en-US" dirty="0" smtClean="0">
                <a:solidFill>
                  <a:srgbClr val="FF00FF"/>
                </a:solidFill>
              </a:rPr>
              <a:t/>
            </a:r>
            <a:br>
              <a:rPr lang="en-US" dirty="0" smtClean="0">
                <a:solidFill>
                  <a:srgbClr val="FF00FF"/>
                </a:solidFill>
              </a:rPr>
            </a:br>
            <a:r>
              <a:rPr lang="en-US" dirty="0" smtClean="0"/>
              <a:t>Choose a Site to Monitor</a:t>
            </a:r>
            <a:endParaRPr lang="en-US" dirty="0"/>
          </a:p>
        </p:txBody>
      </p:sp>
    </p:spTree>
    <p:custDataLst>
      <p:tags r:id="rId1"/>
    </p:custDataLst>
    <p:extLst>
      <p:ext uri="{BB962C8B-B14F-4D97-AF65-F5344CB8AC3E}">
        <p14:creationId xmlns:p14="http://schemas.microsoft.com/office/powerpoint/2010/main" val="713816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3 </a:t>
            </a:r>
            <a:r>
              <a:rPr lang="en-US" dirty="0"/>
              <a:t>O</a:t>
            </a:r>
            <a:r>
              <a:rPr lang="en-US" dirty="0" smtClean="0"/>
              <a:t>bjectives</a:t>
            </a:r>
            <a:endParaRPr lang="en-US" dirty="0"/>
          </a:p>
        </p:txBody>
      </p:sp>
      <p:graphicFrame>
        <p:nvGraphicFramePr>
          <p:cNvPr id="4" name="Content Placeholder 3"/>
          <p:cNvGraphicFramePr>
            <a:graphicFrameLocks noGrp="1"/>
          </p:cNvGraphicFramePr>
          <p:nvPr>
            <p:ph idx="1"/>
            <p:custDataLst>
              <p:tags r:id="rId3"/>
            </p:custDataLst>
            <p:extLst>
              <p:ext uri="{D42A27DB-BD31-4B8C-83A1-F6EECF244321}">
                <p14:modId xmlns:p14="http://schemas.microsoft.com/office/powerpoint/2010/main" val="2719449117"/>
              </p:ext>
            </p:extLst>
          </p:nvPr>
        </p:nvGraphicFramePr>
        <p:xfrm>
          <a:off x="-2057400" y="783021"/>
          <a:ext cx="12268200" cy="5486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ustDataLst>
      <p:tags r:id="rId1"/>
    </p:custDataLst>
    <p:extLst>
      <p:ext uri="{BB962C8B-B14F-4D97-AF65-F5344CB8AC3E}">
        <p14:creationId xmlns:p14="http://schemas.microsoft.com/office/powerpoint/2010/main" val="3499250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Choose </a:t>
            </a:r>
            <a:r>
              <a:rPr lang="en-US" smtClean="0"/>
              <a:t>a </a:t>
            </a:r>
            <a:r>
              <a:rPr lang="en-US"/>
              <a:t>Site—Convenience</a:t>
            </a:r>
            <a:endParaRPr lang="en-US" dirty="0"/>
          </a:p>
        </p:txBody>
      </p:sp>
      <p:sp>
        <p:nvSpPr>
          <p:cNvPr id="3" name="Content Placeholder 2"/>
          <p:cNvSpPr>
            <a:spLocks noGrp="1"/>
          </p:cNvSpPr>
          <p:nvPr>
            <p:ph idx="1"/>
            <p:custDataLst>
              <p:tags r:id="rId3"/>
            </p:custDataLst>
          </p:nvPr>
        </p:nvSpPr>
        <p:spPr>
          <a:xfrm>
            <a:off x="152400" y="1295400"/>
            <a:ext cx="3657600" cy="5105400"/>
          </a:xfrm>
        </p:spPr>
        <p:txBody>
          <a:bodyPr/>
          <a:lstStyle/>
          <a:p>
            <a:pPr marL="0" indent="0">
              <a:buNone/>
            </a:pPr>
            <a:r>
              <a:rPr lang="en-US" dirty="0" smtClean="0"/>
              <a:t>You </a:t>
            </a:r>
            <a:r>
              <a:rPr lang="en-US" dirty="0"/>
              <a:t>will be visiting your site(s) regularly, so it should be convenient and easily accessible. </a:t>
            </a:r>
            <a:endParaRPr lang="en-US" dirty="0" smtClean="0"/>
          </a:p>
          <a:p>
            <a:pPr marL="0" indent="0">
              <a:buNone/>
            </a:pPr>
            <a:endParaRPr lang="en-US" dirty="0"/>
          </a:p>
          <a:p>
            <a:pPr marL="0" indent="0">
              <a:buNone/>
            </a:pPr>
            <a:r>
              <a:rPr lang="en-US" dirty="0" smtClean="0"/>
              <a:t>Consider </a:t>
            </a:r>
            <a:r>
              <a:rPr lang="en-US" dirty="0"/>
              <a:t>your yard or another area that </a:t>
            </a:r>
            <a:r>
              <a:rPr lang="en-US" dirty="0" smtClean="0"/>
              <a:t>you </a:t>
            </a:r>
            <a:r>
              <a:rPr lang="en-US" dirty="0"/>
              <a:t>visit </a:t>
            </a:r>
            <a:r>
              <a:rPr lang="en-US" dirty="0" smtClean="0"/>
              <a:t>frequently and is easy to travel to.</a:t>
            </a:r>
          </a:p>
          <a:p>
            <a:pPr marL="0" indent="0">
              <a:buNone/>
            </a:pPr>
            <a:endParaRPr lang="en-US" dirty="0"/>
          </a:p>
          <a:p>
            <a:pPr marL="0" indent="0">
              <a:buNone/>
            </a:pPr>
            <a:r>
              <a:rPr lang="en-US" dirty="0" smtClean="0"/>
              <a:t>The easier it is to get to your site, the more likely it is that you will visit it.</a:t>
            </a:r>
          </a:p>
        </p:txBody>
      </p:sp>
      <p:pic>
        <p:nvPicPr>
          <p:cNvPr id="4" name="Picture 3" descr="Photo of a man with a clipboard making observations about creosote bush. " title="Nature's Notebook observe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72000" y="838200"/>
            <a:ext cx="3352800" cy="51853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custDataLst>
              <p:tags r:id="rId4"/>
            </p:custDataLst>
          </p:nvPr>
        </p:nvSpPr>
        <p:spPr>
          <a:xfrm>
            <a:off x="4399239" y="6096000"/>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4185920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Choose </a:t>
            </a:r>
            <a:r>
              <a:rPr lang="en-US" smtClean="0"/>
              <a:t>a </a:t>
            </a:r>
            <a:r>
              <a:rPr lang="en-US"/>
              <a:t>Site—Representative </a:t>
            </a:r>
            <a:r>
              <a:rPr lang="en-US" dirty="0"/>
              <a:t>L</a:t>
            </a:r>
            <a:r>
              <a:rPr lang="en-US" dirty="0" smtClean="0"/>
              <a:t>ocation</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As </a:t>
            </a:r>
            <a:r>
              <a:rPr lang="en-US" dirty="0"/>
              <a:t>much as is practical, the selected site(s) should be representative of the environmental conditions for your area</a:t>
            </a:r>
            <a:r>
              <a:rPr lang="en-US" dirty="0" smtClean="0"/>
              <a:t>.</a:t>
            </a:r>
          </a:p>
        </p:txBody>
      </p:sp>
      <p:pic>
        <p:nvPicPr>
          <p:cNvPr id="4" name="Picture 3" descr="Photo of a mountain meadow with multiple environment types:  wildflowers in the foreground, a pond in the middle, and forest and hills in the background." title="Mountain valley"/>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81100" y="1828800"/>
            <a:ext cx="6096000" cy="40378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custDataLst>
              <p:tags r:id="rId4"/>
            </p:custDataLst>
          </p:nvPr>
        </p:nvSpPr>
        <p:spPr>
          <a:xfrm>
            <a:off x="1066800" y="5971401"/>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2264802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Choose a Site—Uniform </a:t>
            </a:r>
            <a:r>
              <a:rPr lang="en-US" dirty="0"/>
              <a:t>H</a:t>
            </a:r>
            <a:r>
              <a:rPr lang="en-US" dirty="0" smtClean="0"/>
              <a:t>abitat</a:t>
            </a:r>
            <a:endParaRPr lang="en-US" dirty="0"/>
          </a:p>
        </p:txBody>
      </p:sp>
      <p:sp>
        <p:nvSpPr>
          <p:cNvPr id="3" name="Content Placeholder 2"/>
          <p:cNvSpPr>
            <a:spLocks noGrp="1"/>
          </p:cNvSpPr>
          <p:nvPr>
            <p:ph idx="1"/>
            <p:custDataLst>
              <p:tags r:id="rId3"/>
            </p:custDataLst>
          </p:nvPr>
        </p:nvSpPr>
        <p:spPr/>
        <p:txBody>
          <a:bodyPr/>
          <a:lstStyle/>
          <a:p>
            <a:pPr marL="0" indent="0">
              <a:buNone/>
            </a:pPr>
            <a:r>
              <a:rPr lang="en-US" dirty="0" smtClean="0"/>
              <a:t>The </a:t>
            </a:r>
            <a:r>
              <a:rPr lang="en-US" dirty="0"/>
              <a:t>conditions of your selected site(s) should be relatively uniform across the site. </a:t>
            </a:r>
            <a:endParaRPr lang="en-US" dirty="0" smtClean="0"/>
          </a:p>
        </p:txBody>
      </p:sp>
      <p:pic>
        <p:nvPicPr>
          <p:cNvPr id="8" name="Picture 7" descr="Graphic showing adjacent Nature’s Notebook sites separated by forest type: a group of deciduous trees make up one site, a group of evergreens make up a second site, and on the other side of the evergreens, another group of deciduous trees make up a third site. " title="Uniform habitat"/>
          <p:cNvPicPr/>
          <p:nvPr/>
        </p:nvPicPr>
        <p:blipFill>
          <a:blip r:embed="rId7">
            <a:extLst>
              <a:ext uri="{28A0092B-C50C-407E-A947-70E740481C1C}">
                <a14:useLocalDpi xmlns:a14="http://schemas.microsoft.com/office/drawing/2010/main" val="0"/>
              </a:ext>
            </a:extLst>
          </a:blip>
          <a:srcRect r="2406"/>
          <a:stretch>
            <a:fillRect/>
          </a:stretch>
        </p:blipFill>
        <p:spPr bwMode="auto">
          <a:xfrm>
            <a:off x="533400" y="1846996"/>
            <a:ext cx="7162800" cy="3410803"/>
          </a:xfrm>
          <a:prstGeom prst="rect">
            <a:avLst/>
          </a:prstGeom>
          <a:noFill/>
          <a:ln>
            <a:solidFill>
              <a:schemeClr val="tx1"/>
            </a:solidFill>
          </a:ln>
        </p:spPr>
      </p:pic>
      <p:sp>
        <p:nvSpPr>
          <p:cNvPr id="9" name="TextBox 8"/>
          <p:cNvSpPr txBox="1"/>
          <p:nvPr>
            <p:custDataLst>
              <p:tags r:id="rId4"/>
            </p:custDataLst>
          </p:nvPr>
        </p:nvSpPr>
        <p:spPr>
          <a:xfrm>
            <a:off x="457200" y="5334000"/>
            <a:ext cx="6781800" cy="369332"/>
          </a:xfrm>
          <a:prstGeom prst="rect">
            <a:avLst/>
          </a:prstGeom>
          <a:noFill/>
        </p:spPr>
        <p:txBody>
          <a:bodyPr wrap="square" rtlCol="0">
            <a:spAutoFit/>
          </a:bodyPr>
          <a:lstStyle/>
          <a:p>
            <a:r>
              <a:rPr lang="en-US" dirty="0" smtClean="0"/>
              <a:t>Examples of adjacent sites separated by forest type.</a:t>
            </a:r>
            <a:endParaRPr lang="en-US" dirty="0"/>
          </a:p>
        </p:txBody>
      </p:sp>
    </p:spTree>
    <p:custDataLst>
      <p:tags r:id="rId1"/>
    </p:custDataLst>
    <p:extLst>
      <p:ext uri="{BB962C8B-B14F-4D97-AF65-F5344CB8AC3E}">
        <p14:creationId xmlns:p14="http://schemas.microsoft.com/office/powerpoint/2010/main" val="4095961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Choose a Site—Appropriate </a:t>
            </a:r>
            <a:r>
              <a:rPr lang="en-US" dirty="0"/>
              <a:t>S</a:t>
            </a:r>
            <a:r>
              <a:rPr lang="en-US" dirty="0" smtClean="0"/>
              <a:t>ize</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A </a:t>
            </a:r>
            <a:r>
              <a:rPr lang="en-US" dirty="0"/>
              <a:t>site should be no larger than 15 acres (6 hectares or 250 x 250 meters, the size of a pixel from a land surface satellite image), a square with sides the length of 2 ½ football fields. </a:t>
            </a:r>
            <a:endParaRPr lang="en-US" dirty="0" smtClean="0"/>
          </a:p>
        </p:txBody>
      </p:sp>
      <p:pic>
        <p:nvPicPr>
          <p:cNvPr id="6" name="Picture 5" descr="Graphic showing the appropriate size of for a Nature’s Notebook site, comparing a forested area to a football field. An appropriate site should not be larger than 15 acres, or the length of 2.5 football fields. " title="Appropriate size"/>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7504" y="2400924"/>
            <a:ext cx="7943192" cy="2513351"/>
          </a:xfrm>
          <a:prstGeom prst="rect">
            <a:avLst/>
          </a:prstGeom>
          <a:noFill/>
          <a:ln>
            <a:solidFill>
              <a:schemeClr val="tx1"/>
            </a:solidFill>
          </a:ln>
        </p:spPr>
      </p:pic>
      <p:sp>
        <p:nvSpPr>
          <p:cNvPr id="7" name="TextBox 6"/>
          <p:cNvSpPr txBox="1"/>
          <p:nvPr>
            <p:custDataLst>
              <p:tags r:id="rId4"/>
            </p:custDataLst>
          </p:nvPr>
        </p:nvSpPr>
        <p:spPr>
          <a:xfrm>
            <a:off x="152400" y="4914275"/>
            <a:ext cx="5736750" cy="369332"/>
          </a:xfrm>
          <a:prstGeom prst="rect">
            <a:avLst/>
          </a:prstGeom>
          <a:noFill/>
        </p:spPr>
        <p:txBody>
          <a:bodyPr wrap="square" rtlCol="0">
            <a:spAutoFit/>
          </a:bodyPr>
          <a:lstStyle/>
          <a:p>
            <a:r>
              <a:rPr lang="en-US" dirty="0" smtClean="0"/>
              <a:t>Illustration of an appropriate size for a site.</a:t>
            </a:r>
            <a:endParaRPr lang="en-US" dirty="0"/>
          </a:p>
        </p:txBody>
      </p:sp>
    </p:spTree>
    <p:custDataLst>
      <p:tags r:id="rId1"/>
    </p:custDataLst>
    <p:extLst>
      <p:ext uri="{BB962C8B-B14F-4D97-AF65-F5344CB8AC3E}">
        <p14:creationId xmlns:p14="http://schemas.microsoft.com/office/powerpoint/2010/main" val="515393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Choose a Site—Proper </a:t>
            </a:r>
            <a:r>
              <a:rPr lang="en-US" dirty="0"/>
              <a:t>P</a:t>
            </a:r>
            <a:r>
              <a:rPr lang="en-US" dirty="0" smtClean="0"/>
              <a:t>ermission</a:t>
            </a:r>
            <a:endParaRPr lang="en-US" dirty="0"/>
          </a:p>
        </p:txBody>
      </p:sp>
      <p:sp>
        <p:nvSpPr>
          <p:cNvPr id="3" name="Content Placeholder 2"/>
          <p:cNvSpPr>
            <a:spLocks noGrp="1"/>
          </p:cNvSpPr>
          <p:nvPr>
            <p:ph idx="1"/>
            <p:custDataLst>
              <p:tags r:id="rId3"/>
            </p:custDataLst>
          </p:nvPr>
        </p:nvSpPr>
        <p:spPr>
          <a:xfrm>
            <a:off x="172192" y="1600200"/>
            <a:ext cx="4343400" cy="4114800"/>
          </a:xfrm>
        </p:spPr>
        <p:txBody>
          <a:bodyPr>
            <a:normAutofit/>
          </a:bodyPr>
          <a:lstStyle/>
          <a:p>
            <a:pPr marL="0" indent="0">
              <a:buNone/>
            </a:pPr>
            <a:r>
              <a:rPr lang="en-US" dirty="0" smtClean="0"/>
              <a:t>If </a:t>
            </a:r>
            <a:r>
              <a:rPr lang="en-US" dirty="0"/>
              <a:t>you do not own the property where the site is located, you must get permission from the landowner before marking the site, the plants or reporting the site location information (such as latitude/longitude coordinates). </a:t>
            </a:r>
            <a:endParaRPr lang="en-US" dirty="0" smtClean="0"/>
          </a:p>
          <a:p>
            <a:pPr marL="0" indent="0">
              <a:buNone/>
            </a:pPr>
            <a:endParaRPr lang="en-US" dirty="0" smtClean="0"/>
          </a:p>
          <a:p>
            <a:pPr marL="0" indent="0">
              <a:buNone/>
            </a:pPr>
            <a:r>
              <a:rPr lang="en-US" dirty="0"/>
              <a:t>The land owner may be liable if any accidents or damage occur while you are observing.</a:t>
            </a:r>
            <a:endParaRPr lang="en-US" dirty="0" smtClean="0"/>
          </a:p>
        </p:txBody>
      </p:sp>
      <p:pic>
        <p:nvPicPr>
          <p:cNvPr id="6" name="Picture 5" descr="Photo of NWR Manager looking at Refuge through binoculars. " title="Public lands"/>
          <p:cNvPicPr>
            <a:picLocks noChangeAspect="1"/>
          </p:cNvPicPr>
          <p:nvPr/>
        </p:nvPicPr>
        <p:blipFill rotWithShape="1">
          <a:blip r:embed="rId7" cstate="print">
            <a:extLst>
              <a:ext uri="{28A0092B-C50C-407E-A947-70E740481C1C}">
                <a14:useLocalDpi xmlns:a14="http://schemas.microsoft.com/office/drawing/2010/main" val="0"/>
              </a:ext>
            </a:extLst>
          </a:blip>
          <a:srcRect l="56723" t="22452" r="5174" b="6054"/>
          <a:stretch/>
        </p:blipFill>
        <p:spPr>
          <a:xfrm>
            <a:off x="4495800" y="920044"/>
            <a:ext cx="3484179" cy="49030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custDataLst>
              <p:tags r:id="rId4"/>
            </p:custDataLst>
          </p:nvPr>
        </p:nvSpPr>
        <p:spPr>
          <a:xfrm>
            <a:off x="5029200" y="5895201"/>
            <a:ext cx="1917513" cy="276999"/>
          </a:xfrm>
          <a:prstGeom prst="rect">
            <a:avLst/>
          </a:prstGeom>
          <a:noFill/>
        </p:spPr>
        <p:txBody>
          <a:bodyPr wrap="none" rtlCol="0">
            <a:spAutoFit/>
          </a:bodyPr>
          <a:lstStyle/>
          <a:p>
            <a:r>
              <a:rPr lang="en-US" sz="1200" dirty="0" smtClean="0"/>
              <a:t>Photo by Erin Posthumus</a:t>
            </a:r>
            <a:endParaRPr lang="en-US" sz="1200" dirty="0"/>
          </a:p>
        </p:txBody>
      </p:sp>
    </p:spTree>
    <p:custDataLst>
      <p:tags r:id="rId1"/>
    </p:custDataLst>
    <p:extLst>
      <p:ext uri="{BB962C8B-B14F-4D97-AF65-F5344CB8AC3E}">
        <p14:creationId xmlns:p14="http://schemas.microsoft.com/office/powerpoint/2010/main" val="3036592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3 Summary</a:t>
            </a:r>
            <a:endParaRPr lang="en-US" dirty="0"/>
          </a:p>
        </p:txBody>
      </p:sp>
      <p:sp>
        <p:nvSpPr>
          <p:cNvPr id="3" name="Content Placeholder 2"/>
          <p:cNvSpPr>
            <a:spLocks noGrp="1"/>
          </p:cNvSpPr>
          <p:nvPr>
            <p:ph idx="1"/>
            <p:custDataLst>
              <p:tags r:id="rId3"/>
            </p:custDataLst>
          </p:nvPr>
        </p:nvSpPr>
        <p:spPr/>
        <p:txBody>
          <a:bodyPr>
            <a:normAutofit/>
          </a:bodyPr>
          <a:lstStyle/>
          <a:p>
            <a:endParaRPr lang="en-US" dirty="0" smtClean="0"/>
          </a:p>
          <a:p>
            <a:endParaRPr lang="en-US" dirty="0"/>
          </a:p>
        </p:txBody>
      </p:sp>
      <p:pic>
        <p:nvPicPr>
          <p:cNvPr id="4" name="Picture 3" descr="Photo of a man looking across a river.  Photo by Pixabay.com."/>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2517" y="1069610"/>
            <a:ext cx="3659029" cy="2438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p:cNvSpPr txBox="1"/>
          <p:nvPr/>
        </p:nvSpPr>
        <p:spPr>
          <a:xfrm>
            <a:off x="152400" y="914400"/>
            <a:ext cx="3810000" cy="3970318"/>
          </a:xfrm>
          <a:prstGeom prst="rect">
            <a:avLst/>
          </a:prstGeom>
          <a:noFill/>
        </p:spPr>
        <p:txBody>
          <a:bodyPr wrap="square" rtlCol="0">
            <a:spAutoFit/>
          </a:bodyPr>
          <a:lstStyle/>
          <a:p>
            <a:pPr marL="171450" indent="-171450">
              <a:buFont typeface="Arial" panose="020B0604020202020204" pitchFamily="34" charset="0"/>
              <a:buChar char="•"/>
            </a:pPr>
            <a:r>
              <a:rPr lang="en-US" dirty="0"/>
              <a:t>A site should be accessible and convenient to you because you will need to visit it frequently. </a:t>
            </a:r>
          </a:p>
          <a:p>
            <a:pPr marL="171450" indent="-171450">
              <a:buFont typeface="Arial" panose="020B0604020202020204" pitchFamily="34" charset="0"/>
              <a:buChar char="•"/>
            </a:pPr>
            <a:r>
              <a:rPr lang="en-US" dirty="0"/>
              <a:t>A representative location is </a:t>
            </a:r>
            <a:r>
              <a:rPr lang="en-US" dirty="0" smtClean="0"/>
              <a:t>one </a:t>
            </a:r>
            <a:r>
              <a:rPr lang="en-US" dirty="0"/>
              <a:t>that is reflective of the local surrounding habitat.</a:t>
            </a:r>
          </a:p>
          <a:p>
            <a:pPr marL="171450" indent="-171450">
              <a:buFont typeface="Arial" panose="020B0604020202020204" pitchFamily="34" charset="0"/>
              <a:buChar char="•"/>
            </a:pPr>
            <a:r>
              <a:rPr lang="en-US" dirty="0"/>
              <a:t>A uniform habitat means that the site conditions are consistent across the site.</a:t>
            </a:r>
          </a:p>
          <a:p>
            <a:pPr marL="171450" indent="-171450">
              <a:buFont typeface="Arial" panose="020B0604020202020204" pitchFamily="34" charset="0"/>
              <a:buChar char="•"/>
            </a:pPr>
            <a:r>
              <a:rPr lang="en-US" dirty="0"/>
              <a:t>An appropriate size is no more than 15 acres. This size was chosen by the USA-NPN because it is the size of satellite imagery pixels</a:t>
            </a:r>
            <a:r>
              <a:rPr lang="en-US" dirty="0" smtClean="0"/>
              <a:t>.</a:t>
            </a:r>
            <a:endParaRPr lang="en-US" dirty="0"/>
          </a:p>
        </p:txBody>
      </p:sp>
      <p:sp>
        <p:nvSpPr>
          <p:cNvPr id="7" name="TextBox 6"/>
          <p:cNvSpPr txBox="1"/>
          <p:nvPr/>
        </p:nvSpPr>
        <p:spPr>
          <a:xfrm>
            <a:off x="4106888" y="3733800"/>
            <a:ext cx="3848100" cy="1477328"/>
          </a:xfrm>
          <a:prstGeom prst="rect">
            <a:avLst/>
          </a:prstGeom>
          <a:noFill/>
        </p:spPr>
        <p:txBody>
          <a:bodyPr wrap="square" rtlCol="0">
            <a:spAutoFit/>
          </a:bodyPr>
          <a:lstStyle/>
          <a:p>
            <a:pPr marL="171450" indent="-171450">
              <a:buFont typeface="Arial" panose="020B0604020202020204" pitchFamily="34" charset="0"/>
              <a:buChar char="•"/>
            </a:pPr>
            <a:r>
              <a:rPr lang="en-US" dirty="0"/>
              <a:t>Proper permission means the land owner has stated you are allowed to collect observations on their property. </a:t>
            </a:r>
          </a:p>
          <a:p>
            <a:pPr marL="171450" indent="-171450">
              <a:buFont typeface="Arial" panose="020B0604020202020204" pitchFamily="34" charset="0"/>
              <a:buChar char="•"/>
            </a:pPr>
            <a:endParaRPr lang="en-US" dirty="0"/>
          </a:p>
        </p:txBody>
      </p:sp>
    </p:spTree>
    <p:custDataLst>
      <p:tags r:id="rId1"/>
    </p:custDataLst>
    <p:extLst>
      <p:ext uri="{BB962C8B-B14F-4D97-AF65-F5344CB8AC3E}">
        <p14:creationId xmlns:p14="http://schemas.microsoft.com/office/powerpoint/2010/main" val="20448615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28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7&quot;/&gt;&lt;lineCharCount val=&quot;7&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282"/>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Describe why you should consider convenience when choosing a site."/>
  <p:tag name="CHILD_ITEM_TEXT5" val="Define a “representative location.” "/>
  <p:tag name="CHILD_ITEM_TEXT7" val="Choose and create sites with uniform habitat and explain why that is important."/>
  <p:tag name="CHILD_ITEM_TEXT9" val="Describe what an appropriate size is for a site, and what influences the appropriate size."/>
  <p:tag name="CHILD_ITEM_TEXT11" val="Explain what “proper permission” is and why you need it before you start observing on lands that don’t belong to you."/>
</p:tagLst>
</file>

<file path=ppt/tags/tag35.xml><?xml version="1.0" encoding="utf-8"?>
<p:tagLst xmlns:a="http://schemas.openxmlformats.org/drawingml/2006/main" xmlns:r="http://schemas.openxmlformats.org/officeDocument/2006/relationships" xmlns:p="http://schemas.openxmlformats.org/presentationml/2006/main">
  <p:tag name="AUDIO_ID" val="283"/>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34&quot;/&gt;&lt;lineCharCount val=&quot;27&quot;/&gt;&lt;lineCharCount val=&quot;22&quot;/&gt;&lt;lineCharCount val=&quot;13&quot;/&gt;&lt;lineCharCount val=&quot;1&quot;/&gt;&lt;lineCharCount val=&quot;30&quot;/&gt;&lt;lineCharCount val=&quot;31&quot;/&gt;&lt;lineCharCount val=&quot;26&quot;/&gt;&lt;lineCharCount val=&quot;1&quot;/&gt;&lt;lineCharCount val=&quot;32&quot;/&gt;&lt;lineCharCount val=&quot;33&quot;/&gt;&lt;lineCharCount val=&quot;18&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AUDIO_ID" val="347"/>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71&quot;/&gt;&lt;lineCharCount val=&quot;46&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AUDIO_ID" val="29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69&quot;/&gt;&lt;lineCharCount val=&quot;17&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1&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AUDIO_ID" val="34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6&quot;/&gt;&lt;lineCharCount val=&quot;68&quot;/&gt;&lt;lineCharCount val=&quot;53&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6&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AUDIO_ID" val="34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7&quot;/&gt;&lt;lineCharCount val=&quot;34&quot;/&gt;&lt;lineCharCount val=&quot;30&quot;/&gt;&lt;lineCharCount val=&quot;39&quot;/&gt;&lt;lineCharCount val=&quot;28&quot;/&gt;&lt;lineCharCount val=&quot;21&quot;/&gt;&lt;lineCharCount val=&quot;33&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AUDIO_ID" val="28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67&quot;/&gt;&lt;lineCharCount val=&quot;78&quot;/&gt;&lt;lineCharCount val=&quot;67&quot;/&gt;&lt;lineCharCount val=&quot;64&quot;/&gt;&lt;lineCharCount val=&quot;21&quot;/&gt;&lt;lineCharCount val=&quot;64&quot;/&gt;&lt;lineCharCount val=&quot;17&quot;/&gt;&lt;lineCharCount val=&quot;67&quot;/&gt;&lt;lineCharCount val=&quot;67&quot;/&gt;&lt;lineCharCount val=&quot;58&quot;/&gt;&lt;lineCharCount val=&quot;66&quot;/&gt;&lt;lineCharCount val=&quot;61&quot;/&gt;&lt;lineCharCount val=&quot;12&quot;/&gt;&lt;lineCharCount val=&quot;1&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19937</TotalTime>
  <Words>983</Words>
  <Application>Microsoft Office PowerPoint</Application>
  <PresentationFormat>On-screen Show (4:3)</PresentationFormat>
  <Paragraphs>101</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1_Office Theme</vt:lpstr>
      <vt:lpstr>Lesson 3— Choose a Site to Monitor</vt:lpstr>
      <vt:lpstr>Lesson 3 Objectives</vt:lpstr>
      <vt:lpstr>Choose a Site—Convenience</vt:lpstr>
      <vt:lpstr>Choose a Site—Representative Location</vt:lpstr>
      <vt:lpstr>Choose a Site—Uniform Habitat</vt:lpstr>
      <vt:lpstr>Choose a Site—Appropriate Size</vt:lpstr>
      <vt:lpstr>Choose a Site—Proper Permission</vt:lpstr>
      <vt:lpstr>Lesson 3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2015-05-01T19:58:28Z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