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96" userDrawn="1">
          <p15:clr>
            <a:srgbClr val="A4A3A4"/>
          </p15:clr>
        </p15:guide>
        <p15:guide id="3" orient="horz" pos="2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270"/>
    <p:restoredTop sz="94558"/>
  </p:normalViewPr>
  <p:slideViewPr>
    <p:cSldViewPr>
      <p:cViewPr>
        <p:scale>
          <a:sx n="137" d="100"/>
          <a:sy n="137" d="100"/>
        </p:scale>
        <p:origin x="3048" y="152"/>
      </p:cViewPr>
      <p:guideLst>
        <p:guide pos="96"/>
        <p:guide orient="horz" pos="27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4/13/21</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4/13/21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4/13/21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4/13/21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4/13/21</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4186648" y="6858000"/>
            <a:ext cx="3357152" cy="2414091"/>
          </a:xfrm>
          <a:prstGeom prst="rect">
            <a:avLst/>
          </a:prstGeom>
          <a:ln w="12700">
            <a:solidFill>
              <a:schemeClr val="tx1"/>
            </a:solidFill>
          </a:ln>
        </p:spPr>
      </p:pic>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799"/>
            <a:ext cx="3357154" cy="4343187"/>
          </a:xfrm>
          <a:prstGeom prst="rect">
            <a:avLst/>
          </a:prstGeom>
          <a:ln w="12700">
            <a:solidFill>
              <a:schemeClr val="tx1"/>
            </a:solidFill>
          </a:ln>
        </p:spPr>
      </p:pic>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A7CBDF7-20AE-F545-A578-445A2436F88F}"/>
              </a:ext>
            </a:extLst>
          </p:cNvPr>
          <p:cNvSpPr txBox="1"/>
          <p:nvPr/>
        </p:nvSpPr>
        <p:spPr>
          <a:xfrm>
            <a:off x="4093320" y="6561122"/>
            <a:ext cx="3126177" cy="261610"/>
          </a:xfrm>
          <a:prstGeom prst="rect">
            <a:avLst/>
          </a:prstGeom>
          <a:noFill/>
        </p:spPr>
        <p:txBody>
          <a:bodyPr wrap="squar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
        <p:nvSpPr>
          <p:cNvPr id="34" name="TextBox 33">
            <a:extLst>
              <a:ext uri="{FF2B5EF4-FFF2-40B4-BE49-F238E27FC236}">
                <a16:creationId xmlns:a16="http://schemas.microsoft.com/office/drawing/2014/main" id="{135ADAD9-0730-CD4B-AD46-9F51C243BAE2}"/>
              </a:ext>
            </a:extLst>
          </p:cNvPr>
          <p:cNvSpPr txBox="1"/>
          <p:nvPr/>
        </p:nvSpPr>
        <p:spPr>
          <a:xfrm>
            <a:off x="4093320" y="9280014"/>
            <a:ext cx="3126177" cy="261610"/>
          </a:xfrm>
          <a:prstGeom prst="rect">
            <a:avLst/>
          </a:prstGeom>
          <a:noFill/>
        </p:spPr>
        <p:txBody>
          <a:bodyPr wrap="squar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6936577"/>
            <a:ext cx="1433996" cy="1435608"/>
          </a:xfrm>
          <a:prstGeom prst="rect">
            <a:avLst/>
          </a:prstGeom>
          <a:ln w="12700">
            <a:solidFill>
              <a:srgbClr val="000000"/>
            </a:solidFill>
          </a:ln>
        </p:spPr>
      </p:pic>
      <p:grpSp>
        <p:nvGrpSpPr>
          <p:cNvPr id="22" name="Group 21"/>
          <p:cNvGrpSpPr/>
          <p:nvPr/>
        </p:nvGrpSpPr>
        <p:grpSpPr>
          <a:xfrm>
            <a:off x="179832" y="6858000"/>
            <a:ext cx="7363968" cy="1511809"/>
            <a:chOff x="152400" y="7467600"/>
            <a:chExt cx="7363968" cy="1511809"/>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 </a:t>
            </a:r>
            <a:r>
              <a:rPr lang="en-US" sz="1200" dirty="0">
                <a:latin typeface="+mn-lt"/>
                <a:ea typeface="Cambria" charset="0"/>
                <a:cs typeface="Arial" panose="020B0604020202020204" pitchFamily="34" charset="0"/>
              </a:rPr>
              <a:t>Pollen release, </a:t>
            </a:r>
            <a:r>
              <a:rPr lang="en-US" altLang="en-US" sz="1200" dirty="0">
                <a:latin typeface="+mn-lt"/>
                <a:ea typeface="Cambria" charset="0"/>
                <a:cs typeface="Arial" panose="020B0604020202020204" pitchFamily="34" charset="0"/>
              </a:rPr>
              <a:t>Recent fruit or seed drop</a:t>
            </a:r>
          </a:p>
        </p:txBody>
      </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sp>
        <p:nvSpPr>
          <p:cNvPr id="67" name="TextBox 66"/>
          <p:cNvSpPr txBox="1"/>
          <p:nvPr/>
        </p:nvSpPr>
        <p:spPr>
          <a:xfrm>
            <a:off x="4572001" y="6683127"/>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2" name="Group 1"/>
          <p:cNvGrpSpPr/>
          <p:nvPr/>
        </p:nvGrpSpPr>
        <p:grpSpPr>
          <a:xfrm>
            <a:off x="178352" y="4267200"/>
            <a:ext cx="7365448" cy="2308324"/>
            <a:chOff x="147872" y="5410200"/>
            <a:chExt cx="7365448" cy="2308324"/>
          </a:xfrm>
        </p:grpSpPr>
        <p:grpSp>
          <p:nvGrpSpPr>
            <p:cNvPr id="21" name="Group 20"/>
            <p:cNvGrpSpPr/>
            <p:nvPr/>
          </p:nvGrpSpPr>
          <p:grpSpPr>
            <a:xfrm>
              <a:off x="1600200" y="5410200"/>
              <a:ext cx="5913120" cy="2308324"/>
              <a:chOff x="1600200" y="5410200"/>
              <a:chExt cx="5913120" cy="2308324"/>
            </a:xfrm>
          </p:grpSpPr>
          <p:sp>
            <p:nvSpPr>
              <p:cNvPr id="3079" name="TextBox 6"/>
              <p:cNvSpPr txBox="1">
                <a:spLocks noChangeArrowheads="1"/>
              </p:cNvSpPr>
              <p:nvPr/>
            </p:nvSpPr>
            <p:spPr bwMode="auto">
              <a:xfrm>
                <a:off x="1600200" y="5410200"/>
                <a:ext cx="2103120" cy="2308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Flower heads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flower heads (inflorescences) are visible on the plant. Flower heads, which include many small flowers arranged in </a:t>
                </a:r>
                <a:r>
                  <a:rPr lang="en-US" sz="1100" dirty="0" err="1">
                    <a:latin typeface="+mn-lt"/>
                    <a:ea typeface="Cambria" charset="0"/>
                    <a:cs typeface="Arial" panose="020B0604020202020204" pitchFamily="34" charset="0"/>
                  </a:rPr>
                  <a:t>spikelets</a:t>
                </a:r>
                <a:r>
                  <a:rPr lang="en-US" sz="1100" dirty="0">
                    <a:latin typeface="+mn-lt"/>
                    <a:ea typeface="Cambria" charset="0"/>
                    <a:cs typeface="Arial" panose="020B0604020202020204" pitchFamily="34" charset="0"/>
                  </a:rPr>
                  <a:t>, emerge from inside the stem and gradually grow taller. Include flower heads with unopened or open flowers,  but do not include heads whose flowers have all wilted or dried or begun to develop into fruits (grains).</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flowers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flowers are visible on the plant. A flower is considered "open" when reproductive parts (male anthers or female stigmata) can be seen protruding from the spikelet. Do not include flowers with wilted or dried reproductive parts.</a:t>
                </a:r>
                <a:endParaRPr lang="en-US" altLang="en-US" sz="1100" b="1" dirty="0">
                  <a:latin typeface="+mn-lt"/>
                  <a:ea typeface="Cambria" charset="0"/>
                  <a:cs typeface="Arial" panose="020B0604020202020204" pitchFamily="34" charset="0"/>
                </a:endParaRPr>
              </a:p>
            </p:txBody>
          </p:sp>
        </p:grpSp>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grpSp>
      <p:sp>
        <p:nvSpPr>
          <p:cNvPr id="84" name="TextBox 83"/>
          <p:cNvSpPr txBox="1"/>
          <p:nvPr/>
        </p:nvSpPr>
        <p:spPr>
          <a:xfrm>
            <a:off x="706046" y="2564160"/>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4" name="Group 3"/>
          <p:cNvGrpSpPr/>
          <p:nvPr/>
        </p:nvGrpSpPr>
        <p:grpSpPr>
          <a:xfrm>
            <a:off x="166204" y="1287967"/>
            <a:ext cx="7377596" cy="1988633"/>
            <a:chOff x="135724" y="1287967"/>
            <a:chExt cx="7377596" cy="1988633"/>
          </a:xfrm>
        </p:grpSpPr>
        <p:grpSp>
          <p:nvGrpSpPr>
            <p:cNvPr id="19" name="Group 18"/>
            <p:cNvGrpSpPr/>
            <p:nvPr/>
          </p:nvGrpSpPr>
          <p:grpSpPr>
            <a:xfrm>
              <a:off x="1600200" y="1287967"/>
              <a:ext cx="5913120" cy="1988633"/>
              <a:chOff x="1600200" y="1287967"/>
              <a:chExt cx="5913120" cy="1988633"/>
            </a:xfrm>
          </p:grpSpPr>
          <p:sp>
            <p:nvSpPr>
              <p:cNvPr id="35" name="TextBox 7"/>
              <p:cNvSpPr txBox="1">
                <a:spLocks noChangeArrowheads="1"/>
              </p:cNvSpPr>
              <p:nvPr/>
            </p:nvSpPr>
            <p:spPr bwMode="auto">
              <a:xfrm>
                <a:off x="5410200" y="1287967"/>
                <a:ext cx="2103120" cy="19886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Leaves</a:t>
                </a:r>
              </a:p>
              <a:p>
                <a:pPr eaLnBrk="1" hangingPunct="1">
                  <a:spcBef>
                    <a:spcPct val="0"/>
                  </a:spcBef>
                  <a:buFontTx/>
                  <a:buNone/>
                </a:pPr>
                <a:r>
                  <a:rPr lang="en-US" altLang="en-US" sz="1100" dirty="0">
                    <a:latin typeface="+mn-lt"/>
                    <a:ea typeface="Cambria" charset="0"/>
                    <a:cs typeface="Arial" panose="020B0604020202020204" pitchFamily="34" charset="0"/>
                  </a:rPr>
                  <a:t>One or more live, green, unfolded leaves are visible on the plant. A leaf is considered "unfolded" once it unrolls slightly from around the stem and begins to fall away at an angle from the stem. Do not include fully dried or dead leaves.</a:t>
                </a:r>
              </a:p>
            </p:txBody>
          </p:sp>
          <p:sp>
            <p:nvSpPr>
              <p:cNvPr id="36" name="TextBox 6"/>
              <p:cNvSpPr txBox="1">
                <a:spLocks noChangeArrowheads="1"/>
              </p:cNvSpPr>
              <p:nvPr/>
            </p:nvSpPr>
            <p:spPr bwMode="auto">
              <a:xfrm>
                <a:off x="1600200" y="1295079"/>
                <a:ext cx="2103120" cy="17959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Initial growth</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New growth of the plant is visible after a period of no growth (winter or drought), either as new green shoots sprouting from nodes on existing stems</a:t>
                </a:r>
                <a:r>
                  <a:rPr lang="en-US" sz="1100">
                    <a:latin typeface="+mn-lt"/>
                    <a:ea typeface="Cambria" charset="0"/>
                    <a:cs typeface="Arial" panose="020B0604020202020204" pitchFamily="34" charset="0"/>
                  </a:rPr>
                  <a:t>, new </a:t>
                </a:r>
                <a:r>
                  <a:rPr lang="en-US" sz="1100" dirty="0">
                    <a:latin typeface="+mn-lt"/>
                    <a:ea typeface="Cambria" charset="0"/>
                    <a:cs typeface="Arial" panose="020B0604020202020204" pitchFamily="34" charset="0"/>
                  </a:rPr>
                  <a:t>green shoots breaking through the soil surface, or re-greening of dried stems or leaves. For each shoot, growth is considered "initial" until the first leaf has unfolded or has fully re-greened.</a:t>
                </a:r>
                <a:endParaRPr lang="en-US" altLang="en-US" sz="1100" dirty="0">
                  <a:latin typeface="+mn-lt"/>
                  <a:ea typeface="Cambria" charset="0"/>
                  <a:cs typeface="Arial" panose="020B0604020202020204" pitchFamily="34" charset="0"/>
                </a:endParaRPr>
              </a:p>
            </p:txBody>
          </p:sp>
        </p:grpSp>
        <p:pic>
          <p:nvPicPr>
            <p:cNvPr id="79" name="Picture 78"/>
            <p:cNvPicPr>
              <a:picLocks noChangeAspect="1"/>
            </p:cNvPicPr>
            <p:nvPr/>
          </p:nvPicPr>
          <p:blipFill rotWithShape="1">
            <a:blip r:embed="rId3"/>
            <a:srcRect t="12943" b="12442"/>
            <a:stretch/>
          </p:blipFill>
          <p:spPr>
            <a:xfrm>
              <a:off x="135724" y="1391098"/>
              <a:ext cx="1433996" cy="1435608"/>
            </a:xfrm>
            <a:prstGeom prst="rect">
              <a:avLst/>
            </a:prstGeom>
            <a:ln w="12700">
              <a:solidFill>
                <a:srgbClr val="000000"/>
              </a:solidFill>
            </a:ln>
          </p:spPr>
        </p:pic>
        <p:pic>
          <p:nvPicPr>
            <p:cNvPr id="85" name="Picture 84"/>
            <p:cNvPicPr>
              <a:picLocks noChangeAspect="1"/>
            </p:cNvPicPr>
            <p:nvPr/>
          </p:nvPicPr>
          <p:blipFill rotWithShape="1">
            <a:blip r:embed="rId3"/>
            <a:srcRect t="12943" b="12442"/>
            <a:stretch/>
          </p:blipFill>
          <p:spPr>
            <a:xfrm>
              <a:off x="3962400" y="1394983"/>
              <a:ext cx="1433996" cy="1435608"/>
            </a:xfrm>
            <a:prstGeom prst="rect">
              <a:avLst/>
            </a:prstGeom>
            <a:ln w="12700">
              <a:solidFill>
                <a:srgbClr val="000000"/>
              </a:solidFill>
            </a:ln>
          </p:spPr>
        </p:pic>
      </p:grpSp>
      <p:pic>
        <p:nvPicPr>
          <p:cNvPr id="43"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9F282CCA-3D01-0045-BB17-5D9FA8B1B23B}"/>
              </a:ext>
            </a:extLst>
          </p:cNvPr>
          <p:cNvSpPr txBox="1"/>
          <p:nvPr/>
        </p:nvSpPr>
        <p:spPr>
          <a:xfrm>
            <a:off x="3880300" y="8369809"/>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6" name="TextBox 45">
            <a:extLst>
              <a:ext uri="{FF2B5EF4-FFF2-40B4-BE49-F238E27FC236}">
                <a16:creationId xmlns:a16="http://schemas.microsoft.com/office/drawing/2014/main" id="{88926DD7-D9CC-5C43-8174-57E21F48B09D}"/>
              </a:ext>
            </a:extLst>
          </p:cNvPr>
          <p:cNvSpPr txBox="1"/>
          <p:nvPr/>
        </p:nvSpPr>
        <p:spPr>
          <a:xfrm>
            <a:off x="103602" y="8369809"/>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7" name="TextBox 46">
            <a:extLst>
              <a:ext uri="{FF2B5EF4-FFF2-40B4-BE49-F238E27FC236}">
                <a16:creationId xmlns:a16="http://schemas.microsoft.com/office/drawing/2014/main" id="{0683B626-9BDA-6A46-BEFF-450AE702B383}"/>
              </a:ext>
            </a:extLst>
          </p:cNvPr>
          <p:cNvSpPr txBox="1"/>
          <p:nvPr/>
        </p:nvSpPr>
        <p:spPr>
          <a:xfrm>
            <a:off x="3899177" y="5798691"/>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8" name="TextBox 47">
            <a:extLst>
              <a:ext uri="{FF2B5EF4-FFF2-40B4-BE49-F238E27FC236}">
                <a16:creationId xmlns:a16="http://schemas.microsoft.com/office/drawing/2014/main" id="{8C3A02A6-A77E-B14E-A4FF-D76F032D82F2}"/>
              </a:ext>
            </a:extLst>
          </p:cNvPr>
          <p:cNvSpPr txBox="1"/>
          <p:nvPr/>
        </p:nvSpPr>
        <p:spPr>
          <a:xfrm>
            <a:off x="92066" y="5795948"/>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1" name="TextBox 50">
            <a:extLst>
              <a:ext uri="{FF2B5EF4-FFF2-40B4-BE49-F238E27FC236}">
                <a16:creationId xmlns:a16="http://schemas.microsoft.com/office/drawing/2014/main" id="{A35ED112-7C3A-1C47-BA9A-0BAE0DD52284}"/>
              </a:ext>
            </a:extLst>
          </p:cNvPr>
          <p:cNvSpPr txBox="1"/>
          <p:nvPr/>
        </p:nvSpPr>
        <p:spPr>
          <a:xfrm>
            <a:off x="3929448" y="2830591"/>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9" name="TextBox 58">
            <a:extLst>
              <a:ext uri="{FF2B5EF4-FFF2-40B4-BE49-F238E27FC236}">
                <a16:creationId xmlns:a16="http://schemas.microsoft.com/office/drawing/2014/main" id="{AAA65727-CD00-AA4D-8DCF-6DA556FECDA5}"/>
              </a:ext>
            </a:extLst>
          </p:cNvPr>
          <p:cNvSpPr txBox="1"/>
          <p:nvPr/>
        </p:nvSpPr>
        <p:spPr>
          <a:xfrm>
            <a:off x="83834" y="2830591"/>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Tree>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6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1144</TotalTime>
  <Words>659</Words>
  <Application>Microsoft Macintosh PowerPoint</Application>
  <PresentationFormat>Custom</PresentationFormat>
  <Paragraphs>52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94</cp:revision>
  <cp:lastPrinted>2017-06-26T21:14:38Z</cp:lastPrinted>
  <dcterms:created xsi:type="dcterms:W3CDTF">2017-02-26T20:54:12Z</dcterms:created>
  <dcterms:modified xsi:type="dcterms:W3CDTF">2021-04-13T19:41:44Z</dcterms:modified>
</cp:coreProperties>
</file>