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7772400" cy="10058400"/>
  <p:notesSz cx="6934200" cy="9220200"/>
  <p:defaultTextStyle>
    <a:defPPr>
      <a:defRPr lang="en-US"/>
    </a:defPPr>
    <a:lvl1pPr algn="l" rtl="0" fontAlgn="base">
      <a:spcBef>
        <a:spcPct val="0"/>
      </a:spcBef>
      <a:spcAft>
        <a:spcPct val="0"/>
      </a:spcAft>
      <a:defRPr kern="1200">
        <a:solidFill>
          <a:schemeClr val="tx1"/>
        </a:solidFill>
        <a:latin typeface="Calibri" charset="0"/>
        <a:ea typeface="MS PGothic" charset="-128"/>
        <a:cs typeface="+mn-cs"/>
      </a:defRPr>
    </a:lvl1pPr>
    <a:lvl2pPr marL="457200" algn="l" rtl="0" fontAlgn="base">
      <a:spcBef>
        <a:spcPct val="0"/>
      </a:spcBef>
      <a:spcAft>
        <a:spcPct val="0"/>
      </a:spcAft>
      <a:defRPr kern="1200">
        <a:solidFill>
          <a:schemeClr val="tx1"/>
        </a:solidFill>
        <a:latin typeface="Calibri" charset="0"/>
        <a:ea typeface="MS PGothic" charset="-128"/>
        <a:cs typeface="+mn-cs"/>
      </a:defRPr>
    </a:lvl2pPr>
    <a:lvl3pPr marL="914400" algn="l" rtl="0" fontAlgn="base">
      <a:spcBef>
        <a:spcPct val="0"/>
      </a:spcBef>
      <a:spcAft>
        <a:spcPct val="0"/>
      </a:spcAft>
      <a:defRPr kern="1200">
        <a:solidFill>
          <a:schemeClr val="tx1"/>
        </a:solidFill>
        <a:latin typeface="Calibri" charset="0"/>
        <a:ea typeface="MS PGothic" charset="-128"/>
        <a:cs typeface="+mn-cs"/>
      </a:defRPr>
    </a:lvl3pPr>
    <a:lvl4pPr marL="1371600" algn="l" rtl="0" fontAlgn="base">
      <a:spcBef>
        <a:spcPct val="0"/>
      </a:spcBef>
      <a:spcAft>
        <a:spcPct val="0"/>
      </a:spcAft>
      <a:defRPr kern="1200">
        <a:solidFill>
          <a:schemeClr val="tx1"/>
        </a:solidFill>
        <a:latin typeface="Calibri" charset="0"/>
        <a:ea typeface="MS PGothic" charset="-128"/>
        <a:cs typeface="+mn-cs"/>
      </a:defRPr>
    </a:lvl4pPr>
    <a:lvl5pPr marL="1828800" algn="l" rtl="0" fontAlgn="base">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2" pos="96" userDrawn="1">
          <p15:clr>
            <a:srgbClr val="A4A3A4"/>
          </p15:clr>
        </p15:guide>
        <p15:guide id="3" orient="horz" pos="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27"/>
    <p:restoredTop sz="94615"/>
  </p:normalViewPr>
  <p:slideViewPr>
    <p:cSldViewPr>
      <p:cViewPr varScale="1">
        <p:scale>
          <a:sx n="72" d="100"/>
          <a:sy n="72" d="100"/>
        </p:scale>
        <p:origin x="2688" y="216"/>
      </p:cViewPr>
      <p:guideLst>
        <p:guide pos="96"/>
        <p:guide orient="horz" pos="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9686EC4B-B657-2F49-9D3E-D5B77EB34DC8}" type="datetimeFigureOut">
              <a:rPr lang="en-US" smtClean="0"/>
              <a:t>3/22/22</a:t>
            </a:fld>
            <a:endParaRPr lang="en-US"/>
          </a:p>
        </p:txBody>
      </p:sp>
      <p:sp>
        <p:nvSpPr>
          <p:cNvPr id="4" name="Slide Image Placeholder 3"/>
          <p:cNvSpPr>
            <a:spLocks noGrp="1" noRot="1" noChangeAspect="1"/>
          </p:cNvSpPr>
          <p:nvPr>
            <p:ph type="sldImg" idx="2"/>
          </p:nvPr>
        </p:nvSpPr>
        <p:spPr>
          <a:xfrm>
            <a:off x="2265363" y="1152525"/>
            <a:ext cx="2403475" cy="3111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437063"/>
            <a:ext cx="5546725" cy="3630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1962"/>
          </a:xfrm>
          <a:prstGeom prst="rect">
            <a:avLst/>
          </a:prstGeom>
        </p:spPr>
        <p:txBody>
          <a:bodyPr vert="horz" lIns="91440" tIns="45720" rIns="91440" bIns="45720" rtlCol="0" anchor="b"/>
          <a:lstStyle>
            <a:lvl1pPr algn="r">
              <a:defRPr sz="1200"/>
            </a:lvl1pPr>
          </a:lstStyle>
          <a:p>
            <a:fld id="{F4FE70F9-C939-A943-A388-AB74CB7A3AA6}" type="slidenum">
              <a:rPr lang="en-US" smtClean="0"/>
              <a:t>‹#›</a:t>
            </a:fld>
            <a:endParaRPr lang="en-US"/>
          </a:p>
        </p:txBody>
      </p:sp>
    </p:spTree>
    <p:extLst>
      <p:ext uri="{BB962C8B-B14F-4D97-AF65-F5344CB8AC3E}">
        <p14:creationId xmlns:p14="http://schemas.microsoft.com/office/powerpoint/2010/main" val="1006358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1</a:t>
            </a:fld>
            <a:endParaRPr lang="en-US"/>
          </a:p>
        </p:txBody>
      </p:sp>
    </p:spTree>
    <p:extLst>
      <p:ext uri="{BB962C8B-B14F-4D97-AF65-F5344CB8AC3E}">
        <p14:creationId xmlns:p14="http://schemas.microsoft.com/office/powerpoint/2010/main" val="28660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2</a:t>
            </a:fld>
            <a:endParaRPr lang="en-US"/>
          </a:p>
        </p:txBody>
      </p:sp>
    </p:spTree>
    <p:extLst>
      <p:ext uri="{BB962C8B-B14F-4D97-AF65-F5344CB8AC3E}">
        <p14:creationId xmlns:p14="http://schemas.microsoft.com/office/powerpoint/2010/main" val="26768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0D5FA3-1D06-8E4D-8C96-C25A835CF8D1}" type="datetimeFigureOut">
              <a:rPr lang="en-US" altLang="en-US"/>
              <a:pPr>
                <a:defRPr/>
              </a:pPr>
              <a:t>3/22/22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68C195B-8DA8-4C47-AD6B-7DF6ACECA023}" type="slidenum">
              <a:rPr lang="en-US" altLang="en-US"/>
              <a:pPr/>
              <a:t>‹#›</a:t>
            </a:fld>
            <a:endParaRPr lang="en-US" altLang="en-US"/>
          </a:p>
        </p:txBody>
      </p:sp>
    </p:spTree>
    <p:extLst>
      <p:ext uri="{BB962C8B-B14F-4D97-AF65-F5344CB8AC3E}">
        <p14:creationId xmlns:p14="http://schemas.microsoft.com/office/powerpoint/2010/main" val="4158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CF99E5-2B2E-BF47-8D07-51A7E46C9C26}" type="datetimeFigureOut">
              <a:rPr lang="en-US" altLang="en-US"/>
              <a:pPr>
                <a:defRPr/>
              </a:pPr>
              <a:t>3/22/22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82018BB-A2C5-164D-B2A9-8A83BDA29876}" type="slidenum">
              <a:rPr lang="en-US" altLang="en-US"/>
              <a:pPr/>
              <a:t>‹#›</a:t>
            </a:fld>
            <a:endParaRPr lang="en-US" altLang="en-US"/>
          </a:p>
        </p:txBody>
      </p:sp>
    </p:spTree>
    <p:extLst>
      <p:ext uri="{BB962C8B-B14F-4D97-AF65-F5344CB8AC3E}">
        <p14:creationId xmlns:p14="http://schemas.microsoft.com/office/powerpoint/2010/main" val="2896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44E7CC7-A0E1-BD4F-AFC8-EE5E5E1D25E9}" type="datetimeFigureOut">
              <a:rPr lang="en-US" altLang="en-US"/>
              <a:pPr>
                <a:defRPr/>
              </a:pPr>
              <a:t>3/22/22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BC9FD50-5E8C-1A44-8842-C9CA9AB0702B}" type="slidenum">
              <a:rPr lang="en-US" altLang="en-US"/>
              <a:pPr/>
              <a:t>‹#›</a:t>
            </a:fld>
            <a:endParaRPr lang="en-US" altLang="en-US"/>
          </a:p>
        </p:txBody>
      </p:sp>
    </p:spTree>
    <p:extLst>
      <p:ext uri="{BB962C8B-B14F-4D97-AF65-F5344CB8AC3E}">
        <p14:creationId xmlns:p14="http://schemas.microsoft.com/office/powerpoint/2010/main" val="1454542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30DFDB-7278-354A-AD07-88DF9F4FC086}" type="datetimeFigureOut">
              <a:rPr lang="en-US" altLang="en-US"/>
              <a:pPr>
                <a:defRPr/>
              </a:pPr>
              <a:t>3/22/22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6E35967-B37A-BD4D-8FC4-AB5092D735DE}" type="slidenum">
              <a:rPr lang="en-US" altLang="en-US"/>
              <a:pPr/>
              <a:t>‹#›</a:t>
            </a:fld>
            <a:endParaRPr lang="en-US" altLang="en-US"/>
          </a:p>
        </p:txBody>
      </p:sp>
    </p:spTree>
    <p:extLst>
      <p:ext uri="{BB962C8B-B14F-4D97-AF65-F5344CB8AC3E}">
        <p14:creationId xmlns:p14="http://schemas.microsoft.com/office/powerpoint/2010/main" val="92344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424772D-5739-5646-8957-D6DCB1D67514}" type="datetimeFigureOut">
              <a:rPr lang="en-US" altLang="en-US"/>
              <a:pPr>
                <a:defRPr/>
              </a:pPr>
              <a:t>3/22/22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D49F3D-08C7-A646-BFBC-15161134A07A}" type="slidenum">
              <a:rPr lang="en-US" altLang="en-US"/>
              <a:pPr/>
              <a:t>‹#›</a:t>
            </a:fld>
            <a:endParaRPr lang="en-US" altLang="en-US"/>
          </a:p>
        </p:txBody>
      </p:sp>
    </p:spTree>
    <p:extLst>
      <p:ext uri="{BB962C8B-B14F-4D97-AF65-F5344CB8AC3E}">
        <p14:creationId xmlns:p14="http://schemas.microsoft.com/office/powerpoint/2010/main" val="50089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91437D5-AE86-6849-A0C8-2D0B38AA7B7A}" type="datetimeFigureOut">
              <a:rPr lang="en-US" altLang="en-US"/>
              <a:pPr>
                <a:defRPr/>
              </a:pPr>
              <a:t>3/22/22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BE85261-8AE5-3747-9FC7-81E1AC7EA895}" type="slidenum">
              <a:rPr lang="en-US" altLang="en-US"/>
              <a:pPr/>
              <a:t>‹#›</a:t>
            </a:fld>
            <a:endParaRPr lang="en-US" altLang="en-US"/>
          </a:p>
        </p:txBody>
      </p:sp>
    </p:spTree>
    <p:extLst>
      <p:ext uri="{BB962C8B-B14F-4D97-AF65-F5344CB8AC3E}">
        <p14:creationId xmlns:p14="http://schemas.microsoft.com/office/powerpoint/2010/main" val="33883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B6444A1-093C-CD42-865A-D086B4922B4E}" type="datetimeFigureOut">
              <a:rPr lang="en-US" altLang="en-US"/>
              <a:pPr>
                <a:defRPr/>
              </a:pPr>
              <a:t>3/22/22</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4B47239-3C7B-0140-A929-2B309D4FD917}" type="slidenum">
              <a:rPr lang="en-US" altLang="en-US"/>
              <a:pPr/>
              <a:t>‹#›</a:t>
            </a:fld>
            <a:endParaRPr lang="en-US" altLang="en-US"/>
          </a:p>
        </p:txBody>
      </p:sp>
    </p:spTree>
    <p:extLst>
      <p:ext uri="{BB962C8B-B14F-4D97-AF65-F5344CB8AC3E}">
        <p14:creationId xmlns:p14="http://schemas.microsoft.com/office/powerpoint/2010/main" val="187505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7B4706D-984D-C242-910F-6D81D708A4A9}" type="datetimeFigureOut">
              <a:rPr lang="en-US" altLang="en-US"/>
              <a:pPr>
                <a:defRPr/>
              </a:pPr>
              <a:t>3/22/22</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4F0227B-3753-434B-9702-D49628A5914A}" type="slidenum">
              <a:rPr lang="en-US" altLang="en-US"/>
              <a:pPr/>
              <a:t>‹#›</a:t>
            </a:fld>
            <a:endParaRPr lang="en-US" altLang="en-US"/>
          </a:p>
        </p:txBody>
      </p:sp>
    </p:spTree>
    <p:extLst>
      <p:ext uri="{BB962C8B-B14F-4D97-AF65-F5344CB8AC3E}">
        <p14:creationId xmlns:p14="http://schemas.microsoft.com/office/powerpoint/2010/main" val="180108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108235-6BCB-5846-8917-74F472CC6339}" type="datetimeFigureOut">
              <a:rPr lang="en-US" altLang="en-US"/>
              <a:pPr>
                <a:defRPr/>
              </a:pPr>
              <a:t>3/22/22</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4B4AE9C-F552-4C40-8E98-27B1840F36AF}" type="slidenum">
              <a:rPr lang="en-US" altLang="en-US"/>
              <a:pPr/>
              <a:t>‹#›</a:t>
            </a:fld>
            <a:endParaRPr lang="en-US" altLang="en-US"/>
          </a:p>
        </p:txBody>
      </p:sp>
    </p:spTree>
    <p:extLst>
      <p:ext uri="{BB962C8B-B14F-4D97-AF65-F5344CB8AC3E}">
        <p14:creationId xmlns:p14="http://schemas.microsoft.com/office/powerpoint/2010/main" val="209071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01CE91C-FC21-4143-A0A1-6548219A6D90}" type="datetimeFigureOut">
              <a:rPr lang="en-US" altLang="en-US"/>
              <a:pPr>
                <a:defRPr/>
              </a:pPr>
              <a:t>3/22/22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F21B908-7255-0D40-A65A-B543676E718A}" type="slidenum">
              <a:rPr lang="en-US" altLang="en-US"/>
              <a:pPr/>
              <a:t>‹#›</a:t>
            </a:fld>
            <a:endParaRPr lang="en-US" altLang="en-US"/>
          </a:p>
        </p:txBody>
      </p:sp>
    </p:spTree>
    <p:extLst>
      <p:ext uri="{BB962C8B-B14F-4D97-AF65-F5344CB8AC3E}">
        <p14:creationId xmlns:p14="http://schemas.microsoft.com/office/powerpoint/2010/main" val="155651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791716-011C-954F-B46F-EF4862A90881}" type="datetimeFigureOut">
              <a:rPr lang="en-US" altLang="en-US"/>
              <a:pPr>
                <a:defRPr/>
              </a:pPr>
              <a:t>3/22/22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5D0EF7B-7988-044D-B272-08AC5426C149}" type="slidenum">
              <a:rPr lang="en-US" altLang="en-US"/>
              <a:pPr/>
              <a:t>‹#›</a:t>
            </a:fld>
            <a:endParaRPr lang="en-US" altLang="en-US"/>
          </a:p>
        </p:txBody>
      </p:sp>
    </p:spTree>
    <p:extLst>
      <p:ext uri="{BB962C8B-B14F-4D97-AF65-F5344CB8AC3E}">
        <p14:creationId xmlns:p14="http://schemas.microsoft.com/office/powerpoint/2010/main" val="184210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MS PGothic" pitchFamily="34" charset="-128"/>
              </a:defRPr>
            </a:lvl1pPr>
          </a:lstStyle>
          <a:p>
            <a:pPr>
              <a:defRPr/>
            </a:pPr>
            <a:fld id="{5311DF91-03BD-6F41-BD86-5DA55BC7FEF8}" type="datetimeFigureOut">
              <a:rPr lang="en-US" altLang="en-US"/>
              <a:pPr>
                <a:defRPr/>
              </a:pPr>
              <a:t>3/22/22</a:t>
            </a:fld>
            <a:endParaRPr lang="en-US" altLang="en-US"/>
          </a:p>
        </p:txBody>
      </p:sp>
      <p:sp>
        <p:nvSpPr>
          <p:cNvPr id="5" name="Footer Placeholder 4"/>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DB14E99-A562-A341-97D1-DD4A376C7BF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 r="7204" b="76899"/>
          <a:stretch/>
        </p:blipFill>
        <p:spPr>
          <a:xfrm>
            <a:off x="0" y="0"/>
            <a:ext cx="7696200" cy="1907502"/>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3605" b="30034"/>
          <a:stretch/>
        </p:blipFill>
        <p:spPr>
          <a:xfrm>
            <a:off x="4186648" y="6858000"/>
            <a:ext cx="3357152" cy="2407163"/>
          </a:xfrm>
          <a:prstGeom prst="rect">
            <a:avLst/>
          </a:prstGeom>
          <a:ln w="12700">
            <a:solidFill>
              <a:schemeClr val="tx1"/>
            </a:solidFill>
          </a:ln>
        </p:spPr>
      </p:pic>
      <p:sp>
        <p:nvSpPr>
          <p:cNvPr id="18" name="TextBox 39"/>
          <p:cNvSpPr txBox="1">
            <a:spLocks noChangeArrowheads="1"/>
          </p:cNvSpPr>
          <p:nvPr/>
        </p:nvSpPr>
        <p:spPr bwMode="auto">
          <a:xfrm>
            <a:off x="6539255"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20" name="Text Box 3"/>
          <p:cNvSpPr txBox="1"/>
          <p:nvPr/>
        </p:nvSpPr>
        <p:spPr>
          <a:xfrm>
            <a:off x="1230313" y="9525000"/>
            <a:ext cx="5106653"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22" name="Straight Connector 21"/>
          <p:cNvCxnSpPr/>
          <p:nvPr/>
        </p:nvCxnSpPr>
        <p:spPr>
          <a:xfrm>
            <a:off x="7319" y="9533136"/>
            <a:ext cx="7688881" cy="12273"/>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5097" y="1905000"/>
            <a:ext cx="7603421"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3736" y="7696200"/>
            <a:ext cx="3911680" cy="1600438"/>
          </a:xfrm>
          <a:prstGeom prst="rect">
            <a:avLst/>
          </a:prstGeom>
          <a:noFill/>
        </p:spPr>
        <p:txBody>
          <a:bodyPr wrap="square" rtlCol="0">
            <a:spAutoFit/>
          </a:bodyPr>
          <a:lstStyle/>
          <a:p>
            <a:r>
              <a:rPr lang="en-US" sz="1400" dirty="0">
                <a:latin typeface="+mn-lt"/>
                <a:cs typeface="Arial" panose="020B0604020202020204" pitchFamily="34" charset="0"/>
              </a:rPr>
              <a:t>Be aware there is variation from individual to individual within a species, so your plant may not look exactly like the one pictured. If you are uncertain whether or not a </a:t>
            </a:r>
            <a:r>
              <a:rPr lang="en-US" sz="1400" dirty="0" err="1">
                <a:latin typeface="+mn-lt"/>
                <a:cs typeface="Arial" panose="020B0604020202020204" pitchFamily="34" charset="0"/>
              </a:rPr>
              <a:t>phenophase</a:t>
            </a:r>
            <a:r>
              <a:rPr lang="en-US" sz="1400" dirty="0">
                <a:latin typeface="+mn-lt"/>
                <a:cs typeface="Arial" panose="020B0604020202020204" pitchFamily="34" charset="0"/>
              </a:rPr>
              <a:t> is occurring, report a “?” for its status until it becomes clear what you are observing after subsequent visits. </a:t>
            </a:r>
            <a:endParaRPr lang="en-US" sz="1400" dirty="0">
              <a:latin typeface="+mn-lt"/>
              <a:ea typeface="Cambria" charset="0"/>
              <a:cs typeface="Arial" panose="020B0604020202020204" pitchFamily="34" charset="0"/>
            </a:endParaRPr>
          </a:p>
        </p:txBody>
      </p:sp>
      <p:sp>
        <p:nvSpPr>
          <p:cNvPr id="27" name="TextBox 26"/>
          <p:cNvSpPr txBox="1"/>
          <p:nvPr/>
        </p:nvSpPr>
        <p:spPr>
          <a:xfrm>
            <a:off x="177591" y="2057400"/>
            <a:ext cx="3837625" cy="2462213"/>
          </a:xfrm>
          <a:prstGeom prst="rect">
            <a:avLst/>
          </a:prstGeom>
          <a:noFill/>
        </p:spPr>
        <p:txBody>
          <a:bodyPr wrap="square" rtlCol="0">
            <a:spAutoFit/>
          </a:bodyPr>
          <a:lstStyle/>
          <a:p>
            <a:r>
              <a:rPr lang="en-US" sz="1400" b="1" dirty="0">
                <a:latin typeface="+mn-lt"/>
                <a:ea typeface="Cambria" charset="0"/>
                <a:cs typeface="Arial" panose="020B0604020202020204" pitchFamily="34" charset="0"/>
              </a:rPr>
              <a:t>Why Observe?</a:t>
            </a:r>
          </a:p>
          <a:p>
            <a:r>
              <a:rPr lang="en-US" sz="1400" dirty="0">
                <a:solidFill>
                  <a:srgbClr val="FF0000"/>
                </a:solidFill>
                <a:latin typeface="+mn-lt"/>
                <a:ea typeface="Cambria" charset="0"/>
                <a:cs typeface="Arial" panose="020B0604020202020204" pitchFamily="34" charset="0"/>
              </a:rPr>
              <a:t>Lorem ipsum dolor sit </a:t>
            </a:r>
            <a:r>
              <a:rPr lang="en-US" sz="1400" dirty="0" err="1">
                <a:solidFill>
                  <a:srgbClr val="FF0000"/>
                </a:solidFill>
                <a:latin typeface="+mn-lt"/>
                <a:ea typeface="Cambria" charset="0"/>
                <a:cs typeface="Arial" panose="020B0604020202020204" pitchFamily="34" charset="0"/>
              </a:rPr>
              <a:t>amet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consectetur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adipiscing</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sed</a:t>
            </a:r>
            <a:r>
              <a:rPr lang="en-US" sz="1400" dirty="0">
                <a:solidFill>
                  <a:srgbClr val="FF0000"/>
                </a:solidFill>
                <a:latin typeface="+mn-lt"/>
                <a:ea typeface="Cambria" charset="0"/>
                <a:cs typeface="Arial" panose="020B0604020202020204" pitchFamily="34" charset="0"/>
              </a:rPr>
              <a:t> do </a:t>
            </a:r>
            <a:r>
              <a:rPr lang="en-US" sz="1400" dirty="0" err="1">
                <a:solidFill>
                  <a:srgbClr val="FF0000"/>
                </a:solidFill>
                <a:latin typeface="+mn-lt"/>
                <a:ea typeface="Cambria" charset="0"/>
                <a:cs typeface="Arial" panose="020B0604020202020204" pitchFamily="34" charset="0"/>
              </a:rPr>
              <a:t>eiusmod</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tempor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incididunt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labore</a:t>
            </a:r>
            <a:r>
              <a:rPr lang="en-US" sz="1400" dirty="0">
                <a:solidFill>
                  <a:srgbClr val="FF0000"/>
                </a:solidFill>
                <a:latin typeface="+mn-lt"/>
                <a:ea typeface="Cambria" charset="0"/>
                <a:cs typeface="Arial" panose="020B0604020202020204" pitchFamily="34" charset="0"/>
              </a:rPr>
              <a:t> et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magna </a:t>
            </a:r>
            <a:r>
              <a:rPr lang="en-US" sz="1400" dirty="0" err="1">
                <a:solidFill>
                  <a:srgbClr val="FF0000"/>
                </a:solidFill>
                <a:latin typeface="+mn-lt"/>
                <a:ea typeface="Cambria" charset="0"/>
                <a:cs typeface="Arial" panose="020B0604020202020204" pitchFamily="34" charset="0"/>
              </a:rPr>
              <a:t>aliqua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enim</a:t>
            </a:r>
            <a:r>
              <a:rPr lang="en-US" sz="1400" dirty="0">
                <a:solidFill>
                  <a:srgbClr val="FF0000"/>
                </a:solidFill>
                <a:latin typeface="+mn-lt"/>
                <a:ea typeface="Cambria" charset="0"/>
                <a:cs typeface="Arial" panose="020B0604020202020204" pitchFamily="34" charset="0"/>
              </a:rPr>
              <a:t> ad minim </a:t>
            </a:r>
            <a:r>
              <a:rPr lang="en-US" sz="1400" dirty="0" err="1">
                <a:solidFill>
                  <a:srgbClr val="FF0000"/>
                </a:solidFill>
                <a:latin typeface="+mn-lt"/>
                <a:ea typeface="Cambria" charset="0"/>
                <a:cs typeface="Arial" panose="020B0604020202020204" pitchFamily="34" charset="0"/>
              </a:rPr>
              <a:t>veniam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quis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nostrud</a:t>
            </a:r>
            <a:r>
              <a:rPr lang="en-US" sz="1400" dirty="0">
                <a:solidFill>
                  <a:srgbClr val="FF0000"/>
                </a:solidFill>
                <a:latin typeface="+mn-lt"/>
                <a:ea typeface="Cambria" charset="0"/>
                <a:cs typeface="Arial" panose="020B0604020202020204" pitchFamily="34" charset="0"/>
              </a:rPr>
              <a:t> exercitation </a:t>
            </a:r>
            <a:r>
              <a:rPr lang="en-US" sz="1400" dirty="0" err="1">
                <a:solidFill>
                  <a:srgbClr val="FF0000"/>
                </a:solidFill>
                <a:latin typeface="+mn-lt"/>
                <a:ea typeface="Cambria" charset="0"/>
                <a:cs typeface="Arial" panose="020B0604020202020204" pitchFamily="34" charset="0"/>
              </a:rPr>
              <a:t>ullamco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laboris</a:t>
            </a:r>
            <a:r>
              <a:rPr lang="en-US" sz="1400" dirty="0">
                <a:solidFill>
                  <a:srgbClr val="FF0000"/>
                </a:solidFill>
                <a:latin typeface="+mn-lt"/>
                <a:ea typeface="Cambria" charset="0"/>
                <a:cs typeface="Arial" panose="020B0604020202020204" pitchFamily="34" charset="0"/>
              </a:rPr>
              <a:t> nisi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aliquip</a:t>
            </a:r>
            <a:r>
              <a:rPr lang="en-US" sz="1400" dirty="0">
                <a:solidFill>
                  <a:srgbClr val="FF0000"/>
                </a:solidFill>
                <a:latin typeface="+mn-lt"/>
                <a:ea typeface="Cambria" charset="0"/>
                <a:cs typeface="Arial" panose="020B0604020202020204" pitchFamily="34" charset="0"/>
              </a:rPr>
              <a:t> ex </a:t>
            </a:r>
            <a:r>
              <a:rPr lang="en-US" sz="1400" dirty="0" err="1">
                <a:solidFill>
                  <a:srgbClr val="FF0000"/>
                </a:solidFill>
                <a:latin typeface="+mn-lt"/>
                <a:ea typeface="Cambria" charset="0"/>
                <a:cs typeface="Arial" panose="020B0604020202020204" pitchFamily="34" charset="0"/>
              </a:rPr>
              <a:t>ea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commodo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consequat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aute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irure</a:t>
            </a:r>
            <a:r>
              <a:rPr lang="en-US" sz="1400" dirty="0">
                <a:solidFill>
                  <a:srgbClr val="FF0000"/>
                </a:solidFill>
                <a:latin typeface="+mn-lt"/>
                <a:ea typeface="Cambria" charset="0"/>
                <a:cs typeface="Arial" panose="020B0604020202020204" pitchFamily="34" charset="0"/>
              </a:rPr>
              <a:t> dolor in </a:t>
            </a:r>
            <a:r>
              <a:rPr lang="en-US" sz="1400" dirty="0" err="1">
                <a:solidFill>
                  <a:srgbClr val="FF0000"/>
                </a:solidFill>
                <a:latin typeface="+mn-lt"/>
                <a:ea typeface="Cambria" charset="0"/>
                <a:cs typeface="Arial" panose="020B0604020202020204" pitchFamily="34" charset="0"/>
              </a:rPr>
              <a:t>reprehenderit</a:t>
            </a:r>
            <a:r>
              <a:rPr lang="en-US" sz="1400" dirty="0">
                <a:solidFill>
                  <a:srgbClr val="FF0000"/>
                </a:solidFill>
                <a:latin typeface="+mn-lt"/>
                <a:ea typeface="Cambria" charset="0"/>
                <a:cs typeface="Arial" panose="020B0604020202020204" pitchFamily="34" charset="0"/>
              </a:rPr>
              <a:t> in </a:t>
            </a:r>
            <a:r>
              <a:rPr lang="en-US" sz="1400" dirty="0" err="1">
                <a:solidFill>
                  <a:srgbClr val="FF0000"/>
                </a:solidFill>
                <a:latin typeface="+mn-lt"/>
                <a:ea typeface="Cambria" charset="0"/>
                <a:cs typeface="Arial" panose="020B0604020202020204" pitchFamily="34" charset="0"/>
              </a:rPr>
              <a:t>voluptate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velit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esse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cillum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eu</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fugiat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nulla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pariatur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Excepteur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sint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occaecat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cupidatat</a:t>
            </a:r>
            <a:r>
              <a:rPr lang="en-US" sz="1400" dirty="0">
                <a:solidFill>
                  <a:srgbClr val="FF0000"/>
                </a:solidFill>
                <a:latin typeface="+mn-lt"/>
                <a:ea typeface="Cambria" charset="0"/>
                <a:cs typeface="Arial" panose="020B0604020202020204" pitchFamily="34" charset="0"/>
              </a:rPr>
              <a:t> non </a:t>
            </a:r>
            <a:r>
              <a:rPr lang="en-US" sz="1400" dirty="0" err="1">
                <a:solidFill>
                  <a:srgbClr val="FF0000"/>
                </a:solidFill>
                <a:latin typeface="+mn-lt"/>
                <a:ea typeface="Cambria" charset="0"/>
                <a:cs typeface="Arial" panose="020B0604020202020204" pitchFamily="34" charset="0"/>
              </a:rPr>
              <a:t>proident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sunt</a:t>
            </a:r>
            <a:r>
              <a:rPr lang="en-US" sz="1400" dirty="0">
                <a:solidFill>
                  <a:srgbClr val="FF0000"/>
                </a:solidFill>
                <a:latin typeface="+mn-lt"/>
                <a:ea typeface="Cambria" charset="0"/>
                <a:cs typeface="Arial" panose="020B0604020202020204" pitchFamily="34" charset="0"/>
              </a:rPr>
              <a:t> in culpa qui </a:t>
            </a:r>
            <a:r>
              <a:rPr lang="en-US" sz="1400" dirty="0" err="1">
                <a:solidFill>
                  <a:srgbClr val="FF0000"/>
                </a:solidFill>
                <a:latin typeface="+mn-lt"/>
                <a:ea typeface="Cambria" charset="0"/>
                <a:cs typeface="Arial" panose="020B0604020202020204" pitchFamily="34" charset="0"/>
              </a:rPr>
              <a:t>officia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deserunt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mollit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anim</a:t>
            </a:r>
            <a:r>
              <a:rPr lang="en-US" sz="1400" dirty="0">
                <a:solidFill>
                  <a:srgbClr val="FF0000"/>
                </a:solidFill>
                <a:latin typeface="+mn-lt"/>
                <a:ea typeface="Cambria" charset="0"/>
                <a:cs typeface="Arial" panose="020B0604020202020204" pitchFamily="34" charset="0"/>
              </a:rPr>
              <a:t> id </a:t>
            </a:r>
            <a:r>
              <a:rPr lang="en-US" sz="1400" dirty="0" err="1">
                <a:solidFill>
                  <a:srgbClr val="FF0000"/>
                </a:solidFill>
                <a:latin typeface="+mn-lt"/>
                <a:ea typeface="Cambria" charset="0"/>
                <a:cs typeface="Arial" panose="020B0604020202020204" pitchFamily="34" charset="0"/>
              </a:rPr>
              <a:t>est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laborum</a:t>
            </a:r>
            <a:r>
              <a:rPr lang="en-US" sz="1400" dirty="0">
                <a:solidFill>
                  <a:srgbClr val="FF0000"/>
                </a:solidFill>
                <a:latin typeface="+mn-lt"/>
                <a:ea typeface="Cambria" charset="0"/>
                <a:cs typeface="Arial" panose="020B0604020202020204" pitchFamily="34" charset="0"/>
              </a:rPr>
              <a: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6646" y="2209800"/>
            <a:ext cx="3357154" cy="4343399"/>
          </a:xfrm>
          <a:prstGeom prst="rect">
            <a:avLst/>
          </a:prstGeom>
          <a:ln w="12700">
            <a:solidFill>
              <a:schemeClr val="tx1"/>
            </a:solidFill>
          </a:ln>
        </p:spPr>
      </p:pic>
      <p:grpSp>
        <p:nvGrpSpPr>
          <p:cNvPr id="9" name="Group 8"/>
          <p:cNvGrpSpPr/>
          <p:nvPr/>
        </p:nvGrpSpPr>
        <p:grpSpPr>
          <a:xfrm>
            <a:off x="165104" y="76200"/>
            <a:ext cx="9093196" cy="1763384"/>
            <a:chOff x="165104" y="76200"/>
            <a:chExt cx="9093196" cy="1763384"/>
          </a:xfrm>
        </p:grpSpPr>
        <p:sp>
          <p:nvSpPr>
            <p:cNvPr id="31" name="Text Box 1"/>
            <p:cNvSpPr txBox="1"/>
            <p:nvPr/>
          </p:nvSpPr>
          <p:spPr>
            <a:xfrm>
              <a:off x="2362201" y="76200"/>
              <a:ext cx="3406190" cy="156332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22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2200" b="1" dirty="0" err="1">
                  <a:effectLst>
                    <a:outerShdw blurRad="38100" dist="38100" dir="2700000" algn="tl">
                      <a:srgbClr val="C0C0C0"/>
                    </a:outerShdw>
                  </a:effectLst>
                  <a:latin typeface="+mn-lt"/>
                  <a:ea typeface="Arial" charset="0"/>
                  <a:cs typeface="Arial" charset="0"/>
                </a:rPr>
                <a:t>Phenophase</a:t>
              </a:r>
              <a:r>
                <a:rPr lang="en-US" altLang="en-US" sz="22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2200" b="1" dirty="0">
                <a:effectLst>
                  <a:outerShdw blurRad="38100" dist="38100" dir="2700000" algn="tl">
                    <a:srgbClr val="C0C0C0"/>
                  </a:outerShdw>
                </a:effectLst>
                <a:latin typeface="+mn-lt"/>
                <a:ea typeface="Arial" charset="0"/>
                <a:cs typeface="Arial" charset="0"/>
              </a:endParaRPr>
            </a:p>
            <a:p>
              <a:pPr algn="ctr">
                <a:defRPr/>
              </a:pPr>
              <a:r>
                <a:rPr lang="en-US" altLang="en-US" sz="2200" i="1" dirty="0">
                  <a:effectLst>
                    <a:outerShdw blurRad="38100" dist="38100" dir="2700000" algn="tl">
                      <a:srgbClr val="C0C0C0"/>
                    </a:outerShdw>
                  </a:effectLst>
                  <a:latin typeface="+mn-lt"/>
                  <a:ea typeface="Arial" charset="0"/>
                  <a:cs typeface="Arial" charset="0"/>
                </a:rPr>
                <a:t>Genus species</a:t>
              </a:r>
            </a:p>
            <a:p>
              <a:pPr algn="ctr">
                <a:defRPr/>
              </a:pPr>
              <a:r>
                <a:rPr lang="en-US" altLang="en-US" dirty="0">
                  <a:effectLst>
                    <a:outerShdw blurRad="38100" dist="38100" dir="2700000" algn="tl">
                      <a:srgbClr val="C0C0C0"/>
                    </a:outerShdw>
                  </a:effectLst>
                  <a:latin typeface="+mn-lt"/>
                  <a:ea typeface="Arial" charset="0"/>
                  <a:cs typeface="Arial" charset="0"/>
                </a:rPr>
                <a:t>common name</a:t>
              </a:r>
            </a:p>
            <a:p>
              <a:pPr algn="ctr">
                <a:defRPr/>
              </a:pPr>
              <a:endParaRPr lang="en-US" altLang="en-US" b="1" dirty="0">
                <a:effectLst>
                  <a:outerShdw blurRad="38100" dist="38100" dir="2700000" algn="tl">
                    <a:srgbClr val="C0C0C0"/>
                  </a:outerShdw>
                </a:effectLst>
                <a:latin typeface="Cambria" charset="0"/>
                <a:ea typeface="Cambria" charset="0"/>
                <a:cs typeface="Cambria" charset="0"/>
              </a:endParaRPr>
            </a:p>
          </p:txBody>
        </p:sp>
        <p:sp>
          <p:nvSpPr>
            <p:cNvPr id="25" name="Rectangle 24"/>
            <p:cNvSpPr/>
            <p:nvPr/>
          </p:nvSpPr>
          <p:spPr>
            <a:xfrm>
              <a:off x="5562600" y="1439474"/>
              <a:ext cx="3695700" cy="400110"/>
            </a:xfrm>
            <a:prstGeom prst="rect">
              <a:avLst/>
            </a:prstGeom>
            <a:noFill/>
          </p:spPr>
          <p:txBody>
            <a:bodyPr wrap="square" lIns="91440" tIns="45720" rIns="91440" bIns="45720">
              <a:spAutoFit/>
            </a:bodyPr>
            <a:lstStyle/>
            <a:p>
              <a:r>
                <a:rPr lang="en-US" sz="2000" b="1" cap="none" spc="50" dirty="0">
                  <a:ln w="0">
                    <a:solidFill>
                      <a:schemeClr val="bg1">
                        <a:lumMod val="50000"/>
                      </a:schemeClr>
                    </a:solidFill>
                  </a:ln>
                  <a:solidFill>
                    <a:schemeClr val="bg1">
                      <a:lumMod val="50000"/>
                    </a:schemeClr>
                  </a:solidFill>
                </a:rPr>
                <a:t>Your Organization</a:t>
              </a:r>
            </a:p>
          </p:txBody>
        </p:sp>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65104" y="863288"/>
              <a:ext cx="1978844" cy="84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3" name="Straight Connector 22"/>
          <p:cNvCxnSpPr/>
          <p:nvPr/>
        </p:nvCxnSpPr>
        <p:spPr>
          <a:xfrm>
            <a:off x="0" y="55626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3736" y="5715000"/>
            <a:ext cx="3840480" cy="1600438"/>
          </a:xfrm>
          <a:prstGeom prst="rect">
            <a:avLst/>
          </a:prstGeom>
          <a:noFill/>
        </p:spPr>
        <p:txBody>
          <a:bodyPr wrap="square" rtlCol="0">
            <a:spAutoFit/>
          </a:bodyPr>
          <a:lstStyle/>
          <a:p>
            <a:r>
              <a:rPr lang="en-US" sz="1400" b="1" dirty="0">
                <a:ea typeface="Cambria" charset="0"/>
                <a:cs typeface="Arial" panose="020B0604020202020204" pitchFamily="34" charset="0"/>
              </a:rPr>
              <a:t>Tips for Identification</a:t>
            </a:r>
          </a:p>
          <a:p>
            <a:r>
              <a:rPr lang="en-US" altLang="en-US" sz="1400" dirty="0">
                <a:solidFill>
                  <a:srgbClr val="FF0000"/>
                </a:solidFill>
                <a:cs typeface="Arial" panose="020B0604020202020204" pitchFamily="34" charset="0"/>
              </a:rPr>
              <a:t>Lorem ipsum dolor sit </a:t>
            </a:r>
            <a:r>
              <a:rPr lang="en-US" altLang="en-US" sz="1400" dirty="0" err="1">
                <a:solidFill>
                  <a:srgbClr val="FF0000"/>
                </a:solidFill>
                <a:cs typeface="Arial" panose="020B0604020202020204" pitchFamily="34" charset="0"/>
              </a:rPr>
              <a:t>amet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consectetur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adipiscing</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elit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sed</a:t>
            </a:r>
            <a:r>
              <a:rPr lang="en-US" altLang="en-US" sz="1400" dirty="0">
                <a:solidFill>
                  <a:srgbClr val="FF0000"/>
                </a:solidFill>
                <a:cs typeface="Arial" panose="020B0604020202020204" pitchFamily="34" charset="0"/>
              </a:rPr>
              <a:t> do </a:t>
            </a:r>
            <a:r>
              <a:rPr lang="en-US" altLang="en-US" sz="1400" dirty="0" err="1">
                <a:solidFill>
                  <a:srgbClr val="FF0000"/>
                </a:solidFill>
                <a:cs typeface="Arial" panose="020B0604020202020204" pitchFamily="34" charset="0"/>
              </a:rPr>
              <a:t>eiusmod</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tempor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incididunt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labore</a:t>
            </a:r>
            <a:r>
              <a:rPr lang="en-US" altLang="en-US" sz="1400" dirty="0">
                <a:solidFill>
                  <a:srgbClr val="FF0000"/>
                </a:solidFill>
                <a:cs typeface="Arial" panose="020B0604020202020204" pitchFamily="34" charset="0"/>
              </a:rPr>
              <a:t> et </a:t>
            </a:r>
            <a:r>
              <a:rPr lang="en-US" altLang="en-US" sz="1400" dirty="0" err="1">
                <a:solidFill>
                  <a:srgbClr val="FF0000"/>
                </a:solidFill>
                <a:cs typeface="Arial" panose="020B0604020202020204" pitchFamily="34" charset="0"/>
              </a:rPr>
              <a:t>dolore</a:t>
            </a:r>
            <a:r>
              <a:rPr lang="en-US" altLang="en-US" sz="1400" dirty="0">
                <a:solidFill>
                  <a:srgbClr val="FF0000"/>
                </a:solidFill>
                <a:cs typeface="Arial" panose="020B0604020202020204" pitchFamily="34" charset="0"/>
              </a:rPr>
              <a:t> magna </a:t>
            </a:r>
            <a:r>
              <a:rPr lang="en-US" altLang="en-US" sz="1400" dirty="0" err="1">
                <a:solidFill>
                  <a:srgbClr val="FF0000"/>
                </a:solidFill>
                <a:cs typeface="Arial" panose="020B0604020202020204" pitchFamily="34" charset="0"/>
              </a:rPr>
              <a:t>aliqua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enim</a:t>
            </a:r>
            <a:r>
              <a:rPr lang="en-US" altLang="en-US" sz="1400" dirty="0">
                <a:solidFill>
                  <a:srgbClr val="FF0000"/>
                </a:solidFill>
                <a:cs typeface="Arial" panose="020B0604020202020204" pitchFamily="34" charset="0"/>
              </a:rPr>
              <a:t> ad minim </a:t>
            </a:r>
            <a:r>
              <a:rPr lang="en-US" altLang="en-US" sz="1400" dirty="0" err="1">
                <a:solidFill>
                  <a:srgbClr val="FF0000"/>
                </a:solidFill>
                <a:cs typeface="Arial" panose="020B0604020202020204" pitchFamily="34" charset="0"/>
              </a:rPr>
              <a:t>veniam</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quis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nostrud</a:t>
            </a:r>
            <a:r>
              <a:rPr lang="en-US" altLang="en-US" sz="1400" dirty="0">
                <a:solidFill>
                  <a:srgbClr val="FF0000"/>
                </a:solidFill>
                <a:cs typeface="Arial" panose="020B0604020202020204" pitchFamily="34" charset="0"/>
              </a:rPr>
              <a:t> exercitation </a:t>
            </a:r>
            <a:r>
              <a:rPr lang="en-US" altLang="en-US" sz="1400" dirty="0" err="1">
                <a:solidFill>
                  <a:srgbClr val="FF0000"/>
                </a:solidFill>
                <a:cs typeface="Arial" panose="020B0604020202020204" pitchFamily="34" charset="0"/>
              </a:rPr>
              <a:t>ullamco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laboris</a:t>
            </a:r>
            <a:r>
              <a:rPr lang="en-US" altLang="en-US" sz="1400" dirty="0">
                <a:solidFill>
                  <a:srgbClr val="FF0000"/>
                </a:solidFill>
                <a:cs typeface="Arial" panose="020B0604020202020204" pitchFamily="34" charset="0"/>
              </a:rPr>
              <a:t> nisi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aliquip</a:t>
            </a:r>
            <a:r>
              <a:rPr lang="en-US" altLang="en-US" sz="1400" dirty="0">
                <a:solidFill>
                  <a:srgbClr val="FF0000"/>
                </a:solidFill>
                <a:cs typeface="Arial" panose="020B0604020202020204" pitchFamily="34" charset="0"/>
              </a:rPr>
              <a:t> ex </a:t>
            </a:r>
            <a:r>
              <a:rPr lang="en-US" altLang="en-US" sz="1400" dirty="0" err="1">
                <a:solidFill>
                  <a:srgbClr val="FF0000"/>
                </a:solidFill>
                <a:cs typeface="Arial" panose="020B0604020202020204" pitchFamily="34" charset="0"/>
              </a:rPr>
              <a:t>ea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commodo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consequat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Duis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aute</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irure</a:t>
            </a:r>
            <a:endParaRPr lang="en-US" dirty="0">
              <a:solidFill>
                <a:srgbClr val="FF0000"/>
              </a:solidFill>
            </a:endParaRPr>
          </a:p>
        </p:txBody>
      </p:sp>
      <p:cxnSp>
        <p:nvCxnSpPr>
          <p:cNvPr id="33" name="Straight Connector 32"/>
          <p:cNvCxnSpPr/>
          <p:nvPr/>
        </p:nvCxnSpPr>
        <p:spPr>
          <a:xfrm>
            <a:off x="0" y="75438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00" y="0"/>
            <a:ext cx="419" cy="95454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696200" y="0"/>
            <a:ext cx="4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9144"/>
            <a:ext cx="7696200" cy="16672"/>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1274" y="157907"/>
            <a:ext cx="1289893" cy="1289893"/>
          </a:xfrm>
          <a:prstGeom prst="rect">
            <a:avLst/>
          </a:prstGeom>
        </p:spPr>
      </p:pic>
      <p:pic>
        <p:nvPicPr>
          <p:cNvPr id="34"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73446" y="174706"/>
            <a:ext cx="1891084" cy="58729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ED5B0216-D01F-E24A-8CE8-EC90EBACC336}"/>
              </a:ext>
            </a:extLst>
          </p:cNvPr>
          <p:cNvSpPr txBox="1"/>
          <p:nvPr/>
        </p:nvSpPr>
        <p:spPr>
          <a:xfrm>
            <a:off x="4093320" y="6561122"/>
            <a:ext cx="3126177" cy="261610"/>
          </a:xfrm>
          <a:prstGeom prst="rect">
            <a:avLst/>
          </a:prstGeom>
          <a:noFill/>
        </p:spPr>
        <p:txBody>
          <a:bodyPr wrap="none" rtlCol="0">
            <a:spAutoFit/>
          </a:bodyPr>
          <a:lstStyle/>
          <a:p>
            <a:r>
              <a:rPr lang="en-US" sz="1100" dirty="0">
                <a:solidFill>
                  <a:srgbClr val="FF0000"/>
                </a:solidFill>
                <a:latin typeface="+mn-lt"/>
                <a:ea typeface="Cambria" charset="0"/>
                <a:cs typeface="Cambria" charset="0"/>
              </a:rPr>
              <a:t>Photo author and source. License. </a:t>
            </a:r>
            <a:r>
              <a:rPr lang="en-US" sz="1100" i="1" dirty="0">
                <a:solidFill>
                  <a:srgbClr val="FF0000"/>
                </a:solidFill>
                <a:latin typeface="+mn-lt"/>
                <a:ea typeface="Cambria" charset="0"/>
                <a:cs typeface="Cambria" charset="0"/>
              </a:rPr>
              <a:t>(see instructions)</a:t>
            </a:r>
            <a:endParaRPr lang="en-US" sz="1100" dirty="0">
              <a:solidFill>
                <a:srgbClr val="FF0000"/>
              </a:solidFill>
              <a:latin typeface="+mn-lt"/>
              <a:ea typeface="Cambria" charset="0"/>
              <a:cs typeface="Cambria" charset="0"/>
            </a:endParaRPr>
          </a:p>
        </p:txBody>
      </p:sp>
      <p:sp>
        <p:nvSpPr>
          <p:cNvPr id="32" name="TextBox 31">
            <a:extLst>
              <a:ext uri="{FF2B5EF4-FFF2-40B4-BE49-F238E27FC236}">
                <a16:creationId xmlns:a16="http://schemas.microsoft.com/office/drawing/2014/main" id="{619FA55C-5B02-BC4D-BBFE-C72DC282E359}"/>
              </a:ext>
            </a:extLst>
          </p:cNvPr>
          <p:cNvSpPr txBox="1"/>
          <p:nvPr/>
        </p:nvSpPr>
        <p:spPr>
          <a:xfrm>
            <a:off x="4117704" y="9259322"/>
            <a:ext cx="3126177" cy="261610"/>
          </a:xfrm>
          <a:prstGeom prst="rect">
            <a:avLst/>
          </a:prstGeom>
          <a:noFill/>
        </p:spPr>
        <p:txBody>
          <a:bodyPr wrap="none" rtlCol="0">
            <a:spAutoFit/>
          </a:bodyPr>
          <a:lstStyle/>
          <a:p>
            <a:r>
              <a:rPr lang="en-US" sz="1100" dirty="0">
                <a:solidFill>
                  <a:srgbClr val="FF0000"/>
                </a:solidFill>
                <a:latin typeface="+mn-lt"/>
                <a:ea typeface="Cambria" charset="0"/>
                <a:cs typeface="Cambria" charset="0"/>
              </a:rPr>
              <a:t>Photo author and source. License. </a:t>
            </a:r>
            <a:r>
              <a:rPr lang="en-US" sz="1100" i="1" dirty="0">
                <a:solidFill>
                  <a:srgbClr val="FF0000"/>
                </a:solidFill>
                <a:latin typeface="+mn-lt"/>
                <a:ea typeface="Cambria" charset="0"/>
                <a:cs typeface="Cambria" charset="0"/>
              </a:rPr>
              <a:t>(see instructions)</a:t>
            </a:r>
            <a:endParaRPr lang="en-US" sz="1100" dirty="0">
              <a:solidFill>
                <a:srgbClr val="FF0000"/>
              </a:solidFill>
              <a:latin typeface="+mn-lt"/>
              <a:ea typeface="Cambria" charset="0"/>
              <a:cs typeface="Cambria"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rotWithShape="1">
          <a:blip r:embed="rId3"/>
          <a:srcRect t="12943" b="12442"/>
          <a:stretch/>
        </p:blipFill>
        <p:spPr>
          <a:xfrm>
            <a:off x="3965814" y="7546177"/>
            <a:ext cx="1433996" cy="1435608"/>
          </a:xfrm>
          <a:prstGeom prst="rect">
            <a:avLst/>
          </a:prstGeom>
          <a:ln w="12700">
            <a:solidFill>
              <a:srgbClr val="000000"/>
            </a:solidFill>
          </a:ln>
        </p:spPr>
      </p:pic>
      <p:grpSp>
        <p:nvGrpSpPr>
          <p:cNvPr id="22" name="Group 21"/>
          <p:cNvGrpSpPr/>
          <p:nvPr/>
        </p:nvGrpSpPr>
        <p:grpSpPr>
          <a:xfrm>
            <a:off x="152400" y="7467600"/>
            <a:ext cx="7363968" cy="1511809"/>
            <a:chOff x="152400" y="7467600"/>
            <a:chExt cx="7363968" cy="1511809"/>
          </a:xfrm>
        </p:grpSpPr>
        <p:sp>
          <p:nvSpPr>
            <p:cNvPr id="3078" name="TextBox 9"/>
            <p:cNvSpPr txBox="1">
              <a:spLocks noChangeArrowheads="1"/>
            </p:cNvSpPr>
            <p:nvPr/>
          </p:nvSpPr>
          <p:spPr bwMode="auto">
            <a:xfrm>
              <a:off x="1600200"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Fruits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fruits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r>
                <a:rPr lang="en-US" altLang="en-US" sz="1100" dirty="0">
                  <a:solidFill>
                    <a:srgbClr val="FF0000"/>
                  </a:solidFill>
                  <a:latin typeface="+mn-lt"/>
                  <a:cs typeface="Arial" panose="020B0604020202020204" pitchFamily="34" charset="0"/>
                </a:rPr>
                <a:t>.</a:t>
              </a:r>
              <a:r>
                <a:rPr lang="en-US" altLang="en-US" sz="1100" dirty="0">
                  <a:solidFill>
                    <a:srgbClr val="FF0000"/>
                  </a:solidFill>
                  <a:latin typeface="+mn-lt"/>
                  <a:ea typeface="Cambria" charset="0"/>
                  <a:cs typeface="Arial" panose="020B0604020202020204" pitchFamily="34" charset="0"/>
                </a:rPr>
                <a:t>  </a:t>
              </a:r>
            </a:p>
          </p:txBody>
        </p:sp>
        <p:sp>
          <p:nvSpPr>
            <p:cNvPr id="49" name="TextBox 9"/>
            <p:cNvSpPr txBox="1">
              <a:spLocks noChangeArrowheads="1"/>
            </p:cNvSpPr>
            <p:nvPr/>
          </p:nvSpPr>
          <p:spPr bwMode="auto">
            <a:xfrm>
              <a:off x="5413248"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Ripe fruits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ripe fruits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endParaRPr lang="en-US" altLang="en-US" sz="1100" dirty="0">
                <a:solidFill>
                  <a:srgbClr val="FF0000"/>
                </a:solidFill>
                <a:latin typeface="+mn-lt"/>
                <a:ea typeface="Cambria" charset="0"/>
                <a:cs typeface="Arial" panose="020B0604020202020204" pitchFamily="34" charset="0"/>
              </a:endParaRPr>
            </a:p>
          </p:txBody>
        </p:sp>
        <p:pic>
          <p:nvPicPr>
            <p:cNvPr id="75" name="Picture 74"/>
            <p:cNvPicPr>
              <a:picLocks noChangeAspect="1"/>
            </p:cNvPicPr>
            <p:nvPr/>
          </p:nvPicPr>
          <p:blipFill rotWithShape="1">
            <a:blip r:embed="rId3"/>
            <a:srcRect t="12943" b="12442"/>
            <a:stretch/>
          </p:blipFill>
          <p:spPr>
            <a:xfrm>
              <a:off x="152400" y="7543801"/>
              <a:ext cx="1433996" cy="1435608"/>
            </a:xfrm>
            <a:prstGeom prst="rect">
              <a:avLst/>
            </a:prstGeom>
            <a:ln w="12700">
              <a:solidFill>
                <a:srgbClr val="000000"/>
              </a:solidFill>
            </a:ln>
          </p:spPr>
        </p:pic>
      </p:grpSp>
      <p:pic>
        <p:nvPicPr>
          <p:cNvPr id="54" name="Picture 53"/>
          <p:cNvPicPr>
            <a:picLocks noChangeAspect="1"/>
          </p:cNvPicPr>
          <p:nvPr/>
        </p:nvPicPr>
        <p:blipFill rotWithShape="1">
          <a:blip r:embed="rId4">
            <a:extLst>
              <a:ext uri="{28A0092B-C50C-407E-A947-70E740481C1C}">
                <a14:useLocalDpi xmlns:a14="http://schemas.microsoft.com/office/drawing/2010/main" val="0"/>
              </a:ext>
            </a:extLst>
          </a:blip>
          <a:srcRect t="-1" r="7204" b="86257"/>
          <a:stretch/>
        </p:blipFill>
        <p:spPr>
          <a:xfrm>
            <a:off x="0" y="0"/>
            <a:ext cx="7696200" cy="1134864"/>
          </a:xfrm>
          <a:prstGeom prst="rect">
            <a:avLst/>
          </a:prstGeom>
        </p:spPr>
      </p:pic>
      <p:sp>
        <p:nvSpPr>
          <p:cNvPr id="3082" name="TextBox 11"/>
          <p:cNvSpPr txBox="1">
            <a:spLocks noChangeArrowheads="1"/>
          </p:cNvSpPr>
          <p:nvPr/>
        </p:nvSpPr>
        <p:spPr bwMode="auto">
          <a:xfrm>
            <a:off x="0" y="9248001"/>
            <a:ext cx="7709639"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sz="1200" b="1" dirty="0" err="1">
                <a:latin typeface="+mn-lt"/>
                <a:ea typeface="Cambria" charset="0"/>
                <a:cs typeface="Arial" panose="020B0604020202020204" pitchFamily="34" charset="0"/>
              </a:rPr>
              <a:t>Phenophases</a:t>
            </a:r>
            <a:r>
              <a:rPr lang="en-US" sz="1200" b="1" dirty="0">
                <a:latin typeface="+mn-lt"/>
                <a:ea typeface="Cambria" charset="0"/>
                <a:cs typeface="Arial" panose="020B0604020202020204" pitchFamily="34" charset="0"/>
              </a:rPr>
              <a:t> not pictured: </a:t>
            </a:r>
            <a:r>
              <a:rPr lang="en-US" sz="1200" dirty="0">
                <a:latin typeface="+mn-lt"/>
                <a:ea typeface="Cambria" charset="0"/>
                <a:cs typeface="Arial" panose="020B0604020202020204" pitchFamily="34" charset="0"/>
              </a:rPr>
              <a:t>Falling leaves, </a:t>
            </a:r>
            <a:r>
              <a:rPr lang="en-US" sz="1200" dirty="0">
                <a:solidFill>
                  <a:srgbClr val="FF0000"/>
                </a:solidFill>
                <a:latin typeface="+mn-lt"/>
                <a:ea typeface="Cambria" charset="0"/>
                <a:cs typeface="Arial" panose="020B0604020202020204" pitchFamily="34" charset="0"/>
              </a:rPr>
              <a:t>Pollen release, </a:t>
            </a:r>
            <a:r>
              <a:rPr lang="en-US" altLang="en-US" sz="1200" dirty="0">
                <a:latin typeface="+mn-lt"/>
                <a:ea typeface="Cambria" charset="0"/>
                <a:cs typeface="Arial" panose="020B0604020202020204" pitchFamily="34" charset="0"/>
              </a:rPr>
              <a:t>Recent fruit or seed drop</a:t>
            </a:r>
          </a:p>
        </p:txBody>
      </p:sp>
      <p:grpSp>
        <p:nvGrpSpPr>
          <p:cNvPr id="21" name="Group 20"/>
          <p:cNvGrpSpPr/>
          <p:nvPr/>
        </p:nvGrpSpPr>
        <p:grpSpPr>
          <a:xfrm>
            <a:off x="1600200" y="5410200"/>
            <a:ext cx="5913120" cy="1981200"/>
            <a:chOff x="1600200" y="5410200"/>
            <a:chExt cx="5913120" cy="1981200"/>
          </a:xfrm>
        </p:grpSpPr>
        <p:sp>
          <p:nvSpPr>
            <p:cNvPr id="3079" name="TextBox 6"/>
            <p:cNvSpPr txBox="1">
              <a:spLocks noChangeArrowheads="1"/>
            </p:cNvSpPr>
            <p:nvPr/>
          </p:nvSpPr>
          <p:spPr bwMode="auto">
            <a:xfrm>
              <a:off x="1600200" y="5410200"/>
              <a:ext cx="2103120" cy="1800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Flowers or flower buds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fresh open or unopened flowers or flower buds are visible on the plant. Include flower buds or inflorescences that are swelling or expanding, but do not include those that are tightly closed and not actively growing (dormant). Also do not include wilted or dried flowers.</a:t>
              </a:r>
              <a:endParaRPr lang="en-US" altLang="en-US" sz="1100" dirty="0">
                <a:latin typeface="+mn-lt"/>
                <a:ea typeface="Cambria" charset="0"/>
                <a:cs typeface="Arial" panose="020B0604020202020204" pitchFamily="34" charset="0"/>
              </a:endParaRPr>
            </a:p>
          </p:txBody>
        </p:sp>
        <p:sp>
          <p:nvSpPr>
            <p:cNvPr id="3103" name="TextBox 8"/>
            <p:cNvSpPr txBox="1">
              <a:spLocks noChangeArrowheads="1"/>
            </p:cNvSpPr>
            <p:nvPr/>
          </p:nvSpPr>
          <p:spPr bwMode="auto">
            <a:xfrm>
              <a:off x="5410200" y="5421630"/>
              <a:ext cx="210312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Open flowers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open, fresh flowers are visible on the plant. Flowers are considered "open" when the reproductive parts (male stamens or female pistils) are visible between or within unfolded or open flower parts (petals, floral tubes or sepals). Do not include wilted or dried flowers.</a:t>
              </a:r>
              <a:endParaRPr lang="en-US" altLang="en-US" sz="1100" b="1" dirty="0">
                <a:latin typeface="+mn-lt"/>
                <a:ea typeface="Cambria" charset="0"/>
                <a:cs typeface="Arial" panose="020B0604020202020204" pitchFamily="34" charset="0"/>
              </a:endParaRPr>
            </a:p>
          </p:txBody>
        </p:sp>
      </p:grpSp>
      <p:sp>
        <p:nvSpPr>
          <p:cNvPr id="32" name="TextBox 9"/>
          <p:cNvSpPr txBox="1">
            <a:spLocks noChangeArrowheads="1"/>
          </p:cNvSpPr>
          <p:nvPr/>
        </p:nvSpPr>
        <p:spPr bwMode="auto">
          <a:xfrm>
            <a:off x="5410200" y="3358764"/>
            <a:ext cx="2103120" cy="1822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Colored leaves</a:t>
            </a:r>
          </a:p>
          <a:p>
            <a:pPr eaLnBrk="1" hangingPunct="1">
              <a:spcBef>
                <a:spcPct val="0"/>
              </a:spcBef>
              <a:buFontTx/>
              <a:buNone/>
            </a:pPr>
            <a:r>
              <a:rPr lang="en-US" sz="1100" dirty="0">
                <a:latin typeface="+mn-lt"/>
                <a:ea typeface="Cambria" charset="0"/>
                <a:cs typeface="Arial" panose="020B0604020202020204" pitchFamily="34" charset="0"/>
              </a:rPr>
              <a:t>One or more leaves show some of their typical late-season color, or yellow or brown due to drought or other stresses. Do not include small spots of color due to minor leaf damage, or dieback on branches that have broken. Do not include fully dried or dead leaves that remain on the plant.</a:t>
            </a:r>
            <a:endParaRPr lang="en-US" altLang="en-US" sz="1100" b="1" dirty="0">
              <a:latin typeface="+mn-lt"/>
              <a:ea typeface="Cambria" charset="0"/>
              <a:cs typeface="Arial" panose="020B0604020202020204" pitchFamily="34" charset="0"/>
            </a:endParaRPr>
          </a:p>
        </p:txBody>
      </p:sp>
      <p:sp>
        <p:nvSpPr>
          <p:cNvPr id="50" name="TextBox 39"/>
          <p:cNvSpPr txBox="1">
            <a:spLocks noChangeArrowheads="1"/>
          </p:cNvSpPr>
          <p:nvPr/>
        </p:nvSpPr>
        <p:spPr bwMode="auto">
          <a:xfrm>
            <a:off x="6553200"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52" name="Text Box 3"/>
          <p:cNvSpPr txBox="1"/>
          <p:nvPr/>
        </p:nvSpPr>
        <p:spPr>
          <a:xfrm>
            <a:off x="1230313" y="9525000"/>
            <a:ext cx="5094287"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53" name="Straight Connector 52"/>
          <p:cNvCxnSpPr/>
          <p:nvPr/>
        </p:nvCxnSpPr>
        <p:spPr>
          <a:xfrm>
            <a:off x="94357" y="9525000"/>
            <a:ext cx="7603421" cy="0"/>
          </a:xfrm>
          <a:prstGeom prst="line">
            <a:avLst/>
          </a:prstGeom>
          <a:ln w="1905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0" y="1143000"/>
            <a:ext cx="76962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600200" y="1287967"/>
            <a:ext cx="5913120" cy="1988633"/>
            <a:chOff x="1600200" y="1287967"/>
            <a:chExt cx="5913120" cy="1988633"/>
          </a:xfrm>
        </p:grpSpPr>
        <p:sp>
          <p:nvSpPr>
            <p:cNvPr id="35" name="TextBox 7"/>
            <p:cNvSpPr txBox="1">
              <a:spLocks noChangeArrowheads="1"/>
            </p:cNvSpPr>
            <p:nvPr/>
          </p:nvSpPr>
          <p:spPr bwMode="auto">
            <a:xfrm>
              <a:off x="5410200" y="1287967"/>
              <a:ext cx="2103120" cy="1988633"/>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Leaves</a:t>
              </a:r>
            </a:p>
            <a:p>
              <a:pPr eaLnBrk="1" hangingPunct="1">
                <a:spcBef>
                  <a:spcPct val="0"/>
                </a:spcBef>
                <a:buFontTx/>
                <a:buNone/>
              </a:pPr>
              <a:r>
                <a:rPr lang="en-US" sz="1100" dirty="0">
                  <a:latin typeface="+mn-lt"/>
                  <a:ea typeface="Cambria" charset="0"/>
                  <a:cs typeface="Arial" panose="020B0604020202020204" pitchFamily="34" charset="0"/>
                </a:rPr>
                <a:t>One or more live, unfolded leaves are visible on the plant. A leaf is considered "unfolded" once its entire length has emerged from a breaking bud, stem node or growing stem tip, so that the leaf base is visible at its point of attachment to the leaf stalk (petiole) or stem. Do not include fully dried or dead leaves.</a:t>
              </a:r>
              <a:endParaRPr lang="en-US" altLang="en-US" sz="1100" dirty="0">
                <a:latin typeface="+mn-lt"/>
                <a:ea typeface="Cambria" charset="0"/>
                <a:cs typeface="Arial" panose="020B0604020202020204" pitchFamily="34" charset="0"/>
              </a:endParaRPr>
            </a:p>
          </p:txBody>
        </p:sp>
        <p:sp>
          <p:nvSpPr>
            <p:cNvPr id="36" name="TextBox 6"/>
            <p:cNvSpPr txBox="1">
              <a:spLocks noChangeArrowheads="1"/>
            </p:cNvSpPr>
            <p:nvPr/>
          </p:nvSpPr>
          <p:spPr bwMode="auto">
            <a:xfrm>
              <a:off x="1600200" y="1295079"/>
              <a:ext cx="2103120" cy="1795933"/>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Young leaves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young, unfolded leaves are visible on the plant. A leaf is considered "young" and "unfolded" once its entire length has emerged from a breaking bud, stem node or growing stem tip, so that the leaf base is visible at its point of attachment to the leaf stalk (petiole) or stem, but before the leaf has reached full size or turned the darker green color or tougher texture of mature leaves on the plant. Do not include fully dried or dead leaves.</a:t>
              </a:r>
              <a:endParaRPr lang="en-US" altLang="en-US" sz="1100" dirty="0">
                <a:latin typeface="+mn-lt"/>
                <a:ea typeface="Cambria" charset="0"/>
                <a:cs typeface="Arial" panose="020B0604020202020204" pitchFamily="34" charset="0"/>
              </a:endParaRPr>
            </a:p>
          </p:txBody>
        </p:sp>
      </p:grpSp>
      <p:sp>
        <p:nvSpPr>
          <p:cNvPr id="60" name="Rectangle 59"/>
          <p:cNvSpPr/>
          <p:nvPr/>
        </p:nvSpPr>
        <p:spPr>
          <a:xfrm>
            <a:off x="6484860" y="903283"/>
            <a:ext cx="2049540" cy="246221"/>
          </a:xfrm>
          <a:prstGeom prst="rect">
            <a:avLst/>
          </a:prstGeom>
          <a:noFill/>
        </p:spPr>
        <p:txBody>
          <a:bodyPr wrap="square" lIns="91440" tIns="45720" rIns="91440" bIns="45720">
            <a:spAutoFit/>
          </a:bodyPr>
          <a:lstStyle/>
          <a:p>
            <a:r>
              <a:rPr lang="en-US" sz="1000" b="1" cap="none" spc="50" dirty="0">
                <a:ln w="0">
                  <a:solidFill>
                    <a:schemeClr val="bg1">
                      <a:lumMod val="50000"/>
                    </a:schemeClr>
                  </a:solidFill>
                </a:ln>
                <a:solidFill>
                  <a:schemeClr val="bg1">
                    <a:lumMod val="50000"/>
                  </a:schemeClr>
                </a:solidFill>
              </a:rPr>
              <a:t>Your Organization</a:t>
            </a:r>
          </a:p>
        </p:txBody>
      </p:sp>
      <p:pic>
        <p:nvPicPr>
          <p:cNvPr id="71"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8506" y="547878"/>
            <a:ext cx="1209294" cy="51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 Box 1"/>
          <p:cNvSpPr txBox="1"/>
          <p:nvPr/>
        </p:nvSpPr>
        <p:spPr>
          <a:xfrm>
            <a:off x="2359152" y="35623"/>
            <a:ext cx="3406190" cy="156457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14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1400" b="1" dirty="0" err="1">
                <a:effectLst>
                  <a:outerShdw blurRad="38100" dist="38100" dir="2700000" algn="tl">
                    <a:srgbClr val="C0C0C0"/>
                  </a:outerShdw>
                </a:effectLst>
                <a:latin typeface="+mn-lt"/>
                <a:ea typeface="Arial" charset="0"/>
                <a:cs typeface="Arial" charset="0"/>
              </a:rPr>
              <a:t>Phenophase</a:t>
            </a:r>
            <a:r>
              <a:rPr lang="en-US" altLang="en-US" sz="14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800" b="1" dirty="0">
              <a:effectLst>
                <a:outerShdw blurRad="38100" dist="38100" dir="2700000" algn="tl">
                  <a:srgbClr val="C0C0C0"/>
                </a:outerShdw>
              </a:effectLst>
              <a:latin typeface="+mn-lt"/>
              <a:ea typeface="Arial" charset="0"/>
              <a:cs typeface="Arial" charset="0"/>
            </a:endParaRPr>
          </a:p>
          <a:p>
            <a:pPr algn="ctr">
              <a:defRPr/>
            </a:pPr>
            <a:r>
              <a:rPr lang="en-US" altLang="en-US" sz="1400" i="1" dirty="0">
                <a:effectLst>
                  <a:outerShdw blurRad="38100" dist="38100" dir="2700000" algn="tl">
                    <a:srgbClr val="C0C0C0"/>
                  </a:outerShdw>
                </a:effectLst>
                <a:latin typeface="+mn-lt"/>
                <a:ea typeface="Arial" charset="0"/>
                <a:cs typeface="Arial" charset="0"/>
              </a:rPr>
              <a:t>Genus species</a:t>
            </a:r>
          </a:p>
          <a:p>
            <a:pPr algn="ctr">
              <a:defRPr/>
            </a:pPr>
            <a:r>
              <a:rPr lang="en-US" altLang="en-US" sz="1200" dirty="0">
                <a:effectLst>
                  <a:outerShdw blurRad="38100" dist="38100" dir="2700000" algn="tl">
                    <a:srgbClr val="C0C0C0"/>
                  </a:outerShdw>
                </a:effectLst>
                <a:latin typeface="+mn-lt"/>
                <a:ea typeface="Arial" charset="0"/>
                <a:cs typeface="Arial" charset="0"/>
              </a:rPr>
              <a:t>common name</a:t>
            </a:r>
          </a:p>
          <a:p>
            <a:pPr algn="ctr">
              <a:defRPr/>
            </a:pPr>
            <a:endParaRPr lang="en-US" altLang="en-US" sz="1200" b="1" dirty="0">
              <a:effectLst>
                <a:outerShdw blurRad="38100" dist="38100" dir="2700000" algn="tl">
                  <a:srgbClr val="C0C0C0"/>
                </a:outerShdw>
              </a:effectLst>
              <a:latin typeface="Cambria" charset="0"/>
              <a:ea typeface="Cambria" charset="0"/>
              <a:cs typeface="Cambria" charset="0"/>
            </a:endParaRPr>
          </a:p>
        </p:txBody>
      </p:sp>
      <p:grpSp>
        <p:nvGrpSpPr>
          <p:cNvPr id="3" name="Group 2"/>
          <p:cNvGrpSpPr/>
          <p:nvPr/>
        </p:nvGrpSpPr>
        <p:grpSpPr>
          <a:xfrm>
            <a:off x="0" y="-8137"/>
            <a:ext cx="7706486" cy="9561682"/>
            <a:chOff x="0" y="-8137"/>
            <a:chExt cx="7706486" cy="9561682"/>
          </a:xfrm>
        </p:grpSpPr>
        <p:cxnSp>
          <p:nvCxnSpPr>
            <p:cNvPr id="80" name="Straight Connector 79"/>
            <p:cNvCxnSpPr/>
            <p:nvPr/>
          </p:nvCxnSpPr>
          <p:spPr>
            <a:xfrm>
              <a:off x="7319" y="9533136"/>
              <a:ext cx="7699167" cy="20409"/>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9144" y="0"/>
              <a:ext cx="73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696200" y="-8137"/>
              <a:ext cx="0" cy="95616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0" y="9144"/>
              <a:ext cx="7706486" cy="0"/>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grpSp>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6932" y="122858"/>
            <a:ext cx="715342" cy="715342"/>
          </a:xfrm>
          <a:prstGeom prst="rect">
            <a:avLst/>
          </a:prstGeom>
        </p:spPr>
      </p:pic>
      <p:pic>
        <p:nvPicPr>
          <p:cNvPr id="57" name="Picture 56"/>
          <p:cNvPicPr>
            <a:picLocks noChangeAspect="1"/>
          </p:cNvPicPr>
          <p:nvPr/>
        </p:nvPicPr>
        <p:blipFill rotWithShape="1">
          <a:blip r:embed="rId3"/>
          <a:srcRect t="12943" b="12442"/>
          <a:stretch/>
        </p:blipFill>
        <p:spPr>
          <a:xfrm>
            <a:off x="3962400" y="5503340"/>
            <a:ext cx="1433996" cy="1435608"/>
          </a:xfrm>
          <a:prstGeom prst="rect">
            <a:avLst/>
          </a:prstGeom>
          <a:ln w="12700">
            <a:solidFill>
              <a:srgbClr val="000000"/>
            </a:solidFill>
          </a:ln>
        </p:spPr>
      </p:pic>
      <p:pic>
        <p:nvPicPr>
          <p:cNvPr id="68" name="Picture 67"/>
          <p:cNvPicPr>
            <a:picLocks noChangeAspect="1"/>
          </p:cNvPicPr>
          <p:nvPr/>
        </p:nvPicPr>
        <p:blipFill rotWithShape="1">
          <a:blip r:embed="rId3"/>
          <a:srcRect t="12943" b="12442"/>
          <a:stretch/>
        </p:blipFill>
        <p:spPr>
          <a:xfrm>
            <a:off x="147872" y="5503695"/>
            <a:ext cx="1433996" cy="1435608"/>
          </a:xfrm>
          <a:prstGeom prst="rect">
            <a:avLst/>
          </a:prstGeom>
          <a:ln w="12700">
            <a:solidFill>
              <a:srgbClr val="000000"/>
            </a:solidFill>
          </a:ln>
        </p:spPr>
      </p:pic>
      <p:sp>
        <p:nvSpPr>
          <p:cNvPr id="76" name="TextBox 75"/>
          <p:cNvSpPr txBox="1"/>
          <p:nvPr/>
        </p:nvSpPr>
        <p:spPr>
          <a:xfrm>
            <a:off x="720269" y="4652976"/>
            <a:ext cx="827471" cy="246221"/>
          </a:xfrm>
          <a:prstGeom prst="rect">
            <a:avLst/>
          </a:prstGeom>
          <a:noFill/>
        </p:spPr>
        <p:txBody>
          <a:bodyPr wrap="none" rtlCol="0">
            <a:spAutoFit/>
          </a:bodyPr>
          <a:lstStyle/>
          <a:p>
            <a:r>
              <a:rPr lang="en-US" sz="1000" dirty="0">
                <a:solidFill>
                  <a:schemeClr val="bg1"/>
                </a:solidFill>
                <a:latin typeface="+mn-lt"/>
                <a:ea typeface="Cambria" charset="0"/>
                <a:cs typeface="Cambria" charset="0"/>
              </a:rPr>
              <a:t>Photo credit</a:t>
            </a:r>
          </a:p>
        </p:txBody>
      </p:sp>
      <p:pic>
        <p:nvPicPr>
          <p:cNvPr id="77" name="Picture 76"/>
          <p:cNvPicPr>
            <a:picLocks noChangeAspect="1"/>
          </p:cNvPicPr>
          <p:nvPr/>
        </p:nvPicPr>
        <p:blipFill rotWithShape="1">
          <a:blip r:embed="rId3"/>
          <a:srcRect t="12943" b="12442"/>
          <a:stretch/>
        </p:blipFill>
        <p:spPr>
          <a:xfrm>
            <a:off x="3965416" y="3461654"/>
            <a:ext cx="1433996" cy="1435608"/>
          </a:xfrm>
          <a:prstGeom prst="rect">
            <a:avLst/>
          </a:prstGeom>
          <a:ln w="12700">
            <a:solidFill>
              <a:srgbClr val="000000"/>
            </a:solidFill>
          </a:ln>
        </p:spPr>
      </p:pic>
      <p:pic>
        <p:nvPicPr>
          <p:cNvPr id="79" name="Picture 78"/>
          <p:cNvPicPr>
            <a:picLocks noChangeAspect="1"/>
          </p:cNvPicPr>
          <p:nvPr/>
        </p:nvPicPr>
        <p:blipFill rotWithShape="1">
          <a:blip r:embed="rId3"/>
          <a:srcRect t="12943" b="12442"/>
          <a:stretch/>
        </p:blipFill>
        <p:spPr>
          <a:xfrm>
            <a:off x="167940" y="1391098"/>
            <a:ext cx="1433996" cy="1435608"/>
          </a:xfrm>
          <a:prstGeom prst="rect">
            <a:avLst/>
          </a:prstGeom>
          <a:ln w="12700">
            <a:solidFill>
              <a:srgbClr val="000000"/>
            </a:solidFill>
          </a:ln>
        </p:spPr>
      </p:pic>
      <p:pic>
        <p:nvPicPr>
          <p:cNvPr id="85" name="Picture 84"/>
          <p:cNvPicPr>
            <a:picLocks noChangeAspect="1"/>
          </p:cNvPicPr>
          <p:nvPr/>
        </p:nvPicPr>
        <p:blipFill rotWithShape="1">
          <a:blip r:embed="rId3"/>
          <a:srcRect t="12943" b="12442"/>
          <a:stretch/>
        </p:blipFill>
        <p:spPr>
          <a:xfrm>
            <a:off x="3962400" y="1394983"/>
            <a:ext cx="1433996" cy="1435608"/>
          </a:xfrm>
          <a:prstGeom prst="rect">
            <a:avLst/>
          </a:prstGeom>
          <a:ln w="12700">
            <a:solidFill>
              <a:srgbClr val="000000"/>
            </a:solidFill>
          </a:ln>
        </p:spPr>
      </p:pic>
      <p:pic>
        <p:nvPicPr>
          <p:cNvPr id="43"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87038" y="174498"/>
            <a:ext cx="1155663" cy="35890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07412AE8-BF24-1741-8049-724832BA2A08}"/>
              </a:ext>
            </a:extLst>
          </p:cNvPr>
          <p:cNvSpPr txBox="1"/>
          <p:nvPr/>
        </p:nvSpPr>
        <p:spPr>
          <a:xfrm>
            <a:off x="67082" y="6925753"/>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6" name="TextBox 45">
            <a:extLst>
              <a:ext uri="{FF2B5EF4-FFF2-40B4-BE49-F238E27FC236}">
                <a16:creationId xmlns:a16="http://schemas.microsoft.com/office/drawing/2014/main" id="{125429CA-EB89-CE45-A8C8-E93060DF68C8}"/>
              </a:ext>
            </a:extLst>
          </p:cNvPr>
          <p:cNvSpPr txBox="1"/>
          <p:nvPr/>
        </p:nvSpPr>
        <p:spPr>
          <a:xfrm>
            <a:off x="67082" y="8944594"/>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7" name="TextBox 46">
            <a:extLst>
              <a:ext uri="{FF2B5EF4-FFF2-40B4-BE49-F238E27FC236}">
                <a16:creationId xmlns:a16="http://schemas.microsoft.com/office/drawing/2014/main" id="{C12BCFA0-FAE2-0245-8D4F-EACC78F23CC3}"/>
              </a:ext>
            </a:extLst>
          </p:cNvPr>
          <p:cNvSpPr txBox="1"/>
          <p:nvPr/>
        </p:nvSpPr>
        <p:spPr>
          <a:xfrm>
            <a:off x="3881641" y="8939108"/>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8" name="TextBox 47">
            <a:extLst>
              <a:ext uri="{FF2B5EF4-FFF2-40B4-BE49-F238E27FC236}">
                <a16:creationId xmlns:a16="http://schemas.microsoft.com/office/drawing/2014/main" id="{89CC5F22-1CDD-1E44-91DA-4B973284D34C}"/>
              </a:ext>
            </a:extLst>
          </p:cNvPr>
          <p:cNvSpPr txBox="1"/>
          <p:nvPr/>
        </p:nvSpPr>
        <p:spPr>
          <a:xfrm>
            <a:off x="3881641" y="6924675"/>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51" name="TextBox 50">
            <a:extLst>
              <a:ext uri="{FF2B5EF4-FFF2-40B4-BE49-F238E27FC236}">
                <a16:creationId xmlns:a16="http://schemas.microsoft.com/office/drawing/2014/main" id="{BDD2113B-C48C-4843-BFDE-D8BC6C133F71}"/>
              </a:ext>
            </a:extLst>
          </p:cNvPr>
          <p:cNvSpPr txBox="1"/>
          <p:nvPr/>
        </p:nvSpPr>
        <p:spPr>
          <a:xfrm>
            <a:off x="3899590" y="4862802"/>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59" name="TextBox 58">
            <a:extLst>
              <a:ext uri="{FF2B5EF4-FFF2-40B4-BE49-F238E27FC236}">
                <a16:creationId xmlns:a16="http://schemas.microsoft.com/office/drawing/2014/main" id="{6DC565D4-4893-214E-A38F-817813D960CD}"/>
              </a:ext>
            </a:extLst>
          </p:cNvPr>
          <p:cNvSpPr txBox="1"/>
          <p:nvPr/>
        </p:nvSpPr>
        <p:spPr>
          <a:xfrm>
            <a:off x="61672" y="2819931"/>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61" name="TextBox 60">
            <a:extLst>
              <a:ext uri="{FF2B5EF4-FFF2-40B4-BE49-F238E27FC236}">
                <a16:creationId xmlns:a16="http://schemas.microsoft.com/office/drawing/2014/main" id="{C92C0C31-F0AE-BE46-BC2D-7B7403873E4A}"/>
              </a:ext>
            </a:extLst>
          </p:cNvPr>
          <p:cNvSpPr txBox="1"/>
          <p:nvPr/>
        </p:nvSpPr>
        <p:spPr>
          <a:xfrm>
            <a:off x="3883657" y="2815618"/>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Tree>
  </p:cSld>
  <p:clrMapOvr>
    <a:masterClrMapping/>
  </p:clrMapOvr>
</p:sld>
</file>

<file path=ppt/theme/theme1.xml><?xml version="1.0" encoding="utf-8"?>
<a:theme xmlns:a="http://schemas.openxmlformats.org/drawingml/2006/main" name="Office Theme">
  <a:themeElements>
    <a:clrScheme name="Custom 5">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6600"/>
      </a:hlink>
      <a:folHlink>
        <a:srgbClr val="6600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A-NPN- mapleleaf viburnum" id="{202B7313-769E-C24E-8053-8A8864C697C0}" vid="{1C2DA964-A2F7-A04C-8810-2754B60ED6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photo guide template</Template>
  <TotalTime>1118</TotalTime>
  <Words>773</Words>
  <Application>Microsoft Macintosh PowerPoint</Application>
  <PresentationFormat>Custom</PresentationFormat>
  <Paragraphs>55</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Cambria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Denny, Ellen G - (edenny)</cp:lastModifiedBy>
  <cp:revision>84</cp:revision>
  <cp:lastPrinted>2017-06-26T21:14:38Z</cp:lastPrinted>
  <dcterms:created xsi:type="dcterms:W3CDTF">2017-02-26T20:54:12Z</dcterms:created>
  <dcterms:modified xsi:type="dcterms:W3CDTF">2022-03-22T17:11:08Z</dcterms:modified>
</cp:coreProperties>
</file>