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3408" userDrawn="1">
          <p15:clr>
            <a:srgbClr val="A4A3A4"/>
          </p15:clr>
        </p15:guide>
        <p15:guide id="3" orient="horz" pos="47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70"/>
    <p:restoredTop sz="94558"/>
  </p:normalViewPr>
  <p:slideViewPr>
    <p:cSldViewPr>
      <p:cViewPr varScale="1">
        <p:scale>
          <a:sx n="82" d="100"/>
          <a:sy n="82" d="100"/>
        </p:scale>
        <p:origin x="2696" y="80"/>
      </p:cViewPr>
      <p:guideLst>
        <p:guide pos="3408"/>
        <p:guide orient="horz" pos="47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3/22/22</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3/22/22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3/22/22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3/22/22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3/22/22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3/22/22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3/22/22</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grpSp>
        <p:nvGrpSpPr>
          <p:cNvPr id="5" name="Group 4"/>
          <p:cNvGrpSpPr/>
          <p:nvPr/>
        </p:nvGrpSpPr>
        <p:grpSpPr>
          <a:xfrm>
            <a:off x="4093320" y="6561122"/>
            <a:ext cx="3450480" cy="2686422"/>
            <a:chOff x="2969731" y="5897694"/>
            <a:chExt cx="3450480" cy="2686422"/>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3063059" y="6194572"/>
              <a:ext cx="3357152" cy="2389544"/>
            </a:xfrm>
            <a:prstGeom prst="rect">
              <a:avLst/>
            </a:prstGeom>
            <a:ln w="12700">
              <a:solidFill>
                <a:schemeClr val="tx1"/>
              </a:solidFill>
            </a:ln>
          </p:spPr>
        </p:pic>
        <p:sp>
          <p:nvSpPr>
            <p:cNvPr id="21" name="TextBox 20"/>
            <p:cNvSpPr txBox="1"/>
            <p:nvPr/>
          </p:nvSpPr>
          <p:spPr>
            <a:xfrm>
              <a:off x="2969731" y="5897694"/>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grpSp>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9"/>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sp>
        <p:nvSpPr>
          <p:cNvPr id="32" name="TextBox 31">
            <a:extLst>
              <a:ext uri="{FF2B5EF4-FFF2-40B4-BE49-F238E27FC236}">
                <a16:creationId xmlns:a16="http://schemas.microsoft.com/office/drawing/2014/main" id="{E5DF289D-707D-F44A-9500-B3523808B3F1}"/>
              </a:ext>
            </a:extLst>
          </p:cNvPr>
          <p:cNvSpPr txBox="1"/>
          <p:nvPr/>
        </p:nvSpPr>
        <p:spPr>
          <a:xfrm>
            <a:off x="4093320" y="9263390"/>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7546177"/>
            <a:ext cx="1433996" cy="1435608"/>
          </a:xfrm>
          <a:prstGeom prst="rect">
            <a:avLst/>
          </a:prstGeom>
          <a:ln w="12700">
            <a:solidFill>
              <a:srgbClr val="000000"/>
            </a:solidFill>
          </a:ln>
        </p:spPr>
      </p:pic>
      <p:grpSp>
        <p:nvGrpSpPr>
          <p:cNvPr id="22" name="Group 21"/>
          <p:cNvGrpSpPr/>
          <p:nvPr/>
        </p:nvGrpSpPr>
        <p:grpSpPr>
          <a:xfrm>
            <a:off x="152400" y="74676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Falling leaves,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grpSp>
        <p:nvGrpSpPr>
          <p:cNvPr id="20" name="Group 19"/>
          <p:cNvGrpSpPr/>
          <p:nvPr/>
        </p:nvGrpSpPr>
        <p:grpSpPr>
          <a:xfrm>
            <a:off x="1600200" y="3352800"/>
            <a:ext cx="5913120" cy="1828800"/>
            <a:chOff x="1600200" y="3352800"/>
            <a:chExt cx="5913120" cy="1828800"/>
          </a:xfrm>
        </p:grpSpPr>
        <p:sp>
          <p:nvSpPr>
            <p:cNvPr id="32" name="TextBox 9"/>
            <p:cNvSpPr txBox="1">
              <a:spLocks noChangeArrowheads="1"/>
            </p:cNvSpPr>
            <p:nvPr/>
          </p:nvSpPr>
          <p:spPr bwMode="auto">
            <a:xfrm>
              <a:off x="5410200" y="3358764"/>
              <a:ext cx="2103120" cy="1822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Colored leaves</a:t>
              </a:r>
            </a:p>
            <a:p>
              <a:pPr eaLnBrk="1" hangingPunct="1">
                <a:spcBef>
                  <a:spcPct val="0"/>
                </a:spcBef>
                <a:buFontTx/>
                <a:buNone/>
              </a:pPr>
              <a:r>
                <a:rPr lang="en-US" sz="1100" dirty="0">
                  <a:latin typeface="+mn-lt"/>
                  <a:ea typeface="Cambria" charset="0"/>
                  <a:cs typeface="Arial" panose="020B0604020202020204" pitchFamily="34" charset="0"/>
                </a:rPr>
                <a:t>One or more leaves show some of their typical late-season color, or yellow or brown due to drought or other stresses. Do not include small spots of color due to minor leaf damage, or dieback on branches that have broken. Do not include fully dried or dead leaves that remain on the plant.</a:t>
              </a:r>
              <a:endParaRPr lang="en-US" altLang="en-US" sz="1100" b="1" dirty="0">
                <a:latin typeface="+mn-lt"/>
                <a:ea typeface="Cambria" charset="0"/>
                <a:cs typeface="Arial" panose="020B0604020202020204" pitchFamily="34" charset="0"/>
              </a:endParaRPr>
            </a:p>
          </p:txBody>
        </p:sp>
        <p:sp>
          <p:nvSpPr>
            <p:cNvPr id="33" name="TextBox 8"/>
            <p:cNvSpPr txBox="1">
              <a:spLocks noChangeArrowheads="1"/>
            </p:cNvSpPr>
            <p:nvPr/>
          </p:nvSpPr>
          <p:spPr bwMode="auto">
            <a:xfrm>
              <a:off x="1600200" y="3352800"/>
              <a:ext cx="2103120" cy="14619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Increasing leaf size </a:t>
              </a:r>
            </a:p>
            <a:p>
              <a:pPr eaLnBrk="1" hangingPunct="1">
                <a:spcBef>
                  <a:spcPct val="0"/>
                </a:spcBef>
                <a:buFontTx/>
                <a:buNone/>
              </a:pPr>
              <a:r>
                <a:rPr lang="en-US" sz="1100" dirty="0">
                  <a:latin typeface="+mn-lt"/>
                  <a:ea typeface="Cambria" charset="0"/>
                  <a:cs typeface="Arial" panose="020B0604020202020204" pitchFamily="34" charset="0"/>
                </a:rPr>
                <a:t>A majority of leaves on the plant have not yet reached their full size and are still growing larger. Do not include new leaves that continue to emerge at the ends of elongating stems throughout the growing season.</a:t>
              </a:r>
              <a:endParaRPr lang="en-US" altLang="en-US" sz="1100" dirty="0">
                <a:latin typeface="+mn-lt"/>
                <a:ea typeface="Cambria" charset="0"/>
                <a:cs typeface="Arial" panose="020B0604020202020204" pitchFamily="34" charset="0"/>
              </a:endParaRPr>
            </a:p>
          </p:txBody>
        </p:sp>
      </p:gr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sz="1100" dirty="0">
                  <a:latin typeface="+mn-lt"/>
                  <a:ea typeface="Cambria" charset="0"/>
                  <a:cs typeface="Arial" panose="020B0604020202020204" pitchFamily="34" charset="0"/>
                </a:rPr>
                <a:t>One or more live, unfolded leaves are visible on the plant. A leaf is considered "unfolded" once its entire length has emerged from a breaking bud, stem node or growing stem tip, so that the leaf base is visible at its point of attachment to the leaf stalk (petiole) or stem. Do not include fully dried or dead leaves.</a:t>
              </a:r>
              <a:endParaRPr lang="en-US" altLang="en-US" sz="1100" dirty="0">
                <a:latin typeface="+mn-lt"/>
                <a:ea typeface="Cambria" charset="0"/>
                <a:cs typeface="Arial" panose="020B0604020202020204" pitchFamily="34" charset="0"/>
              </a:endParaRP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Breaking leaf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breaking leaf buds are visible on the plant. A leaf bud is considered "breaking" once a green leaf tip is visible at the end of the bud, but before the first leaf from the bud has unfolded to expose the leaf base at its point of attachment to the leaf stalk (petiole) or stem.</a:t>
              </a:r>
              <a:endParaRPr lang="en-US" altLang="en-US" sz="1100" dirty="0">
                <a:latin typeface="+mn-lt"/>
                <a:ea typeface="Cambria" charset="0"/>
                <a:cs typeface="Arial" panose="020B0604020202020204" pitchFamily="34" charset="0"/>
              </a:endParaRPr>
            </a:p>
          </p:txBody>
        </p:sp>
      </p:grp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pic>
        <p:nvPicPr>
          <p:cNvPr id="74" name="Picture 73"/>
          <p:cNvPicPr>
            <a:picLocks noChangeAspect="1"/>
          </p:cNvPicPr>
          <p:nvPr/>
        </p:nvPicPr>
        <p:blipFill rotWithShape="1">
          <a:blip r:embed="rId3"/>
          <a:srcRect t="12943" b="12442"/>
          <a:stretch/>
        </p:blipFill>
        <p:spPr>
          <a:xfrm>
            <a:off x="155919" y="3463589"/>
            <a:ext cx="1433996" cy="1435608"/>
          </a:xfrm>
          <a:prstGeom prst="rect">
            <a:avLst/>
          </a:prstGeom>
          <a:ln w="12700">
            <a:solidFill>
              <a:srgbClr val="000000"/>
            </a:solidFill>
          </a:ln>
        </p:spPr>
      </p:pic>
      <p:pic>
        <p:nvPicPr>
          <p:cNvPr id="77" name="Picture 76"/>
          <p:cNvPicPr>
            <a:picLocks noChangeAspect="1"/>
          </p:cNvPicPr>
          <p:nvPr/>
        </p:nvPicPr>
        <p:blipFill rotWithShape="1">
          <a:blip r:embed="rId3"/>
          <a:srcRect t="12943" b="12442"/>
          <a:stretch/>
        </p:blipFill>
        <p:spPr>
          <a:xfrm>
            <a:off x="3965416" y="3461654"/>
            <a:ext cx="1433996" cy="1435608"/>
          </a:xfrm>
          <a:prstGeom prst="rect">
            <a:avLst/>
          </a:prstGeom>
          <a:ln w="12700">
            <a:solidFill>
              <a:srgbClr val="000000"/>
            </a:solidFill>
          </a:ln>
        </p:spPr>
      </p:pic>
      <p:pic>
        <p:nvPicPr>
          <p:cNvPr id="79" name="Picture 78"/>
          <p:cNvPicPr>
            <a:picLocks noChangeAspect="1"/>
          </p:cNvPicPr>
          <p:nvPr/>
        </p:nvPicPr>
        <p:blipFill rotWithShape="1">
          <a:blip r:embed="rId3"/>
          <a:srcRect t="12943" b="12442"/>
          <a:stretch/>
        </p:blipFill>
        <p:spPr>
          <a:xfrm>
            <a:off x="167940"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pic>
        <p:nvPicPr>
          <p:cNvPr id="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3DD3B67-20DA-354F-B374-21F0B8DC937B}"/>
              </a:ext>
            </a:extLst>
          </p:cNvPr>
          <p:cNvSpPr txBox="1"/>
          <p:nvPr/>
        </p:nvSpPr>
        <p:spPr>
          <a:xfrm>
            <a:off x="3898301" y="487464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AAE331E6-E176-0C44-B24D-C27820B9A023}"/>
              </a:ext>
            </a:extLst>
          </p:cNvPr>
          <p:cNvSpPr txBox="1"/>
          <p:nvPr/>
        </p:nvSpPr>
        <p:spPr>
          <a:xfrm>
            <a:off x="3880241" y="895424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E235B348-0647-BB4D-B17E-FC7B7DC07480}"/>
              </a:ext>
            </a:extLst>
          </p:cNvPr>
          <p:cNvSpPr txBox="1"/>
          <p:nvPr/>
        </p:nvSpPr>
        <p:spPr>
          <a:xfrm>
            <a:off x="76199" y="8950000"/>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0CA44D45-BA1F-AB43-8A90-3639E4F9AE98}"/>
              </a:ext>
            </a:extLst>
          </p:cNvPr>
          <p:cNvSpPr txBox="1"/>
          <p:nvPr/>
        </p:nvSpPr>
        <p:spPr>
          <a:xfrm>
            <a:off x="67082" y="6925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61" name="TextBox 60">
            <a:extLst>
              <a:ext uri="{FF2B5EF4-FFF2-40B4-BE49-F238E27FC236}">
                <a16:creationId xmlns:a16="http://schemas.microsoft.com/office/drawing/2014/main" id="{A550AF13-108E-A649-B15E-10B09D093C9D}"/>
              </a:ext>
            </a:extLst>
          </p:cNvPr>
          <p:cNvSpPr txBox="1"/>
          <p:nvPr/>
        </p:nvSpPr>
        <p:spPr>
          <a:xfrm>
            <a:off x="3871528" y="692575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62" name="TextBox 61">
            <a:extLst>
              <a:ext uri="{FF2B5EF4-FFF2-40B4-BE49-F238E27FC236}">
                <a16:creationId xmlns:a16="http://schemas.microsoft.com/office/drawing/2014/main" id="{CAC063EE-0B8D-7445-93AA-EED6BD2BF9C8}"/>
              </a:ext>
            </a:extLst>
          </p:cNvPr>
          <p:cNvSpPr txBox="1"/>
          <p:nvPr/>
        </p:nvSpPr>
        <p:spPr>
          <a:xfrm>
            <a:off x="76199" y="4874642"/>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64" name="TextBox 63">
            <a:extLst>
              <a:ext uri="{FF2B5EF4-FFF2-40B4-BE49-F238E27FC236}">
                <a16:creationId xmlns:a16="http://schemas.microsoft.com/office/drawing/2014/main" id="{40FBD10D-CC62-0141-BB87-523D9D9C329A}"/>
              </a:ext>
            </a:extLst>
          </p:cNvPr>
          <p:cNvSpPr txBox="1"/>
          <p:nvPr/>
        </p:nvSpPr>
        <p:spPr>
          <a:xfrm>
            <a:off x="3880241" y="2799547"/>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65" name="TextBox 64">
            <a:extLst>
              <a:ext uri="{FF2B5EF4-FFF2-40B4-BE49-F238E27FC236}">
                <a16:creationId xmlns:a16="http://schemas.microsoft.com/office/drawing/2014/main" id="{45848955-F823-4149-82B8-3F2CAE786605}"/>
              </a:ext>
            </a:extLst>
          </p:cNvPr>
          <p:cNvSpPr txBox="1"/>
          <p:nvPr/>
        </p:nvSpPr>
        <p:spPr>
          <a:xfrm>
            <a:off x="91454" y="280741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1257</TotalTime>
  <Words>793</Words>
  <Application>Microsoft Macintosh PowerPoint</Application>
  <PresentationFormat>Custom</PresentationFormat>
  <Paragraphs>58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85</cp:revision>
  <cp:lastPrinted>2017-06-26T21:14:38Z</cp:lastPrinted>
  <dcterms:created xsi:type="dcterms:W3CDTF">2017-02-26T20:54:12Z</dcterms:created>
  <dcterms:modified xsi:type="dcterms:W3CDTF">2022-03-22T17:07:50Z</dcterms:modified>
</cp:coreProperties>
</file>