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3408" userDrawn="1">
          <p15:clr>
            <a:srgbClr val="A4A3A4"/>
          </p15:clr>
        </p15:guide>
        <p15:guide id="3" orient="horz" pos="47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671"/>
    <p:restoredTop sz="94558"/>
  </p:normalViewPr>
  <p:slideViewPr>
    <p:cSldViewPr>
      <p:cViewPr>
        <p:scale>
          <a:sx n="162" d="100"/>
          <a:sy n="162" d="100"/>
        </p:scale>
        <p:origin x="2432" y="152"/>
      </p:cViewPr>
      <p:guideLst>
        <p:guide pos="3408"/>
        <p:guide orient="horz" pos="47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14090"/>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5"/>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07EAE0D1-F15E-6146-86D7-59C7152808DE}"/>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870A6F70-E6E8-5849-9F6D-1808C47906A2}"/>
              </a:ext>
            </a:extLst>
          </p:cNvPr>
          <p:cNvSpPr txBox="1"/>
          <p:nvPr/>
        </p:nvSpPr>
        <p:spPr>
          <a:xfrm>
            <a:off x="4099205" y="9267458"/>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7546177"/>
            <a:ext cx="1433996" cy="1435608"/>
          </a:xfrm>
          <a:prstGeom prst="rect">
            <a:avLst/>
          </a:prstGeom>
          <a:ln w="12700">
            <a:solidFill>
              <a:srgbClr val="000000"/>
            </a:solidFill>
          </a:ln>
        </p:spPr>
      </p:pic>
      <p:grpSp>
        <p:nvGrpSpPr>
          <p:cNvPr id="22" name="Group 21"/>
          <p:cNvGrpSpPr/>
          <p:nvPr/>
        </p:nvGrpSpPr>
        <p:grpSpPr>
          <a:xfrm>
            <a:off x="152400" y="74676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Unripe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unripe,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Falling needles, Pollen release, </a:t>
            </a:r>
            <a:r>
              <a:rPr lang="en-US" altLang="en-US" sz="1200" dirty="0">
                <a:latin typeface="+mn-lt"/>
                <a:ea typeface="Cambria" charset="0"/>
                <a:cs typeface="Arial" panose="020B0604020202020204" pitchFamily="34" charset="0"/>
              </a:rPr>
              <a:t>Recent cone or seed drop</a:t>
            </a:r>
          </a:p>
        </p:txBody>
      </p:sp>
      <p:grpSp>
        <p:nvGrpSpPr>
          <p:cNvPr id="21" name="Group 20"/>
          <p:cNvGrpSpPr/>
          <p:nvPr/>
        </p:nvGrpSpPr>
        <p:grpSpPr>
          <a:xfrm>
            <a:off x="1600200" y="5410200"/>
            <a:ext cx="5913120" cy="1969770"/>
            <a:chOff x="1600200" y="5410200"/>
            <a:chExt cx="5913120" cy="1969770"/>
          </a:xfrm>
        </p:grpSpPr>
        <p:sp>
          <p:nvSpPr>
            <p:cNvPr id="3079" name="TextBox 6"/>
            <p:cNvSpPr txBox="1">
              <a:spLocks noChangeArrowheads="1"/>
            </p:cNvSpPr>
            <p:nvPr/>
          </p:nvSpPr>
          <p:spPr bwMode="auto">
            <a:xfrm>
              <a:off x="1600200" y="5410200"/>
              <a:ext cx="2133602" cy="19697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male pollen cones (strobili) are visible on the plant. Cones have overlapping scales that are initially tightly closed, then spread apart to open the cone and release pollen. Include cones that are unopened or open, but do not include wilted or dried cones that have already released all of their pollen.</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male pollen cones (strobili) are visible on the plant. Cones are considered "open" when the scales have spread apart to release pollen. Do not include wilted or dried cones that have already released all of their pollen.</a:t>
              </a:r>
              <a:endParaRPr lang="en-US" altLang="en-US" sz="1100" b="1" dirty="0">
                <a:latin typeface="+mn-lt"/>
                <a:ea typeface="Cambria" charset="0"/>
                <a:cs typeface="Arial" panose="020B0604020202020204" pitchFamily="34" charset="0"/>
              </a:endParaRPr>
            </a:p>
          </p:txBody>
        </p:sp>
      </p:grpSp>
      <p:sp>
        <p:nvSpPr>
          <p:cNvPr id="33" name="TextBox 8"/>
          <p:cNvSpPr txBox="1">
            <a:spLocks noChangeArrowheads="1"/>
          </p:cNvSpPr>
          <p:nvPr/>
        </p:nvSpPr>
        <p:spPr bwMode="auto">
          <a:xfrm>
            <a:off x="1600200" y="3352800"/>
            <a:ext cx="2103120" cy="19697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Colored needles</a:t>
            </a:r>
          </a:p>
          <a:p>
            <a:pPr eaLnBrk="1" hangingPunct="1">
              <a:spcBef>
                <a:spcPct val="0"/>
              </a:spcBef>
              <a:buFontTx/>
              <a:buNone/>
            </a:pPr>
            <a:r>
              <a:rPr lang="en-US" sz="1100" dirty="0">
                <a:latin typeface="+mn-lt"/>
                <a:ea typeface="Cambria" charset="0"/>
                <a:cs typeface="Arial" panose="020B0604020202020204" pitchFamily="34" charset="0"/>
              </a:rPr>
              <a:t>One or more needles show some of their typical late-season color, or yellow or brown due to drought or other stresses. Do not include small spots of color due to minor needle damage, or dieback on branches that have broken. Do not include fully dried or dead needles that remain on the plant.</a:t>
            </a:r>
            <a:endParaRPr lang="en-US" altLang="en-US" sz="1100" dirty="0">
              <a:latin typeface="+mn-lt"/>
              <a:ea typeface="Cambria" charset="0"/>
              <a:cs typeface="Arial" panose="020B0604020202020204" pitchFamily="34" charset="0"/>
            </a:endParaRP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Needles</a:t>
              </a:r>
            </a:p>
            <a:p>
              <a:pPr eaLnBrk="1" hangingPunct="1">
                <a:spcBef>
                  <a:spcPct val="0"/>
                </a:spcBef>
                <a:buFontTx/>
                <a:buNone/>
              </a:pPr>
              <a:r>
                <a:rPr lang="en-US" sz="1100" dirty="0">
                  <a:latin typeface="+mn-lt"/>
                  <a:ea typeface="Cambria" charset="0"/>
                  <a:cs typeface="Arial" panose="020B0604020202020204" pitchFamily="34" charset="0"/>
                </a:rPr>
                <a:t>One or more live, unfolded needles are visible on the plant. A needle is considered "unfolded" once it begins to spread away at an angle from the developing stem enough that its point of attachment to the stem is visible, or from other needles in a bundle so that it is no longer pressed flat against them. Do not include fully dried or dead needles.</a:t>
              </a:r>
              <a:endParaRPr lang="en-US" altLang="en-US" sz="1100" dirty="0">
                <a:latin typeface="+mn-lt"/>
                <a:ea typeface="Cambria" charset="0"/>
                <a:cs typeface="Arial" panose="020B0604020202020204" pitchFamily="34" charset="0"/>
              </a:endParaRP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Breaking needle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breaking needle buds are visible on the plant. A needle bud is considered "breaking" once a green needle tip is visible at the end of the bud, but before the first needle from the bud has unfolded and spread away at an angle from the developing stem, or from other needles in a bundle.</a:t>
              </a:r>
              <a:endParaRPr lang="en-US" altLang="en-US" sz="1100" dirty="0">
                <a:latin typeface="+mn-lt"/>
                <a:ea typeface="Cambria" charset="0"/>
                <a:cs typeface="Arial" panose="020B0604020202020204" pitchFamily="34" charset="0"/>
              </a:endParaRPr>
            </a:p>
          </p:txBody>
        </p:sp>
      </p:grp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pic>
        <p:nvPicPr>
          <p:cNvPr id="74" name="Picture 73"/>
          <p:cNvPicPr>
            <a:picLocks noChangeAspect="1"/>
          </p:cNvPicPr>
          <p:nvPr/>
        </p:nvPicPr>
        <p:blipFill rotWithShape="1">
          <a:blip r:embed="rId3"/>
          <a:srcRect t="12943" b="12442"/>
          <a:stretch/>
        </p:blipFill>
        <p:spPr>
          <a:xfrm>
            <a:off x="155919" y="3463589"/>
            <a:ext cx="1433996" cy="1435608"/>
          </a:xfrm>
          <a:prstGeom prst="rect">
            <a:avLst/>
          </a:prstGeom>
          <a:ln w="12700">
            <a:solidFill>
              <a:srgbClr val="000000"/>
            </a:solidFill>
          </a:ln>
        </p:spPr>
      </p:pic>
      <p:pic>
        <p:nvPicPr>
          <p:cNvPr id="79" name="Picture 78"/>
          <p:cNvPicPr>
            <a:picLocks noChangeAspect="1"/>
          </p:cNvPicPr>
          <p:nvPr/>
        </p:nvPicPr>
        <p:blipFill rotWithShape="1">
          <a:blip r:embed="rId3"/>
          <a:srcRect t="12943" b="12442"/>
          <a:stretch/>
        </p:blipFill>
        <p:spPr>
          <a:xfrm>
            <a:off x="167940"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2ECEF10-4AA1-9A4C-BA0D-0A415449C2DF}"/>
              </a:ext>
            </a:extLst>
          </p:cNvPr>
          <p:cNvSpPr txBox="1"/>
          <p:nvPr/>
        </p:nvSpPr>
        <p:spPr>
          <a:xfrm>
            <a:off x="67082" y="6925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5" name="TextBox 44">
            <a:extLst>
              <a:ext uri="{FF2B5EF4-FFF2-40B4-BE49-F238E27FC236}">
                <a16:creationId xmlns:a16="http://schemas.microsoft.com/office/drawing/2014/main" id="{2763534D-AE89-F040-8FF9-B77A4BABF2A1}"/>
              </a:ext>
            </a:extLst>
          </p:cNvPr>
          <p:cNvSpPr txBox="1"/>
          <p:nvPr/>
        </p:nvSpPr>
        <p:spPr>
          <a:xfrm>
            <a:off x="67082" y="89516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168BC1B4-AEA4-5640-8550-CD5D9FF85743}"/>
              </a:ext>
            </a:extLst>
          </p:cNvPr>
          <p:cNvSpPr txBox="1"/>
          <p:nvPr/>
        </p:nvSpPr>
        <p:spPr>
          <a:xfrm>
            <a:off x="3887650" y="895206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44C8A765-1FAC-BC4A-B31F-8B821A90D773}"/>
              </a:ext>
            </a:extLst>
          </p:cNvPr>
          <p:cNvSpPr txBox="1"/>
          <p:nvPr/>
        </p:nvSpPr>
        <p:spPr>
          <a:xfrm>
            <a:off x="3894552" y="6925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76D44B58-604F-6040-98CF-E9D150A8EC33}"/>
              </a:ext>
            </a:extLst>
          </p:cNvPr>
          <p:cNvSpPr txBox="1"/>
          <p:nvPr/>
        </p:nvSpPr>
        <p:spPr>
          <a:xfrm>
            <a:off x="67082" y="4887246"/>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7BBEF75B-EB30-C743-B10D-68BAF25BF3DD}"/>
              </a:ext>
            </a:extLst>
          </p:cNvPr>
          <p:cNvSpPr txBox="1"/>
          <p:nvPr/>
        </p:nvSpPr>
        <p:spPr>
          <a:xfrm>
            <a:off x="3894552" y="281506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031BB145-3DB6-CD40-BBCA-1DBD46BEC736}"/>
              </a:ext>
            </a:extLst>
          </p:cNvPr>
          <p:cNvSpPr txBox="1"/>
          <p:nvPr/>
        </p:nvSpPr>
        <p:spPr>
          <a:xfrm>
            <a:off x="94357" y="281419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1088</TotalTime>
  <Words>755</Words>
  <Application>Microsoft Macintosh PowerPoint</Application>
  <PresentationFormat>Custom</PresentationFormat>
  <Paragraphs>54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83</cp:revision>
  <cp:lastPrinted>2017-06-26T21:14:38Z</cp:lastPrinted>
  <dcterms:created xsi:type="dcterms:W3CDTF">2017-02-26T20:54:12Z</dcterms:created>
  <dcterms:modified xsi:type="dcterms:W3CDTF">2021-04-13T19:13:43Z</dcterms:modified>
</cp:coreProperties>
</file>