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7772400" cy="10058400"/>
  <p:notesSz cx="6934200" cy="9220200"/>
  <p:defaultTextStyle>
    <a:defPPr>
      <a:defRPr lang="en-US"/>
    </a:defPPr>
    <a:lvl1pPr algn="l" rtl="0" fontAlgn="base">
      <a:spcBef>
        <a:spcPct val="0"/>
      </a:spcBef>
      <a:spcAft>
        <a:spcPct val="0"/>
      </a:spcAft>
      <a:defRPr kern="1200">
        <a:solidFill>
          <a:schemeClr val="tx1"/>
        </a:solidFill>
        <a:latin typeface="Calibri" charset="0"/>
        <a:ea typeface="MS PGothic" charset="-128"/>
        <a:cs typeface="+mn-cs"/>
      </a:defRPr>
    </a:lvl1pPr>
    <a:lvl2pPr marL="457200" algn="l" rtl="0" fontAlgn="base">
      <a:spcBef>
        <a:spcPct val="0"/>
      </a:spcBef>
      <a:spcAft>
        <a:spcPct val="0"/>
      </a:spcAft>
      <a:defRPr kern="1200">
        <a:solidFill>
          <a:schemeClr val="tx1"/>
        </a:solidFill>
        <a:latin typeface="Calibri" charset="0"/>
        <a:ea typeface="MS PGothic" charset="-128"/>
        <a:cs typeface="+mn-cs"/>
      </a:defRPr>
    </a:lvl2pPr>
    <a:lvl3pPr marL="914400" algn="l" rtl="0" fontAlgn="base">
      <a:spcBef>
        <a:spcPct val="0"/>
      </a:spcBef>
      <a:spcAft>
        <a:spcPct val="0"/>
      </a:spcAft>
      <a:defRPr kern="1200">
        <a:solidFill>
          <a:schemeClr val="tx1"/>
        </a:solidFill>
        <a:latin typeface="Calibri" charset="0"/>
        <a:ea typeface="MS PGothic" charset="-128"/>
        <a:cs typeface="+mn-cs"/>
      </a:defRPr>
    </a:lvl3pPr>
    <a:lvl4pPr marL="1371600" algn="l" rtl="0" fontAlgn="base">
      <a:spcBef>
        <a:spcPct val="0"/>
      </a:spcBef>
      <a:spcAft>
        <a:spcPct val="0"/>
      </a:spcAft>
      <a:defRPr kern="1200">
        <a:solidFill>
          <a:schemeClr val="tx1"/>
        </a:solidFill>
        <a:latin typeface="Calibri" charset="0"/>
        <a:ea typeface="MS PGothic" charset="-128"/>
        <a:cs typeface="+mn-cs"/>
      </a:defRPr>
    </a:lvl4pPr>
    <a:lvl5pPr marL="1828800" algn="l" rtl="0" fontAlgn="base">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2" pos="96" userDrawn="1">
          <p15:clr>
            <a:srgbClr val="A4A3A4"/>
          </p15:clr>
        </p15:guide>
        <p15:guide id="3" orient="horz" pos="27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270"/>
    <p:restoredTop sz="94558"/>
  </p:normalViewPr>
  <p:slideViewPr>
    <p:cSldViewPr>
      <p:cViewPr>
        <p:scale>
          <a:sx n="173" d="100"/>
          <a:sy n="173" d="100"/>
        </p:scale>
        <p:origin x="2160" y="152"/>
      </p:cViewPr>
      <p:guideLst>
        <p:guide pos="96"/>
        <p:guide orient="horz" pos="27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9686EC4B-B657-2F49-9D3E-D5B77EB34DC8}" type="datetimeFigureOut">
              <a:rPr lang="en-US" smtClean="0"/>
              <a:t>4/13/21</a:t>
            </a:fld>
            <a:endParaRPr lang="en-US"/>
          </a:p>
        </p:txBody>
      </p:sp>
      <p:sp>
        <p:nvSpPr>
          <p:cNvPr id="4" name="Slide Image Placeholder 3"/>
          <p:cNvSpPr>
            <a:spLocks noGrp="1" noRot="1" noChangeAspect="1"/>
          </p:cNvSpPr>
          <p:nvPr>
            <p:ph type="sldImg" idx="2"/>
          </p:nvPr>
        </p:nvSpPr>
        <p:spPr>
          <a:xfrm>
            <a:off x="2265363" y="1152525"/>
            <a:ext cx="2403475" cy="3111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437063"/>
            <a:ext cx="5546725" cy="3630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1962"/>
          </a:xfrm>
          <a:prstGeom prst="rect">
            <a:avLst/>
          </a:prstGeom>
        </p:spPr>
        <p:txBody>
          <a:bodyPr vert="horz" lIns="91440" tIns="45720" rIns="91440" bIns="45720" rtlCol="0" anchor="b"/>
          <a:lstStyle>
            <a:lvl1pPr algn="r">
              <a:defRPr sz="1200"/>
            </a:lvl1pPr>
          </a:lstStyle>
          <a:p>
            <a:fld id="{F4FE70F9-C939-A943-A388-AB74CB7A3AA6}" type="slidenum">
              <a:rPr lang="en-US" smtClean="0"/>
              <a:t>‹#›</a:t>
            </a:fld>
            <a:endParaRPr lang="en-US"/>
          </a:p>
        </p:txBody>
      </p:sp>
    </p:spTree>
    <p:extLst>
      <p:ext uri="{BB962C8B-B14F-4D97-AF65-F5344CB8AC3E}">
        <p14:creationId xmlns:p14="http://schemas.microsoft.com/office/powerpoint/2010/main" val="1006358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1</a:t>
            </a:fld>
            <a:endParaRPr lang="en-US"/>
          </a:p>
        </p:txBody>
      </p:sp>
    </p:spTree>
    <p:extLst>
      <p:ext uri="{BB962C8B-B14F-4D97-AF65-F5344CB8AC3E}">
        <p14:creationId xmlns:p14="http://schemas.microsoft.com/office/powerpoint/2010/main" val="28660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2</a:t>
            </a:fld>
            <a:endParaRPr lang="en-US"/>
          </a:p>
        </p:txBody>
      </p:sp>
    </p:spTree>
    <p:extLst>
      <p:ext uri="{BB962C8B-B14F-4D97-AF65-F5344CB8AC3E}">
        <p14:creationId xmlns:p14="http://schemas.microsoft.com/office/powerpoint/2010/main" val="26768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0D5FA3-1D06-8E4D-8C96-C25A835CF8D1}"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68C195B-8DA8-4C47-AD6B-7DF6ACECA023}" type="slidenum">
              <a:rPr lang="en-US" altLang="en-US"/>
              <a:pPr/>
              <a:t>‹#›</a:t>
            </a:fld>
            <a:endParaRPr lang="en-US" altLang="en-US"/>
          </a:p>
        </p:txBody>
      </p:sp>
    </p:spTree>
    <p:extLst>
      <p:ext uri="{BB962C8B-B14F-4D97-AF65-F5344CB8AC3E}">
        <p14:creationId xmlns:p14="http://schemas.microsoft.com/office/powerpoint/2010/main" val="4158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CF99E5-2B2E-BF47-8D07-51A7E46C9C26}"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82018BB-A2C5-164D-B2A9-8A83BDA29876}" type="slidenum">
              <a:rPr lang="en-US" altLang="en-US"/>
              <a:pPr/>
              <a:t>‹#›</a:t>
            </a:fld>
            <a:endParaRPr lang="en-US" altLang="en-US"/>
          </a:p>
        </p:txBody>
      </p:sp>
    </p:spTree>
    <p:extLst>
      <p:ext uri="{BB962C8B-B14F-4D97-AF65-F5344CB8AC3E}">
        <p14:creationId xmlns:p14="http://schemas.microsoft.com/office/powerpoint/2010/main" val="2896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44E7CC7-A0E1-BD4F-AFC8-EE5E5E1D25E9}"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BC9FD50-5E8C-1A44-8842-C9CA9AB0702B}" type="slidenum">
              <a:rPr lang="en-US" altLang="en-US"/>
              <a:pPr/>
              <a:t>‹#›</a:t>
            </a:fld>
            <a:endParaRPr lang="en-US" altLang="en-US"/>
          </a:p>
        </p:txBody>
      </p:sp>
    </p:spTree>
    <p:extLst>
      <p:ext uri="{BB962C8B-B14F-4D97-AF65-F5344CB8AC3E}">
        <p14:creationId xmlns:p14="http://schemas.microsoft.com/office/powerpoint/2010/main" val="1454542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30DFDB-7278-354A-AD07-88DF9F4FC086}"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6E35967-B37A-BD4D-8FC4-AB5092D735DE}" type="slidenum">
              <a:rPr lang="en-US" altLang="en-US"/>
              <a:pPr/>
              <a:t>‹#›</a:t>
            </a:fld>
            <a:endParaRPr lang="en-US" altLang="en-US"/>
          </a:p>
        </p:txBody>
      </p:sp>
    </p:spTree>
    <p:extLst>
      <p:ext uri="{BB962C8B-B14F-4D97-AF65-F5344CB8AC3E}">
        <p14:creationId xmlns:p14="http://schemas.microsoft.com/office/powerpoint/2010/main" val="92344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424772D-5739-5646-8957-D6DCB1D67514}"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D49F3D-08C7-A646-BFBC-15161134A07A}" type="slidenum">
              <a:rPr lang="en-US" altLang="en-US"/>
              <a:pPr/>
              <a:t>‹#›</a:t>
            </a:fld>
            <a:endParaRPr lang="en-US" altLang="en-US"/>
          </a:p>
        </p:txBody>
      </p:sp>
    </p:spTree>
    <p:extLst>
      <p:ext uri="{BB962C8B-B14F-4D97-AF65-F5344CB8AC3E}">
        <p14:creationId xmlns:p14="http://schemas.microsoft.com/office/powerpoint/2010/main" val="50089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91437D5-AE86-6849-A0C8-2D0B38AA7B7A}"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BE85261-8AE5-3747-9FC7-81E1AC7EA895}" type="slidenum">
              <a:rPr lang="en-US" altLang="en-US"/>
              <a:pPr/>
              <a:t>‹#›</a:t>
            </a:fld>
            <a:endParaRPr lang="en-US" altLang="en-US"/>
          </a:p>
        </p:txBody>
      </p:sp>
    </p:spTree>
    <p:extLst>
      <p:ext uri="{BB962C8B-B14F-4D97-AF65-F5344CB8AC3E}">
        <p14:creationId xmlns:p14="http://schemas.microsoft.com/office/powerpoint/2010/main" val="33883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B6444A1-093C-CD42-865A-D086B4922B4E}" type="datetimeFigureOut">
              <a:rPr lang="en-US" altLang="en-US"/>
              <a:pPr>
                <a:defRPr/>
              </a:pPr>
              <a:t>4/13/21</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4B47239-3C7B-0140-A929-2B309D4FD917}" type="slidenum">
              <a:rPr lang="en-US" altLang="en-US"/>
              <a:pPr/>
              <a:t>‹#›</a:t>
            </a:fld>
            <a:endParaRPr lang="en-US" altLang="en-US"/>
          </a:p>
        </p:txBody>
      </p:sp>
    </p:spTree>
    <p:extLst>
      <p:ext uri="{BB962C8B-B14F-4D97-AF65-F5344CB8AC3E}">
        <p14:creationId xmlns:p14="http://schemas.microsoft.com/office/powerpoint/2010/main" val="187505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7B4706D-984D-C242-910F-6D81D708A4A9}" type="datetimeFigureOut">
              <a:rPr lang="en-US" altLang="en-US"/>
              <a:pPr>
                <a:defRPr/>
              </a:pPr>
              <a:t>4/13/21</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4F0227B-3753-434B-9702-D49628A5914A}" type="slidenum">
              <a:rPr lang="en-US" altLang="en-US"/>
              <a:pPr/>
              <a:t>‹#›</a:t>
            </a:fld>
            <a:endParaRPr lang="en-US" altLang="en-US"/>
          </a:p>
        </p:txBody>
      </p:sp>
    </p:spTree>
    <p:extLst>
      <p:ext uri="{BB962C8B-B14F-4D97-AF65-F5344CB8AC3E}">
        <p14:creationId xmlns:p14="http://schemas.microsoft.com/office/powerpoint/2010/main" val="180108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108235-6BCB-5846-8917-74F472CC6339}" type="datetimeFigureOut">
              <a:rPr lang="en-US" altLang="en-US"/>
              <a:pPr>
                <a:defRPr/>
              </a:pPr>
              <a:t>4/13/21</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4B4AE9C-F552-4C40-8E98-27B1840F36AF}" type="slidenum">
              <a:rPr lang="en-US" altLang="en-US"/>
              <a:pPr/>
              <a:t>‹#›</a:t>
            </a:fld>
            <a:endParaRPr lang="en-US" altLang="en-US"/>
          </a:p>
        </p:txBody>
      </p:sp>
    </p:spTree>
    <p:extLst>
      <p:ext uri="{BB962C8B-B14F-4D97-AF65-F5344CB8AC3E}">
        <p14:creationId xmlns:p14="http://schemas.microsoft.com/office/powerpoint/2010/main" val="209071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01CE91C-FC21-4143-A0A1-6548219A6D90}"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F21B908-7255-0D40-A65A-B543676E718A}" type="slidenum">
              <a:rPr lang="en-US" altLang="en-US"/>
              <a:pPr/>
              <a:t>‹#›</a:t>
            </a:fld>
            <a:endParaRPr lang="en-US" altLang="en-US"/>
          </a:p>
        </p:txBody>
      </p:sp>
    </p:spTree>
    <p:extLst>
      <p:ext uri="{BB962C8B-B14F-4D97-AF65-F5344CB8AC3E}">
        <p14:creationId xmlns:p14="http://schemas.microsoft.com/office/powerpoint/2010/main" val="155651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791716-011C-954F-B46F-EF4862A90881}"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5D0EF7B-7988-044D-B272-08AC5426C149}" type="slidenum">
              <a:rPr lang="en-US" altLang="en-US"/>
              <a:pPr/>
              <a:t>‹#›</a:t>
            </a:fld>
            <a:endParaRPr lang="en-US" altLang="en-US"/>
          </a:p>
        </p:txBody>
      </p:sp>
    </p:spTree>
    <p:extLst>
      <p:ext uri="{BB962C8B-B14F-4D97-AF65-F5344CB8AC3E}">
        <p14:creationId xmlns:p14="http://schemas.microsoft.com/office/powerpoint/2010/main" val="184210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MS PGothic" pitchFamily="34" charset="-128"/>
              </a:defRPr>
            </a:lvl1pPr>
          </a:lstStyle>
          <a:p>
            <a:pPr>
              <a:defRPr/>
            </a:pPr>
            <a:fld id="{5311DF91-03BD-6F41-BD86-5DA55BC7FEF8}" type="datetimeFigureOut">
              <a:rPr lang="en-US" altLang="en-US"/>
              <a:pPr>
                <a:defRPr/>
              </a:pPr>
              <a:t>4/13/21</a:t>
            </a:fld>
            <a:endParaRPr lang="en-US" altLang="en-US"/>
          </a:p>
        </p:txBody>
      </p:sp>
      <p:sp>
        <p:nvSpPr>
          <p:cNvPr id="5" name="Footer Placeholder 4"/>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DB14E99-A562-A341-97D1-DD4A376C7BF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 r="7204" b="76899"/>
          <a:stretch/>
        </p:blipFill>
        <p:spPr>
          <a:xfrm>
            <a:off x="0" y="0"/>
            <a:ext cx="7696200" cy="1907502"/>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3605" b="30034"/>
          <a:stretch/>
        </p:blipFill>
        <p:spPr>
          <a:xfrm>
            <a:off x="4186648" y="6858000"/>
            <a:ext cx="3357152" cy="2414090"/>
          </a:xfrm>
          <a:prstGeom prst="rect">
            <a:avLst/>
          </a:prstGeom>
          <a:ln w="12700">
            <a:solidFill>
              <a:schemeClr val="tx1"/>
            </a:solidFill>
          </a:ln>
        </p:spPr>
      </p:pic>
      <p:sp>
        <p:nvSpPr>
          <p:cNvPr id="18" name="TextBox 39"/>
          <p:cNvSpPr txBox="1">
            <a:spLocks noChangeArrowheads="1"/>
          </p:cNvSpPr>
          <p:nvPr/>
        </p:nvSpPr>
        <p:spPr bwMode="auto">
          <a:xfrm>
            <a:off x="6539255"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20" name="Text Box 3"/>
          <p:cNvSpPr txBox="1"/>
          <p:nvPr/>
        </p:nvSpPr>
        <p:spPr>
          <a:xfrm>
            <a:off x="1230313" y="9525000"/>
            <a:ext cx="5106653"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22" name="Straight Connector 21"/>
          <p:cNvCxnSpPr/>
          <p:nvPr/>
        </p:nvCxnSpPr>
        <p:spPr>
          <a:xfrm>
            <a:off x="7319" y="9533136"/>
            <a:ext cx="7688881" cy="12273"/>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5097" y="1905000"/>
            <a:ext cx="7603421"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3736" y="7696200"/>
            <a:ext cx="3911680" cy="1600438"/>
          </a:xfrm>
          <a:prstGeom prst="rect">
            <a:avLst/>
          </a:prstGeom>
          <a:noFill/>
        </p:spPr>
        <p:txBody>
          <a:bodyPr wrap="square" rtlCol="0">
            <a:spAutoFit/>
          </a:bodyPr>
          <a:lstStyle/>
          <a:p>
            <a:r>
              <a:rPr lang="en-US" sz="1400" dirty="0">
                <a:latin typeface="+mn-lt"/>
                <a:cs typeface="Arial" panose="020B0604020202020204" pitchFamily="34" charset="0"/>
              </a:rPr>
              <a:t>Be aware there is variation from individual to individual within a species, so your plant may not look exactly like the one pictured. If you are uncertain whether or not a </a:t>
            </a:r>
            <a:r>
              <a:rPr lang="en-US" sz="1400" dirty="0" err="1">
                <a:latin typeface="+mn-lt"/>
                <a:cs typeface="Arial" panose="020B0604020202020204" pitchFamily="34" charset="0"/>
              </a:rPr>
              <a:t>phenophase</a:t>
            </a:r>
            <a:r>
              <a:rPr lang="en-US" sz="1400" dirty="0">
                <a:latin typeface="+mn-lt"/>
                <a:cs typeface="Arial" panose="020B0604020202020204" pitchFamily="34" charset="0"/>
              </a:rPr>
              <a:t> is occurring, report a “?” for its status until it becomes clear what you are observing after subsequent visits. </a:t>
            </a:r>
            <a:endParaRPr lang="en-US" sz="1400" dirty="0">
              <a:latin typeface="+mn-lt"/>
              <a:ea typeface="Cambria" charset="0"/>
              <a:cs typeface="Arial" panose="020B0604020202020204" pitchFamily="34" charset="0"/>
            </a:endParaRPr>
          </a:p>
        </p:txBody>
      </p:sp>
      <p:sp>
        <p:nvSpPr>
          <p:cNvPr id="27" name="TextBox 26"/>
          <p:cNvSpPr txBox="1"/>
          <p:nvPr/>
        </p:nvSpPr>
        <p:spPr>
          <a:xfrm>
            <a:off x="177591" y="2057400"/>
            <a:ext cx="3837625" cy="2462213"/>
          </a:xfrm>
          <a:prstGeom prst="rect">
            <a:avLst/>
          </a:prstGeom>
          <a:noFill/>
        </p:spPr>
        <p:txBody>
          <a:bodyPr wrap="square" rtlCol="0">
            <a:spAutoFit/>
          </a:bodyPr>
          <a:lstStyle/>
          <a:p>
            <a:r>
              <a:rPr lang="en-US" sz="1400" b="1" dirty="0">
                <a:latin typeface="+mn-lt"/>
                <a:ea typeface="Cambria" charset="0"/>
                <a:cs typeface="Arial" panose="020B0604020202020204" pitchFamily="34" charset="0"/>
              </a:rPr>
              <a:t>Why Observe?</a:t>
            </a:r>
          </a:p>
          <a:p>
            <a:r>
              <a:rPr lang="en-US" sz="1400" dirty="0">
                <a:solidFill>
                  <a:srgbClr val="FF0000"/>
                </a:solidFill>
                <a:latin typeface="+mn-lt"/>
                <a:ea typeface="Cambria" charset="0"/>
                <a:cs typeface="Arial" panose="020B0604020202020204" pitchFamily="34" charset="0"/>
              </a:rPr>
              <a:t>Lorem ipsum dolor sit </a:t>
            </a:r>
            <a:r>
              <a:rPr lang="en-US" sz="1400" dirty="0" err="1">
                <a:solidFill>
                  <a:srgbClr val="FF0000"/>
                </a:solidFill>
                <a:latin typeface="+mn-lt"/>
                <a:ea typeface="Cambria" charset="0"/>
                <a:cs typeface="Arial" panose="020B0604020202020204" pitchFamily="34" charset="0"/>
              </a:rPr>
              <a:t>amet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consectetur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adipiscing</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sed</a:t>
            </a:r>
            <a:r>
              <a:rPr lang="en-US" sz="1400" dirty="0">
                <a:solidFill>
                  <a:srgbClr val="FF0000"/>
                </a:solidFill>
                <a:latin typeface="+mn-lt"/>
                <a:ea typeface="Cambria" charset="0"/>
                <a:cs typeface="Arial" panose="020B0604020202020204" pitchFamily="34" charset="0"/>
              </a:rPr>
              <a:t> do </a:t>
            </a:r>
            <a:r>
              <a:rPr lang="en-US" sz="1400" dirty="0" err="1">
                <a:solidFill>
                  <a:srgbClr val="FF0000"/>
                </a:solidFill>
                <a:latin typeface="+mn-lt"/>
                <a:ea typeface="Cambria" charset="0"/>
                <a:cs typeface="Arial" panose="020B0604020202020204" pitchFamily="34" charset="0"/>
              </a:rPr>
              <a:t>eiusmod</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tempor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incididunt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labore</a:t>
            </a:r>
            <a:r>
              <a:rPr lang="en-US" sz="1400" dirty="0">
                <a:solidFill>
                  <a:srgbClr val="FF0000"/>
                </a:solidFill>
                <a:latin typeface="+mn-lt"/>
                <a:ea typeface="Cambria" charset="0"/>
                <a:cs typeface="Arial" panose="020B0604020202020204" pitchFamily="34" charset="0"/>
              </a:rPr>
              <a:t> et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magna </a:t>
            </a:r>
            <a:r>
              <a:rPr lang="en-US" sz="1400" dirty="0" err="1">
                <a:solidFill>
                  <a:srgbClr val="FF0000"/>
                </a:solidFill>
                <a:latin typeface="+mn-lt"/>
                <a:ea typeface="Cambria" charset="0"/>
                <a:cs typeface="Arial" panose="020B0604020202020204" pitchFamily="34" charset="0"/>
              </a:rPr>
              <a:t>aliqua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enim</a:t>
            </a:r>
            <a:r>
              <a:rPr lang="en-US" sz="1400" dirty="0">
                <a:solidFill>
                  <a:srgbClr val="FF0000"/>
                </a:solidFill>
                <a:latin typeface="+mn-lt"/>
                <a:ea typeface="Cambria" charset="0"/>
                <a:cs typeface="Arial" panose="020B0604020202020204" pitchFamily="34" charset="0"/>
              </a:rPr>
              <a:t> ad minim </a:t>
            </a:r>
            <a:r>
              <a:rPr lang="en-US" sz="1400" dirty="0" err="1">
                <a:solidFill>
                  <a:srgbClr val="FF0000"/>
                </a:solidFill>
                <a:latin typeface="+mn-lt"/>
                <a:ea typeface="Cambria" charset="0"/>
                <a:cs typeface="Arial" panose="020B0604020202020204" pitchFamily="34" charset="0"/>
              </a:rPr>
              <a:t>veniam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quis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nostrud</a:t>
            </a:r>
            <a:r>
              <a:rPr lang="en-US" sz="1400" dirty="0">
                <a:solidFill>
                  <a:srgbClr val="FF0000"/>
                </a:solidFill>
                <a:latin typeface="+mn-lt"/>
                <a:ea typeface="Cambria" charset="0"/>
                <a:cs typeface="Arial" panose="020B0604020202020204" pitchFamily="34" charset="0"/>
              </a:rPr>
              <a:t> exercitation </a:t>
            </a:r>
            <a:r>
              <a:rPr lang="en-US" sz="1400" dirty="0" err="1">
                <a:solidFill>
                  <a:srgbClr val="FF0000"/>
                </a:solidFill>
                <a:latin typeface="+mn-lt"/>
                <a:ea typeface="Cambria" charset="0"/>
                <a:cs typeface="Arial" panose="020B0604020202020204" pitchFamily="34" charset="0"/>
              </a:rPr>
              <a:t>ullamco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laboris</a:t>
            </a:r>
            <a:r>
              <a:rPr lang="en-US" sz="1400" dirty="0">
                <a:solidFill>
                  <a:srgbClr val="FF0000"/>
                </a:solidFill>
                <a:latin typeface="+mn-lt"/>
                <a:ea typeface="Cambria" charset="0"/>
                <a:cs typeface="Arial" panose="020B0604020202020204" pitchFamily="34" charset="0"/>
              </a:rPr>
              <a:t> nisi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aliquip</a:t>
            </a:r>
            <a:r>
              <a:rPr lang="en-US" sz="1400" dirty="0">
                <a:solidFill>
                  <a:srgbClr val="FF0000"/>
                </a:solidFill>
                <a:latin typeface="+mn-lt"/>
                <a:ea typeface="Cambria" charset="0"/>
                <a:cs typeface="Arial" panose="020B0604020202020204" pitchFamily="34" charset="0"/>
              </a:rPr>
              <a:t> ex </a:t>
            </a:r>
            <a:r>
              <a:rPr lang="en-US" sz="1400" dirty="0" err="1">
                <a:solidFill>
                  <a:srgbClr val="FF0000"/>
                </a:solidFill>
                <a:latin typeface="+mn-lt"/>
                <a:ea typeface="Cambria" charset="0"/>
                <a:cs typeface="Arial" panose="020B0604020202020204" pitchFamily="34" charset="0"/>
              </a:rPr>
              <a:t>ea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commodo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consequat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aute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irure</a:t>
            </a:r>
            <a:r>
              <a:rPr lang="en-US" sz="1400" dirty="0">
                <a:solidFill>
                  <a:srgbClr val="FF0000"/>
                </a:solidFill>
                <a:latin typeface="+mn-lt"/>
                <a:ea typeface="Cambria" charset="0"/>
                <a:cs typeface="Arial" panose="020B0604020202020204" pitchFamily="34" charset="0"/>
              </a:rPr>
              <a:t> dolor in </a:t>
            </a:r>
            <a:r>
              <a:rPr lang="en-US" sz="1400" dirty="0" err="1">
                <a:solidFill>
                  <a:srgbClr val="FF0000"/>
                </a:solidFill>
                <a:latin typeface="+mn-lt"/>
                <a:ea typeface="Cambria" charset="0"/>
                <a:cs typeface="Arial" panose="020B0604020202020204" pitchFamily="34" charset="0"/>
              </a:rPr>
              <a:t>reprehenderit</a:t>
            </a:r>
            <a:r>
              <a:rPr lang="en-US" sz="1400" dirty="0">
                <a:solidFill>
                  <a:srgbClr val="FF0000"/>
                </a:solidFill>
                <a:latin typeface="+mn-lt"/>
                <a:ea typeface="Cambria" charset="0"/>
                <a:cs typeface="Arial" panose="020B0604020202020204" pitchFamily="34" charset="0"/>
              </a:rPr>
              <a:t> in </a:t>
            </a:r>
            <a:r>
              <a:rPr lang="en-US" sz="1400" dirty="0" err="1">
                <a:solidFill>
                  <a:srgbClr val="FF0000"/>
                </a:solidFill>
                <a:latin typeface="+mn-lt"/>
                <a:ea typeface="Cambria" charset="0"/>
                <a:cs typeface="Arial" panose="020B0604020202020204" pitchFamily="34" charset="0"/>
              </a:rPr>
              <a:t>voluptate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velit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esse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cillum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eu</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fugiat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nulla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pariatur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Excepteur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sint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occaecat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cupidatat</a:t>
            </a:r>
            <a:r>
              <a:rPr lang="en-US" sz="1400" dirty="0">
                <a:solidFill>
                  <a:srgbClr val="FF0000"/>
                </a:solidFill>
                <a:latin typeface="+mn-lt"/>
                <a:ea typeface="Cambria" charset="0"/>
                <a:cs typeface="Arial" panose="020B0604020202020204" pitchFamily="34" charset="0"/>
              </a:rPr>
              <a:t> non </a:t>
            </a:r>
            <a:r>
              <a:rPr lang="en-US" sz="1400" dirty="0" err="1">
                <a:solidFill>
                  <a:srgbClr val="FF0000"/>
                </a:solidFill>
                <a:latin typeface="+mn-lt"/>
                <a:ea typeface="Cambria" charset="0"/>
                <a:cs typeface="Arial" panose="020B0604020202020204" pitchFamily="34" charset="0"/>
              </a:rPr>
              <a:t>proident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sunt</a:t>
            </a:r>
            <a:r>
              <a:rPr lang="en-US" sz="1400" dirty="0">
                <a:solidFill>
                  <a:srgbClr val="FF0000"/>
                </a:solidFill>
                <a:latin typeface="+mn-lt"/>
                <a:ea typeface="Cambria" charset="0"/>
                <a:cs typeface="Arial" panose="020B0604020202020204" pitchFamily="34" charset="0"/>
              </a:rPr>
              <a:t> in culpa qui </a:t>
            </a:r>
            <a:r>
              <a:rPr lang="en-US" sz="1400" dirty="0" err="1">
                <a:solidFill>
                  <a:srgbClr val="FF0000"/>
                </a:solidFill>
                <a:latin typeface="+mn-lt"/>
                <a:ea typeface="Cambria" charset="0"/>
                <a:cs typeface="Arial" panose="020B0604020202020204" pitchFamily="34" charset="0"/>
              </a:rPr>
              <a:t>officia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deserunt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mollit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anim</a:t>
            </a:r>
            <a:r>
              <a:rPr lang="en-US" sz="1400" dirty="0">
                <a:solidFill>
                  <a:srgbClr val="FF0000"/>
                </a:solidFill>
                <a:latin typeface="+mn-lt"/>
                <a:ea typeface="Cambria" charset="0"/>
                <a:cs typeface="Arial" panose="020B0604020202020204" pitchFamily="34" charset="0"/>
              </a:rPr>
              <a:t> id </a:t>
            </a:r>
            <a:r>
              <a:rPr lang="en-US" sz="1400" dirty="0" err="1">
                <a:solidFill>
                  <a:srgbClr val="FF0000"/>
                </a:solidFill>
                <a:latin typeface="+mn-lt"/>
                <a:ea typeface="Cambria" charset="0"/>
                <a:cs typeface="Arial" panose="020B0604020202020204" pitchFamily="34" charset="0"/>
              </a:rPr>
              <a:t>est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laborum</a:t>
            </a:r>
            <a:r>
              <a:rPr lang="en-US" sz="1400" dirty="0">
                <a:solidFill>
                  <a:srgbClr val="FF0000"/>
                </a:solidFill>
                <a:latin typeface="+mn-lt"/>
                <a:ea typeface="Cambria" charset="0"/>
                <a:cs typeface="Arial" panose="020B0604020202020204" pitchFamily="34" charset="0"/>
              </a:rPr>
              <a: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6646" y="2209800"/>
            <a:ext cx="3357154" cy="4343399"/>
          </a:xfrm>
          <a:prstGeom prst="rect">
            <a:avLst/>
          </a:prstGeom>
          <a:ln w="12700">
            <a:solidFill>
              <a:schemeClr val="tx1"/>
            </a:solidFill>
          </a:ln>
        </p:spPr>
      </p:pic>
      <p:grpSp>
        <p:nvGrpSpPr>
          <p:cNvPr id="9" name="Group 8"/>
          <p:cNvGrpSpPr/>
          <p:nvPr/>
        </p:nvGrpSpPr>
        <p:grpSpPr>
          <a:xfrm>
            <a:off x="165104" y="76200"/>
            <a:ext cx="9093196" cy="1763384"/>
            <a:chOff x="165104" y="76200"/>
            <a:chExt cx="9093196" cy="1763384"/>
          </a:xfrm>
        </p:grpSpPr>
        <p:sp>
          <p:nvSpPr>
            <p:cNvPr id="31" name="Text Box 1"/>
            <p:cNvSpPr txBox="1"/>
            <p:nvPr/>
          </p:nvSpPr>
          <p:spPr>
            <a:xfrm>
              <a:off x="2362201" y="76200"/>
              <a:ext cx="3406190" cy="156332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22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2200" b="1" dirty="0" err="1">
                  <a:effectLst>
                    <a:outerShdw blurRad="38100" dist="38100" dir="2700000" algn="tl">
                      <a:srgbClr val="C0C0C0"/>
                    </a:outerShdw>
                  </a:effectLst>
                  <a:latin typeface="+mn-lt"/>
                  <a:ea typeface="Arial" charset="0"/>
                  <a:cs typeface="Arial" charset="0"/>
                </a:rPr>
                <a:t>Phenophase</a:t>
              </a:r>
              <a:r>
                <a:rPr lang="en-US" altLang="en-US" sz="22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2200" b="1" dirty="0">
                <a:effectLst>
                  <a:outerShdw blurRad="38100" dist="38100" dir="2700000" algn="tl">
                    <a:srgbClr val="C0C0C0"/>
                  </a:outerShdw>
                </a:effectLst>
                <a:latin typeface="+mn-lt"/>
                <a:ea typeface="Arial" charset="0"/>
                <a:cs typeface="Arial" charset="0"/>
              </a:endParaRPr>
            </a:p>
            <a:p>
              <a:pPr algn="ctr">
                <a:defRPr/>
              </a:pPr>
              <a:r>
                <a:rPr lang="en-US" altLang="en-US" sz="2200" i="1" dirty="0">
                  <a:effectLst>
                    <a:outerShdw blurRad="38100" dist="38100" dir="2700000" algn="tl">
                      <a:srgbClr val="C0C0C0"/>
                    </a:outerShdw>
                  </a:effectLst>
                  <a:latin typeface="+mn-lt"/>
                  <a:ea typeface="Arial" charset="0"/>
                  <a:cs typeface="Arial" charset="0"/>
                </a:rPr>
                <a:t>Genus species</a:t>
              </a:r>
            </a:p>
            <a:p>
              <a:pPr algn="ctr">
                <a:defRPr/>
              </a:pPr>
              <a:r>
                <a:rPr lang="en-US" altLang="en-US" dirty="0">
                  <a:effectLst>
                    <a:outerShdw blurRad="38100" dist="38100" dir="2700000" algn="tl">
                      <a:srgbClr val="C0C0C0"/>
                    </a:outerShdw>
                  </a:effectLst>
                  <a:latin typeface="+mn-lt"/>
                  <a:ea typeface="Arial" charset="0"/>
                  <a:cs typeface="Arial" charset="0"/>
                </a:rPr>
                <a:t>common name</a:t>
              </a:r>
            </a:p>
            <a:p>
              <a:pPr algn="ctr">
                <a:defRPr/>
              </a:pPr>
              <a:endParaRPr lang="en-US" altLang="en-US" b="1" dirty="0">
                <a:effectLst>
                  <a:outerShdw blurRad="38100" dist="38100" dir="2700000" algn="tl">
                    <a:srgbClr val="C0C0C0"/>
                  </a:outerShdw>
                </a:effectLst>
                <a:latin typeface="Cambria" charset="0"/>
                <a:ea typeface="Cambria" charset="0"/>
                <a:cs typeface="Cambria" charset="0"/>
              </a:endParaRPr>
            </a:p>
          </p:txBody>
        </p:sp>
        <p:sp>
          <p:nvSpPr>
            <p:cNvPr id="25" name="Rectangle 24"/>
            <p:cNvSpPr/>
            <p:nvPr/>
          </p:nvSpPr>
          <p:spPr>
            <a:xfrm>
              <a:off x="5562600" y="1439474"/>
              <a:ext cx="3695700" cy="400110"/>
            </a:xfrm>
            <a:prstGeom prst="rect">
              <a:avLst/>
            </a:prstGeom>
            <a:noFill/>
          </p:spPr>
          <p:txBody>
            <a:bodyPr wrap="square" lIns="91440" tIns="45720" rIns="91440" bIns="45720">
              <a:spAutoFit/>
            </a:bodyPr>
            <a:lstStyle/>
            <a:p>
              <a:r>
                <a:rPr lang="en-US" sz="2000" b="1" cap="none" spc="50" dirty="0">
                  <a:ln w="0">
                    <a:solidFill>
                      <a:schemeClr val="bg1">
                        <a:lumMod val="50000"/>
                      </a:schemeClr>
                    </a:solidFill>
                  </a:ln>
                  <a:solidFill>
                    <a:schemeClr val="bg1">
                      <a:lumMod val="50000"/>
                    </a:schemeClr>
                  </a:solidFill>
                </a:rPr>
                <a:t>Your Organization</a:t>
              </a:r>
            </a:p>
          </p:txBody>
        </p: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65104" y="863288"/>
              <a:ext cx="1978844" cy="84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3" name="Straight Connector 22"/>
          <p:cNvCxnSpPr/>
          <p:nvPr/>
        </p:nvCxnSpPr>
        <p:spPr>
          <a:xfrm>
            <a:off x="0" y="55626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3736" y="5715000"/>
            <a:ext cx="3840480" cy="1600438"/>
          </a:xfrm>
          <a:prstGeom prst="rect">
            <a:avLst/>
          </a:prstGeom>
          <a:noFill/>
        </p:spPr>
        <p:txBody>
          <a:bodyPr wrap="square" rtlCol="0">
            <a:spAutoFit/>
          </a:bodyPr>
          <a:lstStyle/>
          <a:p>
            <a:r>
              <a:rPr lang="en-US" sz="1400" b="1" dirty="0">
                <a:ea typeface="Cambria" charset="0"/>
                <a:cs typeface="Arial" panose="020B0604020202020204" pitchFamily="34" charset="0"/>
              </a:rPr>
              <a:t>Tips for Identification</a:t>
            </a:r>
          </a:p>
          <a:p>
            <a:r>
              <a:rPr lang="en-US" altLang="en-US" sz="1400" dirty="0">
                <a:solidFill>
                  <a:srgbClr val="FF0000"/>
                </a:solidFill>
                <a:cs typeface="Arial" panose="020B0604020202020204" pitchFamily="34" charset="0"/>
              </a:rPr>
              <a:t>Lorem ipsum dolor sit </a:t>
            </a:r>
            <a:r>
              <a:rPr lang="en-US" altLang="en-US" sz="1400" dirty="0" err="1">
                <a:solidFill>
                  <a:srgbClr val="FF0000"/>
                </a:solidFill>
                <a:cs typeface="Arial" panose="020B0604020202020204" pitchFamily="34" charset="0"/>
              </a:rPr>
              <a:t>amet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consectetur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adipiscing</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elit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sed</a:t>
            </a:r>
            <a:r>
              <a:rPr lang="en-US" altLang="en-US" sz="1400" dirty="0">
                <a:solidFill>
                  <a:srgbClr val="FF0000"/>
                </a:solidFill>
                <a:cs typeface="Arial" panose="020B0604020202020204" pitchFamily="34" charset="0"/>
              </a:rPr>
              <a:t> do </a:t>
            </a:r>
            <a:r>
              <a:rPr lang="en-US" altLang="en-US" sz="1400" dirty="0" err="1">
                <a:solidFill>
                  <a:srgbClr val="FF0000"/>
                </a:solidFill>
                <a:cs typeface="Arial" panose="020B0604020202020204" pitchFamily="34" charset="0"/>
              </a:rPr>
              <a:t>eiusmod</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tempor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incididunt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labore</a:t>
            </a:r>
            <a:r>
              <a:rPr lang="en-US" altLang="en-US" sz="1400" dirty="0">
                <a:solidFill>
                  <a:srgbClr val="FF0000"/>
                </a:solidFill>
                <a:cs typeface="Arial" panose="020B0604020202020204" pitchFamily="34" charset="0"/>
              </a:rPr>
              <a:t> et </a:t>
            </a:r>
            <a:r>
              <a:rPr lang="en-US" altLang="en-US" sz="1400" dirty="0" err="1">
                <a:solidFill>
                  <a:srgbClr val="FF0000"/>
                </a:solidFill>
                <a:cs typeface="Arial" panose="020B0604020202020204" pitchFamily="34" charset="0"/>
              </a:rPr>
              <a:t>dolore</a:t>
            </a:r>
            <a:r>
              <a:rPr lang="en-US" altLang="en-US" sz="1400" dirty="0">
                <a:solidFill>
                  <a:srgbClr val="FF0000"/>
                </a:solidFill>
                <a:cs typeface="Arial" panose="020B0604020202020204" pitchFamily="34" charset="0"/>
              </a:rPr>
              <a:t> magna </a:t>
            </a:r>
            <a:r>
              <a:rPr lang="en-US" altLang="en-US" sz="1400" dirty="0" err="1">
                <a:solidFill>
                  <a:srgbClr val="FF0000"/>
                </a:solidFill>
                <a:cs typeface="Arial" panose="020B0604020202020204" pitchFamily="34" charset="0"/>
              </a:rPr>
              <a:t>aliqua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enim</a:t>
            </a:r>
            <a:r>
              <a:rPr lang="en-US" altLang="en-US" sz="1400" dirty="0">
                <a:solidFill>
                  <a:srgbClr val="FF0000"/>
                </a:solidFill>
                <a:cs typeface="Arial" panose="020B0604020202020204" pitchFamily="34" charset="0"/>
              </a:rPr>
              <a:t> ad minim </a:t>
            </a:r>
            <a:r>
              <a:rPr lang="en-US" altLang="en-US" sz="1400" dirty="0" err="1">
                <a:solidFill>
                  <a:srgbClr val="FF0000"/>
                </a:solidFill>
                <a:cs typeface="Arial" panose="020B0604020202020204" pitchFamily="34" charset="0"/>
              </a:rPr>
              <a:t>veniam</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quis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nostrud</a:t>
            </a:r>
            <a:r>
              <a:rPr lang="en-US" altLang="en-US" sz="1400" dirty="0">
                <a:solidFill>
                  <a:srgbClr val="FF0000"/>
                </a:solidFill>
                <a:cs typeface="Arial" panose="020B0604020202020204" pitchFamily="34" charset="0"/>
              </a:rPr>
              <a:t> exercitation </a:t>
            </a:r>
            <a:r>
              <a:rPr lang="en-US" altLang="en-US" sz="1400" dirty="0" err="1">
                <a:solidFill>
                  <a:srgbClr val="FF0000"/>
                </a:solidFill>
                <a:cs typeface="Arial" panose="020B0604020202020204" pitchFamily="34" charset="0"/>
              </a:rPr>
              <a:t>ullamco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laboris</a:t>
            </a:r>
            <a:r>
              <a:rPr lang="en-US" altLang="en-US" sz="1400" dirty="0">
                <a:solidFill>
                  <a:srgbClr val="FF0000"/>
                </a:solidFill>
                <a:cs typeface="Arial" panose="020B0604020202020204" pitchFamily="34" charset="0"/>
              </a:rPr>
              <a:t> nisi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aliquip</a:t>
            </a:r>
            <a:r>
              <a:rPr lang="en-US" altLang="en-US" sz="1400" dirty="0">
                <a:solidFill>
                  <a:srgbClr val="FF0000"/>
                </a:solidFill>
                <a:cs typeface="Arial" panose="020B0604020202020204" pitchFamily="34" charset="0"/>
              </a:rPr>
              <a:t> ex </a:t>
            </a:r>
            <a:r>
              <a:rPr lang="en-US" altLang="en-US" sz="1400" dirty="0" err="1">
                <a:solidFill>
                  <a:srgbClr val="FF0000"/>
                </a:solidFill>
                <a:cs typeface="Arial" panose="020B0604020202020204" pitchFamily="34" charset="0"/>
              </a:rPr>
              <a:t>ea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commodo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consequat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Duis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aute</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irure</a:t>
            </a:r>
            <a:endParaRPr lang="en-US" dirty="0">
              <a:solidFill>
                <a:srgbClr val="FF0000"/>
              </a:solidFill>
            </a:endParaRPr>
          </a:p>
        </p:txBody>
      </p:sp>
      <p:cxnSp>
        <p:nvCxnSpPr>
          <p:cNvPr id="33" name="Straight Connector 32"/>
          <p:cNvCxnSpPr/>
          <p:nvPr/>
        </p:nvCxnSpPr>
        <p:spPr>
          <a:xfrm>
            <a:off x="0" y="75438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00" y="0"/>
            <a:ext cx="419" cy="95454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696200" y="0"/>
            <a:ext cx="4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9144"/>
            <a:ext cx="7696200" cy="16672"/>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1274" y="157907"/>
            <a:ext cx="1289893" cy="1289893"/>
          </a:xfrm>
          <a:prstGeom prst="rect">
            <a:avLst/>
          </a:prstGeom>
        </p:spPr>
      </p:pic>
      <p:pic>
        <p:nvPicPr>
          <p:cNvPr id="32"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73446" y="174706"/>
            <a:ext cx="1891084" cy="58729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1CC2284C-6636-4A42-90F3-DDE62FCBB2F3}"/>
              </a:ext>
            </a:extLst>
          </p:cNvPr>
          <p:cNvSpPr txBox="1"/>
          <p:nvPr/>
        </p:nvSpPr>
        <p:spPr>
          <a:xfrm>
            <a:off x="4100361" y="6568045"/>
            <a:ext cx="3126177" cy="261610"/>
          </a:xfrm>
          <a:prstGeom prst="rect">
            <a:avLst/>
          </a:prstGeom>
          <a:noFill/>
        </p:spPr>
        <p:txBody>
          <a:bodyPr wrap="none" rtlCol="0">
            <a:spAutoFit/>
          </a:bodyPr>
          <a:lstStyle/>
          <a:p>
            <a:r>
              <a:rPr lang="en-US" sz="1100" dirty="0">
                <a:solidFill>
                  <a:srgbClr val="FF0000"/>
                </a:solidFill>
                <a:latin typeface="+mn-lt"/>
                <a:ea typeface="Cambria" charset="0"/>
                <a:cs typeface="Cambria" charset="0"/>
              </a:rPr>
              <a:t>Photo author and source. License. </a:t>
            </a:r>
            <a:r>
              <a:rPr lang="en-US" sz="1100" i="1" dirty="0">
                <a:solidFill>
                  <a:srgbClr val="FF0000"/>
                </a:solidFill>
                <a:latin typeface="+mn-lt"/>
                <a:ea typeface="Cambria" charset="0"/>
                <a:cs typeface="Cambria" charset="0"/>
              </a:rPr>
              <a:t>(see instructions)</a:t>
            </a:r>
            <a:endParaRPr lang="en-US" sz="1100" dirty="0">
              <a:solidFill>
                <a:srgbClr val="FF0000"/>
              </a:solidFill>
              <a:latin typeface="+mn-lt"/>
              <a:ea typeface="Cambria" charset="0"/>
              <a:cs typeface="Cambria" charset="0"/>
            </a:endParaRPr>
          </a:p>
        </p:txBody>
      </p:sp>
      <p:sp>
        <p:nvSpPr>
          <p:cNvPr id="34" name="TextBox 33">
            <a:extLst>
              <a:ext uri="{FF2B5EF4-FFF2-40B4-BE49-F238E27FC236}">
                <a16:creationId xmlns:a16="http://schemas.microsoft.com/office/drawing/2014/main" id="{9C5629A7-BCD8-964D-9E67-8AE369110EB1}"/>
              </a:ext>
            </a:extLst>
          </p:cNvPr>
          <p:cNvSpPr txBox="1"/>
          <p:nvPr/>
        </p:nvSpPr>
        <p:spPr>
          <a:xfrm>
            <a:off x="4106332" y="9268442"/>
            <a:ext cx="3126177" cy="261610"/>
          </a:xfrm>
          <a:prstGeom prst="rect">
            <a:avLst/>
          </a:prstGeom>
          <a:noFill/>
        </p:spPr>
        <p:txBody>
          <a:bodyPr wrap="none" rtlCol="0">
            <a:spAutoFit/>
          </a:bodyPr>
          <a:lstStyle/>
          <a:p>
            <a:r>
              <a:rPr lang="en-US" sz="1100" dirty="0">
                <a:solidFill>
                  <a:srgbClr val="FF0000"/>
                </a:solidFill>
                <a:latin typeface="+mn-lt"/>
                <a:ea typeface="Cambria" charset="0"/>
                <a:cs typeface="Cambria" charset="0"/>
              </a:rPr>
              <a:t>Photo author and source. License. </a:t>
            </a:r>
            <a:r>
              <a:rPr lang="en-US" sz="1100" i="1" dirty="0">
                <a:solidFill>
                  <a:srgbClr val="FF0000"/>
                </a:solidFill>
                <a:latin typeface="+mn-lt"/>
                <a:ea typeface="Cambria" charset="0"/>
                <a:cs typeface="Cambria" charset="0"/>
              </a:rPr>
              <a:t>(see instructions)</a:t>
            </a:r>
            <a:endParaRPr lang="en-US" sz="1100" dirty="0">
              <a:solidFill>
                <a:srgbClr val="FF0000"/>
              </a:solidFill>
              <a:latin typeface="+mn-lt"/>
              <a:ea typeface="Cambria" charset="0"/>
              <a:cs typeface="Cambria"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rotWithShape="1">
          <a:blip r:embed="rId3"/>
          <a:srcRect t="12943" b="12442"/>
          <a:stretch/>
        </p:blipFill>
        <p:spPr>
          <a:xfrm>
            <a:off x="3965814" y="6936577"/>
            <a:ext cx="1433996" cy="1435608"/>
          </a:xfrm>
          <a:prstGeom prst="rect">
            <a:avLst/>
          </a:prstGeom>
          <a:ln w="12700">
            <a:solidFill>
              <a:srgbClr val="000000"/>
            </a:solidFill>
          </a:ln>
        </p:spPr>
      </p:pic>
      <p:grpSp>
        <p:nvGrpSpPr>
          <p:cNvPr id="22" name="Group 21"/>
          <p:cNvGrpSpPr/>
          <p:nvPr/>
        </p:nvGrpSpPr>
        <p:grpSpPr>
          <a:xfrm>
            <a:off x="179832" y="6858000"/>
            <a:ext cx="7363968" cy="1511809"/>
            <a:chOff x="152400" y="7467600"/>
            <a:chExt cx="7363968" cy="1511809"/>
          </a:xfrm>
        </p:grpSpPr>
        <p:sp>
          <p:nvSpPr>
            <p:cNvPr id="3078" name="TextBox 9"/>
            <p:cNvSpPr txBox="1">
              <a:spLocks noChangeArrowheads="1"/>
            </p:cNvSpPr>
            <p:nvPr/>
          </p:nvSpPr>
          <p:spPr bwMode="auto">
            <a:xfrm>
              <a:off x="1600200"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Unripe seed cones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unripe, female seed cones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r>
                <a:rPr lang="en-US" altLang="en-US" sz="1100" dirty="0">
                  <a:solidFill>
                    <a:srgbClr val="FF0000"/>
                  </a:solidFill>
                  <a:latin typeface="+mn-lt"/>
                  <a:cs typeface="Arial" panose="020B0604020202020204" pitchFamily="34" charset="0"/>
                </a:rPr>
                <a:t>.</a:t>
              </a:r>
              <a:r>
                <a:rPr lang="en-US" altLang="en-US" sz="1100" dirty="0">
                  <a:solidFill>
                    <a:srgbClr val="FF0000"/>
                  </a:solidFill>
                  <a:latin typeface="+mn-lt"/>
                  <a:ea typeface="Cambria" charset="0"/>
                  <a:cs typeface="Arial" panose="020B0604020202020204" pitchFamily="34" charset="0"/>
                </a:rPr>
                <a:t>  </a:t>
              </a:r>
            </a:p>
          </p:txBody>
        </p:sp>
        <p:sp>
          <p:nvSpPr>
            <p:cNvPr id="49" name="TextBox 9"/>
            <p:cNvSpPr txBox="1">
              <a:spLocks noChangeArrowheads="1"/>
            </p:cNvSpPr>
            <p:nvPr/>
          </p:nvSpPr>
          <p:spPr bwMode="auto">
            <a:xfrm>
              <a:off x="5413248"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Ripe seed cones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ripe, female seed cones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endParaRPr lang="en-US" altLang="en-US" sz="1100" dirty="0">
                <a:solidFill>
                  <a:srgbClr val="FF0000"/>
                </a:solidFill>
                <a:latin typeface="+mn-lt"/>
                <a:ea typeface="Cambria" charset="0"/>
                <a:cs typeface="Arial" panose="020B0604020202020204" pitchFamily="34" charset="0"/>
              </a:endParaRPr>
            </a:p>
          </p:txBody>
        </p:sp>
        <p:pic>
          <p:nvPicPr>
            <p:cNvPr id="75" name="Picture 74"/>
            <p:cNvPicPr>
              <a:picLocks noChangeAspect="1"/>
            </p:cNvPicPr>
            <p:nvPr/>
          </p:nvPicPr>
          <p:blipFill rotWithShape="1">
            <a:blip r:embed="rId3"/>
            <a:srcRect t="12943" b="12442"/>
            <a:stretch/>
          </p:blipFill>
          <p:spPr>
            <a:xfrm>
              <a:off x="152400" y="7543801"/>
              <a:ext cx="1433996" cy="1435608"/>
            </a:xfrm>
            <a:prstGeom prst="rect">
              <a:avLst/>
            </a:prstGeom>
            <a:ln w="12700">
              <a:solidFill>
                <a:srgbClr val="000000"/>
              </a:solidFill>
            </a:ln>
          </p:spPr>
        </p:pic>
      </p:grpSp>
      <p:pic>
        <p:nvPicPr>
          <p:cNvPr id="54" name="Picture 53"/>
          <p:cNvPicPr>
            <a:picLocks noChangeAspect="1"/>
          </p:cNvPicPr>
          <p:nvPr/>
        </p:nvPicPr>
        <p:blipFill rotWithShape="1">
          <a:blip r:embed="rId4">
            <a:extLst>
              <a:ext uri="{28A0092B-C50C-407E-A947-70E740481C1C}">
                <a14:useLocalDpi xmlns:a14="http://schemas.microsoft.com/office/drawing/2010/main" val="0"/>
              </a:ext>
            </a:extLst>
          </a:blip>
          <a:srcRect t="-1" r="7204" b="86257"/>
          <a:stretch/>
        </p:blipFill>
        <p:spPr>
          <a:xfrm>
            <a:off x="0" y="0"/>
            <a:ext cx="7696200" cy="1134864"/>
          </a:xfrm>
          <a:prstGeom prst="rect">
            <a:avLst/>
          </a:prstGeom>
        </p:spPr>
      </p:pic>
      <p:sp>
        <p:nvSpPr>
          <p:cNvPr id="3082" name="TextBox 11"/>
          <p:cNvSpPr txBox="1">
            <a:spLocks noChangeArrowheads="1"/>
          </p:cNvSpPr>
          <p:nvPr/>
        </p:nvSpPr>
        <p:spPr bwMode="auto">
          <a:xfrm>
            <a:off x="0" y="9248001"/>
            <a:ext cx="7709639"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sz="1200" b="1" dirty="0" err="1">
                <a:latin typeface="+mn-lt"/>
                <a:ea typeface="Cambria" charset="0"/>
                <a:cs typeface="Arial" panose="020B0604020202020204" pitchFamily="34" charset="0"/>
              </a:rPr>
              <a:t>Phenophases</a:t>
            </a:r>
            <a:r>
              <a:rPr lang="en-US" sz="1200" b="1" dirty="0">
                <a:latin typeface="+mn-lt"/>
                <a:ea typeface="Cambria" charset="0"/>
                <a:cs typeface="Arial" panose="020B0604020202020204" pitchFamily="34" charset="0"/>
              </a:rPr>
              <a:t> not pictured: </a:t>
            </a:r>
            <a:r>
              <a:rPr lang="en-US" sz="1200" dirty="0">
                <a:latin typeface="+mn-lt"/>
                <a:ea typeface="Cambria" charset="0"/>
                <a:cs typeface="Arial" panose="020B0604020202020204" pitchFamily="34" charset="0"/>
              </a:rPr>
              <a:t>Pollen release, </a:t>
            </a:r>
            <a:r>
              <a:rPr lang="en-US" altLang="en-US" sz="1200" dirty="0">
                <a:latin typeface="+mn-lt"/>
                <a:ea typeface="Cambria" charset="0"/>
                <a:cs typeface="Arial" panose="020B0604020202020204" pitchFamily="34" charset="0"/>
              </a:rPr>
              <a:t>Recent cone or seed drop</a:t>
            </a:r>
          </a:p>
        </p:txBody>
      </p:sp>
      <p:sp>
        <p:nvSpPr>
          <p:cNvPr id="50" name="TextBox 39"/>
          <p:cNvSpPr txBox="1">
            <a:spLocks noChangeArrowheads="1"/>
          </p:cNvSpPr>
          <p:nvPr/>
        </p:nvSpPr>
        <p:spPr bwMode="auto">
          <a:xfrm>
            <a:off x="6553200"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52" name="Text Box 3"/>
          <p:cNvSpPr txBox="1"/>
          <p:nvPr/>
        </p:nvSpPr>
        <p:spPr>
          <a:xfrm>
            <a:off x="1230313" y="9525000"/>
            <a:ext cx="5094287"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53" name="Straight Connector 52"/>
          <p:cNvCxnSpPr/>
          <p:nvPr/>
        </p:nvCxnSpPr>
        <p:spPr>
          <a:xfrm>
            <a:off x="94357" y="9525000"/>
            <a:ext cx="7603421" cy="0"/>
          </a:xfrm>
          <a:prstGeom prst="line">
            <a:avLst/>
          </a:prstGeom>
          <a:ln w="1905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1143000"/>
            <a:ext cx="76962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484860" y="903283"/>
            <a:ext cx="2049540" cy="246221"/>
          </a:xfrm>
          <a:prstGeom prst="rect">
            <a:avLst/>
          </a:prstGeom>
          <a:noFill/>
        </p:spPr>
        <p:txBody>
          <a:bodyPr wrap="square" lIns="91440" tIns="45720" rIns="91440" bIns="45720">
            <a:spAutoFit/>
          </a:bodyPr>
          <a:lstStyle/>
          <a:p>
            <a:r>
              <a:rPr lang="en-US" sz="1000" b="1" cap="none" spc="50" dirty="0">
                <a:ln w="0">
                  <a:solidFill>
                    <a:schemeClr val="bg1">
                      <a:lumMod val="50000"/>
                    </a:schemeClr>
                  </a:solidFill>
                </a:ln>
                <a:solidFill>
                  <a:schemeClr val="bg1">
                    <a:lumMod val="50000"/>
                  </a:schemeClr>
                </a:solidFill>
              </a:rPr>
              <a:t>Your Organization</a:t>
            </a:r>
          </a:p>
        </p:txBody>
      </p:sp>
      <p:pic>
        <p:nvPicPr>
          <p:cNvPr id="7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8506" y="547878"/>
            <a:ext cx="1209294" cy="51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 Box 1"/>
          <p:cNvSpPr txBox="1"/>
          <p:nvPr/>
        </p:nvSpPr>
        <p:spPr>
          <a:xfrm>
            <a:off x="2359152" y="35623"/>
            <a:ext cx="3406190" cy="156457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14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1400" b="1" dirty="0" err="1">
                <a:effectLst>
                  <a:outerShdw blurRad="38100" dist="38100" dir="2700000" algn="tl">
                    <a:srgbClr val="C0C0C0"/>
                  </a:outerShdw>
                </a:effectLst>
                <a:latin typeface="+mn-lt"/>
                <a:ea typeface="Arial" charset="0"/>
                <a:cs typeface="Arial" charset="0"/>
              </a:rPr>
              <a:t>Phenophase</a:t>
            </a:r>
            <a:r>
              <a:rPr lang="en-US" altLang="en-US" sz="14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800" b="1" dirty="0">
              <a:effectLst>
                <a:outerShdw blurRad="38100" dist="38100" dir="2700000" algn="tl">
                  <a:srgbClr val="C0C0C0"/>
                </a:outerShdw>
              </a:effectLst>
              <a:latin typeface="+mn-lt"/>
              <a:ea typeface="Arial" charset="0"/>
              <a:cs typeface="Arial" charset="0"/>
            </a:endParaRPr>
          </a:p>
          <a:p>
            <a:pPr algn="ctr">
              <a:defRPr/>
            </a:pPr>
            <a:r>
              <a:rPr lang="en-US" altLang="en-US" sz="1400" i="1" dirty="0">
                <a:effectLst>
                  <a:outerShdw blurRad="38100" dist="38100" dir="2700000" algn="tl">
                    <a:srgbClr val="C0C0C0"/>
                  </a:outerShdw>
                </a:effectLst>
                <a:latin typeface="+mn-lt"/>
                <a:ea typeface="Arial" charset="0"/>
                <a:cs typeface="Arial" charset="0"/>
              </a:rPr>
              <a:t>Genus species</a:t>
            </a:r>
          </a:p>
          <a:p>
            <a:pPr algn="ctr">
              <a:defRPr/>
            </a:pPr>
            <a:r>
              <a:rPr lang="en-US" altLang="en-US" sz="1200" dirty="0">
                <a:effectLst>
                  <a:outerShdw blurRad="38100" dist="38100" dir="2700000" algn="tl">
                    <a:srgbClr val="C0C0C0"/>
                  </a:outerShdw>
                </a:effectLst>
                <a:latin typeface="+mn-lt"/>
                <a:ea typeface="Arial" charset="0"/>
                <a:cs typeface="Arial" charset="0"/>
              </a:rPr>
              <a:t>common name</a:t>
            </a:r>
          </a:p>
          <a:p>
            <a:pPr algn="ctr">
              <a:defRPr/>
            </a:pPr>
            <a:endParaRPr lang="en-US" altLang="en-US" sz="1200" b="1" dirty="0">
              <a:effectLst>
                <a:outerShdw blurRad="38100" dist="38100" dir="2700000" algn="tl">
                  <a:srgbClr val="C0C0C0"/>
                </a:outerShdw>
              </a:effectLst>
              <a:latin typeface="Cambria" charset="0"/>
              <a:ea typeface="Cambria" charset="0"/>
              <a:cs typeface="Cambria" charset="0"/>
            </a:endParaRPr>
          </a:p>
        </p:txBody>
      </p:sp>
      <p:grpSp>
        <p:nvGrpSpPr>
          <p:cNvPr id="3" name="Group 2"/>
          <p:cNvGrpSpPr/>
          <p:nvPr/>
        </p:nvGrpSpPr>
        <p:grpSpPr>
          <a:xfrm>
            <a:off x="0" y="-8137"/>
            <a:ext cx="7706486" cy="9561682"/>
            <a:chOff x="0" y="-8137"/>
            <a:chExt cx="7706486" cy="9561682"/>
          </a:xfrm>
        </p:grpSpPr>
        <p:cxnSp>
          <p:nvCxnSpPr>
            <p:cNvPr id="80" name="Straight Connector 79"/>
            <p:cNvCxnSpPr/>
            <p:nvPr/>
          </p:nvCxnSpPr>
          <p:spPr>
            <a:xfrm>
              <a:off x="7319" y="9533136"/>
              <a:ext cx="7699167" cy="20409"/>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9144" y="0"/>
              <a:ext cx="73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696200" y="-8137"/>
              <a:ext cx="0" cy="95616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0" y="9144"/>
              <a:ext cx="7706486" cy="0"/>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grpSp>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6932" y="122858"/>
            <a:ext cx="715342" cy="715342"/>
          </a:xfrm>
          <a:prstGeom prst="rect">
            <a:avLst/>
          </a:prstGeom>
        </p:spPr>
      </p:pic>
      <p:sp>
        <p:nvSpPr>
          <p:cNvPr id="67" name="TextBox 66"/>
          <p:cNvSpPr txBox="1"/>
          <p:nvPr/>
        </p:nvSpPr>
        <p:spPr>
          <a:xfrm>
            <a:off x="4572001" y="6683127"/>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grpSp>
        <p:nvGrpSpPr>
          <p:cNvPr id="2" name="Group 1"/>
          <p:cNvGrpSpPr/>
          <p:nvPr/>
        </p:nvGrpSpPr>
        <p:grpSpPr>
          <a:xfrm>
            <a:off x="178352" y="4267200"/>
            <a:ext cx="7365448" cy="2139047"/>
            <a:chOff x="147872" y="5410200"/>
            <a:chExt cx="7365448" cy="2139047"/>
          </a:xfrm>
        </p:grpSpPr>
        <p:grpSp>
          <p:nvGrpSpPr>
            <p:cNvPr id="21" name="Group 20"/>
            <p:cNvGrpSpPr/>
            <p:nvPr/>
          </p:nvGrpSpPr>
          <p:grpSpPr>
            <a:xfrm>
              <a:off x="1600200" y="5410200"/>
              <a:ext cx="5913120" cy="2139047"/>
              <a:chOff x="1600200" y="5410200"/>
              <a:chExt cx="5913120" cy="2139047"/>
            </a:xfrm>
          </p:grpSpPr>
          <p:sp>
            <p:nvSpPr>
              <p:cNvPr id="3079" name="TextBox 6"/>
              <p:cNvSpPr txBox="1">
                <a:spLocks noChangeArrowheads="1"/>
              </p:cNvSpPr>
              <p:nvPr/>
            </p:nvSpPr>
            <p:spPr bwMode="auto">
              <a:xfrm>
                <a:off x="1600200" y="5410200"/>
                <a:ext cx="2103120" cy="21390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Pollen cones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fresh, male pollen cones (strobili) are visible on the plant. Cones have overlapping scales that are initially tightly closed, then spread apart to open the cone and release pollen. Include cones that are unopened or open, but do not include wilted or dried cones that have already released all of their pollen.</a:t>
                </a:r>
                <a:endParaRPr lang="en-US" altLang="en-US" sz="1100" dirty="0">
                  <a:latin typeface="+mn-lt"/>
                  <a:ea typeface="Cambria" charset="0"/>
                  <a:cs typeface="Arial" panose="020B0604020202020204" pitchFamily="34" charset="0"/>
                </a:endParaRPr>
              </a:p>
            </p:txBody>
          </p:sp>
          <p:sp>
            <p:nvSpPr>
              <p:cNvPr id="3103" name="TextBox 8"/>
              <p:cNvSpPr txBox="1">
                <a:spLocks noChangeArrowheads="1"/>
              </p:cNvSpPr>
              <p:nvPr/>
            </p:nvSpPr>
            <p:spPr bwMode="auto">
              <a:xfrm>
                <a:off x="5410200" y="5421630"/>
                <a:ext cx="2103120"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Open pollen cones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open, fresh, male pollen cones (strobili) are visible on the plant. Cones are considered "open" when the scales have spread apart to release pollen. Do not include wilted or dried cones that have already released all of their pollen.</a:t>
                </a:r>
                <a:endParaRPr lang="en-US" altLang="en-US" sz="1100" b="1" dirty="0">
                  <a:latin typeface="+mn-lt"/>
                  <a:ea typeface="Cambria" charset="0"/>
                  <a:cs typeface="Arial" panose="020B0604020202020204" pitchFamily="34" charset="0"/>
                </a:endParaRPr>
              </a:p>
            </p:txBody>
          </p:sp>
        </p:grpSp>
        <p:pic>
          <p:nvPicPr>
            <p:cNvPr id="57" name="Picture 56"/>
            <p:cNvPicPr>
              <a:picLocks noChangeAspect="1"/>
            </p:cNvPicPr>
            <p:nvPr/>
          </p:nvPicPr>
          <p:blipFill rotWithShape="1">
            <a:blip r:embed="rId3"/>
            <a:srcRect t="12943" b="12442"/>
            <a:stretch/>
          </p:blipFill>
          <p:spPr>
            <a:xfrm>
              <a:off x="3962400" y="5503340"/>
              <a:ext cx="1433996" cy="1435608"/>
            </a:xfrm>
            <a:prstGeom prst="rect">
              <a:avLst/>
            </a:prstGeom>
            <a:ln w="12700">
              <a:solidFill>
                <a:srgbClr val="000000"/>
              </a:solidFill>
            </a:ln>
          </p:spPr>
        </p:pic>
        <p:pic>
          <p:nvPicPr>
            <p:cNvPr id="68" name="Picture 67"/>
            <p:cNvPicPr>
              <a:picLocks noChangeAspect="1"/>
            </p:cNvPicPr>
            <p:nvPr/>
          </p:nvPicPr>
          <p:blipFill rotWithShape="1">
            <a:blip r:embed="rId3"/>
            <a:srcRect t="12943" b="12442"/>
            <a:stretch/>
          </p:blipFill>
          <p:spPr>
            <a:xfrm>
              <a:off x="147872" y="5503695"/>
              <a:ext cx="1433996" cy="1435608"/>
            </a:xfrm>
            <a:prstGeom prst="rect">
              <a:avLst/>
            </a:prstGeom>
            <a:ln w="12700">
              <a:solidFill>
                <a:srgbClr val="000000"/>
              </a:solidFill>
            </a:ln>
          </p:spPr>
        </p:pic>
      </p:grpSp>
      <p:sp>
        <p:nvSpPr>
          <p:cNvPr id="84" name="TextBox 83"/>
          <p:cNvSpPr txBox="1"/>
          <p:nvPr/>
        </p:nvSpPr>
        <p:spPr>
          <a:xfrm>
            <a:off x="706046" y="2564160"/>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grpSp>
        <p:nvGrpSpPr>
          <p:cNvPr id="4" name="Group 3"/>
          <p:cNvGrpSpPr/>
          <p:nvPr/>
        </p:nvGrpSpPr>
        <p:grpSpPr>
          <a:xfrm>
            <a:off x="166204" y="1287967"/>
            <a:ext cx="7377596" cy="1988633"/>
            <a:chOff x="135724" y="1287967"/>
            <a:chExt cx="7377596" cy="1988633"/>
          </a:xfrm>
        </p:grpSpPr>
        <p:grpSp>
          <p:nvGrpSpPr>
            <p:cNvPr id="19" name="Group 18"/>
            <p:cNvGrpSpPr/>
            <p:nvPr/>
          </p:nvGrpSpPr>
          <p:grpSpPr>
            <a:xfrm>
              <a:off x="1600200" y="1287967"/>
              <a:ext cx="5913120" cy="1988633"/>
              <a:chOff x="1600200" y="1287967"/>
              <a:chExt cx="5913120" cy="1988633"/>
            </a:xfrm>
          </p:grpSpPr>
          <p:sp>
            <p:nvSpPr>
              <p:cNvPr id="35" name="TextBox 7"/>
              <p:cNvSpPr txBox="1">
                <a:spLocks noChangeArrowheads="1"/>
              </p:cNvSpPr>
              <p:nvPr/>
            </p:nvSpPr>
            <p:spPr bwMode="auto">
              <a:xfrm>
                <a:off x="5410200" y="1287967"/>
                <a:ext cx="2103120" cy="1988633"/>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Young needles</a:t>
                </a:r>
              </a:p>
              <a:p>
                <a:pPr eaLnBrk="1" hangingPunct="1">
                  <a:spcBef>
                    <a:spcPct val="0"/>
                  </a:spcBef>
                  <a:buFontTx/>
                  <a:buNone/>
                </a:pPr>
                <a:r>
                  <a:rPr lang="en-US" altLang="en-US" sz="1100" dirty="0">
                    <a:latin typeface="+mn-lt"/>
                    <a:ea typeface="Cambria" charset="0"/>
                    <a:cs typeface="Arial" panose="020B0604020202020204" pitchFamily="34" charset="0"/>
                  </a:rPr>
                  <a:t>One or more young, unfolded needles are visible on the plant. A needle is considered "young" and "unfolded" once it begins to spread away at an angle from other needles in the bundle (and is no longer pressed flat against them), but before it has reached full size or turned the darker green color or tougher texture of mature needles on the plant.</a:t>
                </a:r>
              </a:p>
            </p:txBody>
          </p:sp>
          <p:sp>
            <p:nvSpPr>
              <p:cNvPr id="36" name="TextBox 6"/>
              <p:cNvSpPr txBox="1">
                <a:spLocks noChangeArrowheads="1"/>
              </p:cNvSpPr>
              <p:nvPr/>
            </p:nvSpPr>
            <p:spPr bwMode="auto">
              <a:xfrm>
                <a:off x="1600200" y="1295079"/>
                <a:ext cx="2103120" cy="1795933"/>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Emerging needles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emerging needles or needle bundles (fascicles) are visible on the plant. A needle or needle bundle is considered "emerging" once the green tip is visible along the newly developing stem (candle), but before the needles have begun to unfold and spread away at an angle from others in the bundle.</a:t>
                </a:r>
                <a:endParaRPr lang="en-US" altLang="en-US" sz="1100" dirty="0">
                  <a:latin typeface="+mn-lt"/>
                  <a:ea typeface="Cambria" charset="0"/>
                  <a:cs typeface="Arial" panose="020B0604020202020204" pitchFamily="34" charset="0"/>
                </a:endParaRPr>
              </a:p>
            </p:txBody>
          </p:sp>
        </p:grpSp>
        <p:pic>
          <p:nvPicPr>
            <p:cNvPr id="79" name="Picture 78"/>
            <p:cNvPicPr>
              <a:picLocks noChangeAspect="1"/>
            </p:cNvPicPr>
            <p:nvPr/>
          </p:nvPicPr>
          <p:blipFill rotWithShape="1">
            <a:blip r:embed="rId3"/>
            <a:srcRect t="12943" b="12442"/>
            <a:stretch/>
          </p:blipFill>
          <p:spPr>
            <a:xfrm>
              <a:off x="135724" y="1391098"/>
              <a:ext cx="1433996" cy="1435608"/>
            </a:xfrm>
            <a:prstGeom prst="rect">
              <a:avLst/>
            </a:prstGeom>
            <a:ln w="12700">
              <a:solidFill>
                <a:srgbClr val="000000"/>
              </a:solidFill>
            </a:ln>
          </p:spPr>
        </p:pic>
        <p:pic>
          <p:nvPicPr>
            <p:cNvPr id="85" name="Picture 84"/>
            <p:cNvPicPr>
              <a:picLocks noChangeAspect="1"/>
            </p:cNvPicPr>
            <p:nvPr/>
          </p:nvPicPr>
          <p:blipFill rotWithShape="1">
            <a:blip r:embed="rId3"/>
            <a:srcRect t="12943" b="12442"/>
            <a:stretch/>
          </p:blipFill>
          <p:spPr>
            <a:xfrm>
              <a:off x="3962400" y="1394983"/>
              <a:ext cx="1433996" cy="1435608"/>
            </a:xfrm>
            <a:prstGeom prst="rect">
              <a:avLst/>
            </a:prstGeom>
            <a:ln w="12700">
              <a:solidFill>
                <a:srgbClr val="000000"/>
              </a:solidFill>
            </a:ln>
          </p:spPr>
        </p:pic>
      </p:grpSp>
      <p:pic>
        <p:nvPicPr>
          <p:cNvPr id="43"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87038" y="174498"/>
            <a:ext cx="1155663" cy="35890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3BBAE0B7-F4BC-6844-8FD7-0B4B0A4FAC3E}"/>
              </a:ext>
            </a:extLst>
          </p:cNvPr>
          <p:cNvSpPr txBox="1"/>
          <p:nvPr/>
        </p:nvSpPr>
        <p:spPr>
          <a:xfrm>
            <a:off x="88780" y="8348572"/>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6" name="TextBox 45">
            <a:extLst>
              <a:ext uri="{FF2B5EF4-FFF2-40B4-BE49-F238E27FC236}">
                <a16:creationId xmlns:a16="http://schemas.microsoft.com/office/drawing/2014/main" id="{AE4CAD58-7349-9948-956A-051710AD9FBC}"/>
              </a:ext>
            </a:extLst>
          </p:cNvPr>
          <p:cNvSpPr txBox="1"/>
          <p:nvPr/>
        </p:nvSpPr>
        <p:spPr>
          <a:xfrm>
            <a:off x="93811" y="5785685"/>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7" name="TextBox 46">
            <a:extLst>
              <a:ext uri="{FF2B5EF4-FFF2-40B4-BE49-F238E27FC236}">
                <a16:creationId xmlns:a16="http://schemas.microsoft.com/office/drawing/2014/main" id="{3C6169EB-6318-2048-A8F9-89CD3D3D7567}"/>
              </a:ext>
            </a:extLst>
          </p:cNvPr>
          <p:cNvSpPr txBox="1"/>
          <p:nvPr/>
        </p:nvSpPr>
        <p:spPr>
          <a:xfrm>
            <a:off x="3886200" y="8348572"/>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8" name="TextBox 47">
            <a:extLst>
              <a:ext uri="{FF2B5EF4-FFF2-40B4-BE49-F238E27FC236}">
                <a16:creationId xmlns:a16="http://schemas.microsoft.com/office/drawing/2014/main" id="{F4C11B8B-2F6C-B340-ADE8-009CFDC293B0}"/>
              </a:ext>
            </a:extLst>
          </p:cNvPr>
          <p:cNvSpPr txBox="1"/>
          <p:nvPr/>
        </p:nvSpPr>
        <p:spPr>
          <a:xfrm>
            <a:off x="3903811" y="5783698"/>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51" name="TextBox 50">
            <a:extLst>
              <a:ext uri="{FF2B5EF4-FFF2-40B4-BE49-F238E27FC236}">
                <a16:creationId xmlns:a16="http://schemas.microsoft.com/office/drawing/2014/main" id="{AB1BC419-24DC-D444-A688-6ECF949F44DD}"/>
              </a:ext>
            </a:extLst>
          </p:cNvPr>
          <p:cNvSpPr txBox="1"/>
          <p:nvPr/>
        </p:nvSpPr>
        <p:spPr>
          <a:xfrm>
            <a:off x="96686" y="2810381"/>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59" name="TextBox 58">
            <a:extLst>
              <a:ext uri="{FF2B5EF4-FFF2-40B4-BE49-F238E27FC236}">
                <a16:creationId xmlns:a16="http://schemas.microsoft.com/office/drawing/2014/main" id="{094D39AD-8691-0444-BCEA-FE41808CD23A}"/>
              </a:ext>
            </a:extLst>
          </p:cNvPr>
          <p:cNvSpPr txBox="1"/>
          <p:nvPr/>
        </p:nvSpPr>
        <p:spPr>
          <a:xfrm>
            <a:off x="3901454" y="2830117"/>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Tree>
  </p:cSld>
  <p:clrMapOvr>
    <a:masterClrMapping/>
  </p:clrMapOvr>
</p:sld>
</file>

<file path=ppt/theme/theme1.xml><?xml version="1.0" encoding="utf-8"?>
<a:theme xmlns:a="http://schemas.openxmlformats.org/drawingml/2006/main" name="Office Theme">
  <a:themeElements>
    <a:clrScheme name="Custom 4">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6600"/>
      </a:hlink>
      <a:folHlink>
        <a:srgbClr val="6600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A-NPN- mapleleaf viburnum" id="{202B7313-769E-C24E-8053-8A8864C697C0}" vid="{1C2DA964-A2F7-A04C-8810-2754B60ED6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photo guide template</Template>
  <TotalTime>1153</TotalTime>
  <Words>683</Words>
  <Application>Microsoft Macintosh PowerPoint</Application>
  <PresentationFormat>Custom</PresentationFormat>
  <Paragraphs>52</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Cambria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Denny, Ellen G - (edenny)</cp:lastModifiedBy>
  <cp:revision>97</cp:revision>
  <cp:lastPrinted>2017-06-26T21:14:38Z</cp:lastPrinted>
  <dcterms:created xsi:type="dcterms:W3CDTF">2017-02-26T20:54:12Z</dcterms:created>
  <dcterms:modified xsi:type="dcterms:W3CDTF">2021-04-13T19:10:01Z</dcterms:modified>
</cp:coreProperties>
</file>