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7772400" cy="10058400"/>
  <p:notesSz cx="6934200" cy="9220200"/>
  <p:defaultTextStyle>
    <a:defPPr>
      <a:defRPr lang="en-US"/>
    </a:defPPr>
    <a:lvl1pPr algn="l" rtl="0" fontAlgn="base">
      <a:spcBef>
        <a:spcPct val="0"/>
      </a:spcBef>
      <a:spcAft>
        <a:spcPct val="0"/>
      </a:spcAft>
      <a:defRPr kern="1200">
        <a:solidFill>
          <a:schemeClr val="tx1"/>
        </a:solidFill>
        <a:latin typeface="Calibri" charset="0"/>
        <a:ea typeface="MS PGothic" charset="-128"/>
        <a:cs typeface="+mn-cs"/>
      </a:defRPr>
    </a:lvl1pPr>
    <a:lvl2pPr marL="457200" algn="l" rtl="0" fontAlgn="base">
      <a:spcBef>
        <a:spcPct val="0"/>
      </a:spcBef>
      <a:spcAft>
        <a:spcPct val="0"/>
      </a:spcAft>
      <a:defRPr kern="1200">
        <a:solidFill>
          <a:schemeClr val="tx1"/>
        </a:solidFill>
        <a:latin typeface="Calibri" charset="0"/>
        <a:ea typeface="MS PGothic" charset="-128"/>
        <a:cs typeface="+mn-cs"/>
      </a:defRPr>
    </a:lvl2pPr>
    <a:lvl3pPr marL="914400" algn="l" rtl="0" fontAlgn="base">
      <a:spcBef>
        <a:spcPct val="0"/>
      </a:spcBef>
      <a:spcAft>
        <a:spcPct val="0"/>
      </a:spcAft>
      <a:defRPr kern="1200">
        <a:solidFill>
          <a:schemeClr val="tx1"/>
        </a:solidFill>
        <a:latin typeface="Calibri" charset="0"/>
        <a:ea typeface="MS PGothic" charset="-128"/>
        <a:cs typeface="+mn-cs"/>
      </a:defRPr>
    </a:lvl3pPr>
    <a:lvl4pPr marL="1371600" algn="l" rtl="0" fontAlgn="base">
      <a:spcBef>
        <a:spcPct val="0"/>
      </a:spcBef>
      <a:spcAft>
        <a:spcPct val="0"/>
      </a:spcAft>
      <a:defRPr kern="1200">
        <a:solidFill>
          <a:schemeClr val="tx1"/>
        </a:solidFill>
        <a:latin typeface="Calibri" charset="0"/>
        <a:ea typeface="MS PGothic" charset="-128"/>
        <a:cs typeface="+mn-cs"/>
      </a:defRPr>
    </a:lvl4pPr>
    <a:lvl5pPr marL="1828800" algn="l" rtl="0" fontAlgn="base">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p:defaultTextStyle>
  <p:extLst>
    <p:ext uri="{EFAFB233-063F-42B5-8137-9DF3F51BA10A}">
      <p15:sldGuideLst xmlns:p15="http://schemas.microsoft.com/office/powerpoint/2012/main">
        <p15:guide id="2" pos="96" userDrawn="1">
          <p15:clr>
            <a:srgbClr val="A4A3A4"/>
          </p15:clr>
        </p15:guide>
        <p15:guide id="3" orient="horz" pos="27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270"/>
    <p:restoredTop sz="94558"/>
  </p:normalViewPr>
  <p:slideViewPr>
    <p:cSldViewPr>
      <p:cViewPr>
        <p:scale>
          <a:sx n="164" d="100"/>
          <a:sy n="164" d="100"/>
        </p:scale>
        <p:origin x="2368" y="152"/>
      </p:cViewPr>
      <p:guideLst>
        <p:guide pos="96"/>
        <p:guide orient="horz" pos="27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9686EC4B-B657-2F49-9D3E-D5B77EB34DC8}" type="datetimeFigureOut">
              <a:rPr lang="en-US" smtClean="0"/>
              <a:t>4/13/21</a:t>
            </a:fld>
            <a:endParaRPr lang="en-US"/>
          </a:p>
        </p:txBody>
      </p:sp>
      <p:sp>
        <p:nvSpPr>
          <p:cNvPr id="4" name="Slide Image Placeholder 3"/>
          <p:cNvSpPr>
            <a:spLocks noGrp="1" noRot="1" noChangeAspect="1"/>
          </p:cNvSpPr>
          <p:nvPr>
            <p:ph type="sldImg" idx="2"/>
          </p:nvPr>
        </p:nvSpPr>
        <p:spPr>
          <a:xfrm>
            <a:off x="2265363" y="1152525"/>
            <a:ext cx="2403475" cy="3111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437063"/>
            <a:ext cx="5546725" cy="3630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8238"/>
            <a:ext cx="3005138"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1962"/>
          </a:xfrm>
          <a:prstGeom prst="rect">
            <a:avLst/>
          </a:prstGeom>
        </p:spPr>
        <p:txBody>
          <a:bodyPr vert="horz" lIns="91440" tIns="45720" rIns="91440" bIns="45720" rtlCol="0" anchor="b"/>
          <a:lstStyle>
            <a:lvl1pPr algn="r">
              <a:defRPr sz="1200"/>
            </a:lvl1pPr>
          </a:lstStyle>
          <a:p>
            <a:fld id="{F4FE70F9-C939-A943-A388-AB74CB7A3AA6}" type="slidenum">
              <a:rPr lang="en-US" smtClean="0"/>
              <a:t>‹#›</a:t>
            </a:fld>
            <a:endParaRPr lang="en-US"/>
          </a:p>
        </p:txBody>
      </p:sp>
    </p:spTree>
    <p:extLst>
      <p:ext uri="{BB962C8B-B14F-4D97-AF65-F5344CB8AC3E}">
        <p14:creationId xmlns:p14="http://schemas.microsoft.com/office/powerpoint/2010/main" val="1006358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E70F9-C939-A943-A388-AB74CB7A3AA6}" type="slidenum">
              <a:rPr lang="en-US" smtClean="0"/>
              <a:t>1</a:t>
            </a:fld>
            <a:endParaRPr lang="en-US"/>
          </a:p>
        </p:txBody>
      </p:sp>
    </p:spTree>
    <p:extLst>
      <p:ext uri="{BB962C8B-B14F-4D97-AF65-F5344CB8AC3E}">
        <p14:creationId xmlns:p14="http://schemas.microsoft.com/office/powerpoint/2010/main" val="28660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E70F9-C939-A943-A388-AB74CB7A3AA6}" type="slidenum">
              <a:rPr lang="en-US" smtClean="0"/>
              <a:t>2</a:t>
            </a:fld>
            <a:endParaRPr lang="en-US"/>
          </a:p>
        </p:txBody>
      </p:sp>
    </p:spTree>
    <p:extLst>
      <p:ext uri="{BB962C8B-B14F-4D97-AF65-F5344CB8AC3E}">
        <p14:creationId xmlns:p14="http://schemas.microsoft.com/office/powerpoint/2010/main" val="26768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0D5FA3-1D06-8E4D-8C96-C25A835CF8D1}"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68C195B-8DA8-4C47-AD6B-7DF6ACECA023}" type="slidenum">
              <a:rPr lang="en-US" altLang="en-US"/>
              <a:pPr/>
              <a:t>‹#›</a:t>
            </a:fld>
            <a:endParaRPr lang="en-US" altLang="en-US"/>
          </a:p>
        </p:txBody>
      </p:sp>
    </p:spTree>
    <p:extLst>
      <p:ext uri="{BB962C8B-B14F-4D97-AF65-F5344CB8AC3E}">
        <p14:creationId xmlns:p14="http://schemas.microsoft.com/office/powerpoint/2010/main" val="41581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6CF99E5-2B2E-BF47-8D07-51A7E46C9C26}"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82018BB-A2C5-164D-B2A9-8A83BDA29876}" type="slidenum">
              <a:rPr lang="en-US" altLang="en-US"/>
              <a:pPr/>
              <a:t>‹#›</a:t>
            </a:fld>
            <a:endParaRPr lang="en-US" altLang="en-US"/>
          </a:p>
        </p:txBody>
      </p:sp>
    </p:spTree>
    <p:extLst>
      <p:ext uri="{BB962C8B-B14F-4D97-AF65-F5344CB8AC3E}">
        <p14:creationId xmlns:p14="http://schemas.microsoft.com/office/powerpoint/2010/main" val="2896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44E7CC7-A0E1-BD4F-AFC8-EE5E5E1D25E9}"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BC9FD50-5E8C-1A44-8842-C9CA9AB0702B}" type="slidenum">
              <a:rPr lang="en-US" altLang="en-US"/>
              <a:pPr/>
              <a:t>‹#›</a:t>
            </a:fld>
            <a:endParaRPr lang="en-US" altLang="en-US"/>
          </a:p>
        </p:txBody>
      </p:sp>
    </p:spTree>
    <p:extLst>
      <p:ext uri="{BB962C8B-B14F-4D97-AF65-F5344CB8AC3E}">
        <p14:creationId xmlns:p14="http://schemas.microsoft.com/office/powerpoint/2010/main" val="1454542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30DFDB-7278-354A-AD07-88DF9F4FC086}"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6E35967-B37A-BD4D-8FC4-AB5092D735DE}" type="slidenum">
              <a:rPr lang="en-US" altLang="en-US"/>
              <a:pPr/>
              <a:t>‹#›</a:t>
            </a:fld>
            <a:endParaRPr lang="en-US" altLang="en-US"/>
          </a:p>
        </p:txBody>
      </p:sp>
    </p:spTree>
    <p:extLst>
      <p:ext uri="{BB962C8B-B14F-4D97-AF65-F5344CB8AC3E}">
        <p14:creationId xmlns:p14="http://schemas.microsoft.com/office/powerpoint/2010/main" val="923446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424772D-5739-5646-8957-D6DCB1D67514}"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D49F3D-08C7-A646-BFBC-15161134A07A}" type="slidenum">
              <a:rPr lang="en-US" altLang="en-US"/>
              <a:pPr/>
              <a:t>‹#›</a:t>
            </a:fld>
            <a:endParaRPr lang="en-US" altLang="en-US"/>
          </a:p>
        </p:txBody>
      </p:sp>
    </p:spTree>
    <p:extLst>
      <p:ext uri="{BB962C8B-B14F-4D97-AF65-F5344CB8AC3E}">
        <p14:creationId xmlns:p14="http://schemas.microsoft.com/office/powerpoint/2010/main" val="50089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91437D5-AE86-6849-A0C8-2D0B38AA7B7A}" type="datetimeFigureOut">
              <a:rPr lang="en-US" altLang="en-US"/>
              <a:pPr>
                <a:defRPr/>
              </a:pPr>
              <a:t>4/13/21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BE85261-8AE5-3747-9FC7-81E1AC7EA895}" type="slidenum">
              <a:rPr lang="en-US" altLang="en-US"/>
              <a:pPr/>
              <a:t>‹#›</a:t>
            </a:fld>
            <a:endParaRPr lang="en-US" altLang="en-US"/>
          </a:p>
        </p:txBody>
      </p:sp>
    </p:spTree>
    <p:extLst>
      <p:ext uri="{BB962C8B-B14F-4D97-AF65-F5344CB8AC3E}">
        <p14:creationId xmlns:p14="http://schemas.microsoft.com/office/powerpoint/2010/main" val="33883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B6444A1-093C-CD42-865A-D086B4922B4E}" type="datetimeFigureOut">
              <a:rPr lang="en-US" altLang="en-US"/>
              <a:pPr>
                <a:defRPr/>
              </a:pPr>
              <a:t>4/13/21</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4B47239-3C7B-0140-A929-2B309D4FD917}" type="slidenum">
              <a:rPr lang="en-US" altLang="en-US"/>
              <a:pPr/>
              <a:t>‹#›</a:t>
            </a:fld>
            <a:endParaRPr lang="en-US" altLang="en-US"/>
          </a:p>
        </p:txBody>
      </p:sp>
    </p:spTree>
    <p:extLst>
      <p:ext uri="{BB962C8B-B14F-4D97-AF65-F5344CB8AC3E}">
        <p14:creationId xmlns:p14="http://schemas.microsoft.com/office/powerpoint/2010/main" val="187505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7B4706D-984D-C242-910F-6D81D708A4A9}" type="datetimeFigureOut">
              <a:rPr lang="en-US" altLang="en-US"/>
              <a:pPr>
                <a:defRPr/>
              </a:pPr>
              <a:t>4/13/21</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4F0227B-3753-434B-9702-D49628A5914A}" type="slidenum">
              <a:rPr lang="en-US" altLang="en-US"/>
              <a:pPr/>
              <a:t>‹#›</a:t>
            </a:fld>
            <a:endParaRPr lang="en-US" altLang="en-US"/>
          </a:p>
        </p:txBody>
      </p:sp>
    </p:spTree>
    <p:extLst>
      <p:ext uri="{BB962C8B-B14F-4D97-AF65-F5344CB8AC3E}">
        <p14:creationId xmlns:p14="http://schemas.microsoft.com/office/powerpoint/2010/main" val="180108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108235-6BCB-5846-8917-74F472CC6339}" type="datetimeFigureOut">
              <a:rPr lang="en-US" altLang="en-US"/>
              <a:pPr>
                <a:defRPr/>
              </a:pPr>
              <a:t>4/13/21</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4B4AE9C-F552-4C40-8E98-27B1840F36AF}" type="slidenum">
              <a:rPr lang="en-US" altLang="en-US"/>
              <a:pPr/>
              <a:t>‹#›</a:t>
            </a:fld>
            <a:endParaRPr lang="en-US" altLang="en-US"/>
          </a:p>
        </p:txBody>
      </p:sp>
    </p:spTree>
    <p:extLst>
      <p:ext uri="{BB962C8B-B14F-4D97-AF65-F5344CB8AC3E}">
        <p14:creationId xmlns:p14="http://schemas.microsoft.com/office/powerpoint/2010/main" val="2090717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01CE91C-FC21-4143-A0A1-6548219A6D90}" type="datetimeFigureOut">
              <a:rPr lang="en-US" altLang="en-US"/>
              <a:pPr>
                <a:defRPr/>
              </a:pPr>
              <a:t>4/13/21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F21B908-7255-0D40-A65A-B543676E718A}" type="slidenum">
              <a:rPr lang="en-US" altLang="en-US"/>
              <a:pPr/>
              <a:t>‹#›</a:t>
            </a:fld>
            <a:endParaRPr lang="en-US" altLang="en-US"/>
          </a:p>
        </p:txBody>
      </p:sp>
    </p:spTree>
    <p:extLst>
      <p:ext uri="{BB962C8B-B14F-4D97-AF65-F5344CB8AC3E}">
        <p14:creationId xmlns:p14="http://schemas.microsoft.com/office/powerpoint/2010/main" val="155651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1791716-011C-954F-B46F-EF4862A90881}" type="datetimeFigureOut">
              <a:rPr lang="en-US" altLang="en-US"/>
              <a:pPr>
                <a:defRPr/>
              </a:pPr>
              <a:t>4/13/21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5D0EF7B-7988-044D-B272-08AC5426C149}" type="slidenum">
              <a:rPr lang="en-US" altLang="en-US"/>
              <a:pPr/>
              <a:t>‹#›</a:t>
            </a:fld>
            <a:endParaRPr lang="en-US" altLang="en-US"/>
          </a:p>
        </p:txBody>
      </p:sp>
    </p:spTree>
    <p:extLst>
      <p:ext uri="{BB962C8B-B14F-4D97-AF65-F5344CB8AC3E}">
        <p14:creationId xmlns:p14="http://schemas.microsoft.com/office/powerpoint/2010/main" val="184210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MS PGothic" pitchFamily="34" charset="-128"/>
              </a:defRPr>
            </a:lvl1pPr>
          </a:lstStyle>
          <a:p>
            <a:pPr>
              <a:defRPr/>
            </a:pPr>
            <a:fld id="{5311DF91-03BD-6F41-BD86-5DA55BC7FEF8}" type="datetimeFigureOut">
              <a:rPr lang="en-US" altLang="en-US"/>
              <a:pPr>
                <a:defRPr/>
              </a:pPr>
              <a:t>4/13/21</a:t>
            </a:fld>
            <a:endParaRPr lang="en-US" altLang="en-US"/>
          </a:p>
        </p:txBody>
      </p:sp>
      <p:sp>
        <p:nvSpPr>
          <p:cNvPr id="5" name="Footer Placeholder 4"/>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DB14E99-A562-A341-97D1-DD4A376C7BF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 r="7204" b="76899"/>
          <a:stretch/>
        </p:blipFill>
        <p:spPr>
          <a:xfrm>
            <a:off x="0" y="0"/>
            <a:ext cx="7696200" cy="1907502"/>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3605" b="30034"/>
          <a:stretch/>
        </p:blipFill>
        <p:spPr>
          <a:xfrm>
            <a:off x="4186648" y="6858000"/>
            <a:ext cx="3357152" cy="2381055"/>
          </a:xfrm>
          <a:prstGeom prst="rect">
            <a:avLst/>
          </a:prstGeom>
          <a:ln w="12700">
            <a:solidFill>
              <a:schemeClr val="tx1"/>
            </a:solidFill>
          </a:ln>
        </p:spPr>
      </p:pic>
      <p:sp>
        <p:nvSpPr>
          <p:cNvPr id="18" name="TextBox 39"/>
          <p:cNvSpPr txBox="1">
            <a:spLocks noChangeArrowheads="1"/>
          </p:cNvSpPr>
          <p:nvPr/>
        </p:nvSpPr>
        <p:spPr bwMode="auto">
          <a:xfrm>
            <a:off x="6539255" y="9553545"/>
            <a:ext cx="11448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buNone/>
            </a:pPr>
            <a:r>
              <a:rPr lang="en-US" sz="700" dirty="0"/>
              <a:t>Last updated: Month YYYY</a:t>
            </a:r>
          </a:p>
        </p:txBody>
      </p:sp>
      <p:sp>
        <p:nvSpPr>
          <p:cNvPr id="20" name="Text Box 3"/>
          <p:cNvSpPr txBox="1"/>
          <p:nvPr/>
        </p:nvSpPr>
        <p:spPr>
          <a:xfrm>
            <a:off x="1230313" y="9525000"/>
            <a:ext cx="5106653" cy="80486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2743200" algn="ctr"/>
                <a:tab pos="5486400" algn="r"/>
              </a:tabLst>
              <a:defRPr>
                <a:solidFill>
                  <a:schemeClr val="tx1"/>
                </a:solidFill>
                <a:latin typeface="Calibri" pitchFamily="34" charset="0"/>
                <a:ea typeface="MS PGothic" pitchFamily="34" charset="-128"/>
              </a:defRPr>
            </a:lvl1pPr>
            <a:lvl2pPr marL="742950" indent="-285750">
              <a:tabLst>
                <a:tab pos="2743200" algn="ctr"/>
                <a:tab pos="5486400" algn="r"/>
              </a:tabLst>
              <a:defRPr>
                <a:solidFill>
                  <a:schemeClr val="tx1"/>
                </a:solidFill>
                <a:latin typeface="Calibri" pitchFamily="34" charset="0"/>
                <a:ea typeface="MS PGothic" pitchFamily="34" charset="-128"/>
              </a:defRPr>
            </a:lvl2pPr>
            <a:lvl3pPr marL="1143000" indent="-228600">
              <a:tabLst>
                <a:tab pos="2743200" algn="ctr"/>
                <a:tab pos="5486400" algn="r"/>
              </a:tabLst>
              <a:defRPr>
                <a:solidFill>
                  <a:schemeClr val="tx1"/>
                </a:solidFill>
                <a:latin typeface="Calibri" pitchFamily="34" charset="0"/>
                <a:ea typeface="MS PGothic" pitchFamily="34" charset="-128"/>
              </a:defRPr>
            </a:lvl3pPr>
            <a:lvl4pPr marL="1600200" indent="-228600">
              <a:tabLst>
                <a:tab pos="2743200" algn="ctr"/>
                <a:tab pos="5486400" algn="r"/>
              </a:tabLst>
              <a:defRPr>
                <a:solidFill>
                  <a:schemeClr val="tx1"/>
                </a:solidFill>
                <a:latin typeface="Calibri" pitchFamily="34" charset="0"/>
                <a:ea typeface="MS PGothic" pitchFamily="34" charset="-128"/>
              </a:defRPr>
            </a:lvl4pPr>
            <a:lvl5pPr marL="2057400" indent="-228600">
              <a:tabLst>
                <a:tab pos="2743200" algn="ctr"/>
                <a:tab pos="5486400" algn="r"/>
              </a:tabLst>
              <a:defRPr>
                <a:solidFill>
                  <a:schemeClr val="tx1"/>
                </a:solidFill>
                <a:latin typeface="Calibri" pitchFamily="34" charset="0"/>
                <a:ea typeface="MS PGothic" pitchFamily="34" charset="-128"/>
              </a:defRPr>
            </a:lvl5pPr>
            <a:lvl6pPr marL="25146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6pPr>
            <a:lvl7pPr marL="29718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7pPr>
            <a:lvl8pPr marL="34290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8pPr>
            <a:lvl9pPr marL="38862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9pPr>
          </a:lstStyle>
          <a:p>
            <a:pPr algn="ctr"/>
            <a:r>
              <a:rPr lang="en-US" sz="1000" i="1" strike="sngStrike" dirty="0"/>
              <a:t>This </a:t>
            </a:r>
            <a:r>
              <a:rPr lang="en-US" sz="1000" i="1" strike="sngStrike" dirty="0" err="1"/>
              <a:t>Phenophase</a:t>
            </a:r>
            <a:r>
              <a:rPr lang="en-US" sz="1000" i="1" strike="sngStrike" dirty="0"/>
              <a:t> Photo Guide has been vetted by the USA-NPN NCO. It is appropriate for use as a supplement to the </a:t>
            </a:r>
            <a:r>
              <a:rPr lang="en-US" sz="1000" strike="sngStrike" dirty="0"/>
              <a:t>Nature's Notebook </a:t>
            </a:r>
            <a:r>
              <a:rPr lang="en-US" sz="1000" i="1" strike="sngStrike" dirty="0" err="1"/>
              <a:t>phenophase</a:t>
            </a:r>
            <a:r>
              <a:rPr lang="en-US" sz="1000" i="1" strike="sngStrike" dirty="0"/>
              <a:t> definition sheet for this species.</a:t>
            </a:r>
            <a:endParaRPr lang="en-US" sz="1000" strike="sngStrike" dirty="0"/>
          </a:p>
        </p:txBody>
      </p:sp>
      <p:cxnSp>
        <p:nvCxnSpPr>
          <p:cNvPr id="22" name="Straight Connector 21"/>
          <p:cNvCxnSpPr/>
          <p:nvPr/>
        </p:nvCxnSpPr>
        <p:spPr>
          <a:xfrm>
            <a:off x="7319" y="9533136"/>
            <a:ext cx="7688881" cy="12273"/>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5097" y="1905000"/>
            <a:ext cx="7603421"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3736" y="7696200"/>
            <a:ext cx="3911680" cy="1600438"/>
          </a:xfrm>
          <a:prstGeom prst="rect">
            <a:avLst/>
          </a:prstGeom>
          <a:noFill/>
        </p:spPr>
        <p:txBody>
          <a:bodyPr wrap="square" rtlCol="0">
            <a:spAutoFit/>
          </a:bodyPr>
          <a:lstStyle/>
          <a:p>
            <a:r>
              <a:rPr lang="en-US" sz="1400" dirty="0">
                <a:latin typeface="+mn-lt"/>
                <a:cs typeface="Arial" panose="020B0604020202020204" pitchFamily="34" charset="0"/>
              </a:rPr>
              <a:t>Be aware there is variation from individual to individual within a species, so your plant may not look exactly like the one pictured. If you are uncertain whether or not a </a:t>
            </a:r>
            <a:r>
              <a:rPr lang="en-US" sz="1400" dirty="0" err="1">
                <a:latin typeface="+mn-lt"/>
                <a:cs typeface="Arial" panose="020B0604020202020204" pitchFamily="34" charset="0"/>
              </a:rPr>
              <a:t>phenophase</a:t>
            </a:r>
            <a:r>
              <a:rPr lang="en-US" sz="1400" dirty="0">
                <a:latin typeface="+mn-lt"/>
                <a:cs typeface="Arial" panose="020B0604020202020204" pitchFamily="34" charset="0"/>
              </a:rPr>
              <a:t> is occurring, report a “?” for its status until it becomes clear what you are observing after subsequent visits. </a:t>
            </a:r>
            <a:endParaRPr lang="en-US" sz="1400" dirty="0">
              <a:latin typeface="+mn-lt"/>
              <a:ea typeface="Cambria" charset="0"/>
              <a:cs typeface="Arial" panose="020B0604020202020204" pitchFamily="34" charset="0"/>
            </a:endParaRPr>
          </a:p>
        </p:txBody>
      </p:sp>
      <p:sp>
        <p:nvSpPr>
          <p:cNvPr id="27" name="TextBox 26"/>
          <p:cNvSpPr txBox="1"/>
          <p:nvPr/>
        </p:nvSpPr>
        <p:spPr>
          <a:xfrm>
            <a:off x="177591" y="2057400"/>
            <a:ext cx="3837625" cy="2462213"/>
          </a:xfrm>
          <a:prstGeom prst="rect">
            <a:avLst/>
          </a:prstGeom>
          <a:noFill/>
        </p:spPr>
        <p:txBody>
          <a:bodyPr wrap="square" rtlCol="0">
            <a:spAutoFit/>
          </a:bodyPr>
          <a:lstStyle/>
          <a:p>
            <a:r>
              <a:rPr lang="en-US" sz="1400" b="1" dirty="0">
                <a:latin typeface="+mn-lt"/>
                <a:ea typeface="Cambria" charset="0"/>
                <a:cs typeface="Arial" panose="020B0604020202020204" pitchFamily="34" charset="0"/>
              </a:rPr>
              <a:t>Why Observe?</a:t>
            </a:r>
          </a:p>
          <a:p>
            <a:r>
              <a:rPr lang="en-US" sz="1400" dirty="0">
                <a:solidFill>
                  <a:srgbClr val="FF0000"/>
                </a:solidFill>
                <a:latin typeface="+mn-lt"/>
                <a:ea typeface="Cambria" charset="0"/>
                <a:cs typeface="Arial" panose="020B0604020202020204" pitchFamily="34" charset="0"/>
              </a:rPr>
              <a:t>Lorem ipsum dolor sit </a:t>
            </a:r>
            <a:r>
              <a:rPr lang="en-US" sz="1400" dirty="0" err="1">
                <a:solidFill>
                  <a:srgbClr val="FF0000"/>
                </a:solidFill>
                <a:latin typeface="+mn-lt"/>
                <a:ea typeface="Cambria" charset="0"/>
                <a:cs typeface="Arial" panose="020B0604020202020204" pitchFamily="34" charset="0"/>
              </a:rPr>
              <a:t>amet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consectetur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adipiscing</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sed</a:t>
            </a:r>
            <a:r>
              <a:rPr lang="en-US" sz="1400" dirty="0">
                <a:solidFill>
                  <a:srgbClr val="FF0000"/>
                </a:solidFill>
                <a:latin typeface="+mn-lt"/>
                <a:ea typeface="Cambria" charset="0"/>
                <a:cs typeface="Arial" panose="020B0604020202020204" pitchFamily="34" charset="0"/>
              </a:rPr>
              <a:t> do </a:t>
            </a:r>
            <a:r>
              <a:rPr lang="en-US" sz="1400" dirty="0" err="1">
                <a:solidFill>
                  <a:srgbClr val="FF0000"/>
                </a:solidFill>
                <a:latin typeface="+mn-lt"/>
                <a:ea typeface="Cambria" charset="0"/>
                <a:cs typeface="Arial" panose="020B0604020202020204" pitchFamily="34" charset="0"/>
              </a:rPr>
              <a:t>eiusmod</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tempor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incididunt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labore</a:t>
            </a:r>
            <a:r>
              <a:rPr lang="en-US" sz="1400" dirty="0">
                <a:solidFill>
                  <a:srgbClr val="FF0000"/>
                </a:solidFill>
                <a:latin typeface="+mn-lt"/>
                <a:ea typeface="Cambria" charset="0"/>
                <a:cs typeface="Arial" panose="020B0604020202020204" pitchFamily="34" charset="0"/>
              </a:rPr>
              <a:t> et </a:t>
            </a:r>
            <a:r>
              <a:rPr lang="en-US" sz="1400" dirty="0" err="1">
                <a:solidFill>
                  <a:srgbClr val="FF0000"/>
                </a:solidFill>
                <a:latin typeface="+mn-lt"/>
                <a:ea typeface="Cambria" charset="0"/>
                <a:cs typeface="Arial" panose="020B0604020202020204" pitchFamily="34" charset="0"/>
              </a:rPr>
              <a:t>dolore</a:t>
            </a:r>
            <a:r>
              <a:rPr lang="en-US" sz="1400" dirty="0">
                <a:solidFill>
                  <a:srgbClr val="FF0000"/>
                </a:solidFill>
                <a:latin typeface="+mn-lt"/>
                <a:ea typeface="Cambria" charset="0"/>
                <a:cs typeface="Arial" panose="020B0604020202020204" pitchFamily="34" charset="0"/>
              </a:rPr>
              <a:t> magna </a:t>
            </a:r>
            <a:r>
              <a:rPr lang="en-US" sz="1400" dirty="0" err="1">
                <a:solidFill>
                  <a:srgbClr val="FF0000"/>
                </a:solidFill>
                <a:latin typeface="+mn-lt"/>
                <a:ea typeface="Cambria" charset="0"/>
                <a:cs typeface="Arial" panose="020B0604020202020204" pitchFamily="34" charset="0"/>
              </a:rPr>
              <a:t>aliqua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enim</a:t>
            </a:r>
            <a:r>
              <a:rPr lang="en-US" sz="1400" dirty="0">
                <a:solidFill>
                  <a:srgbClr val="FF0000"/>
                </a:solidFill>
                <a:latin typeface="+mn-lt"/>
                <a:ea typeface="Cambria" charset="0"/>
                <a:cs typeface="Arial" panose="020B0604020202020204" pitchFamily="34" charset="0"/>
              </a:rPr>
              <a:t> ad minim </a:t>
            </a:r>
            <a:r>
              <a:rPr lang="en-US" sz="1400" dirty="0" err="1">
                <a:solidFill>
                  <a:srgbClr val="FF0000"/>
                </a:solidFill>
                <a:latin typeface="+mn-lt"/>
                <a:ea typeface="Cambria" charset="0"/>
                <a:cs typeface="Arial" panose="020B0604020202020204" pitchFamily="34" charset="0"/>
              </a:rPr>
              <a:t>veniam</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quis</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nostrud</a:t>
            </a:r>
            <a:r>
              <a:rPr lang="en-US" sz="1400" dirty="0">
                <a:solidFill>
                  <a:srgbClr val="FF0000"/>
                </a:solidFill>
                <a:latin typeface="+mn-lt"/>
                <a:ea typeface="Cambria" charset="0"/>
                <a:cs typeface="Arial" panose="020B0604020202020204" pitchFamily="34" charset="0"/>
              </a:rPr>
              <a:t> exercitation </a:t>
            </a:r>
            <a:r>
              <a:rPr lang="en-US" sz="1400" dirty="0" err="1">
                <a:solidFill>
                  <a:srgbClr val="FF0000"/>
                </a:solidFill>
                <a:latin typeface="+mn-lt"/>
                <a:ea typeface="Cambria" charset="0"/>
                <a:cs typeface="Arial" panose="020B0604020202020204" pitchFamily="34" charset="0"/>
              </a:rPr>
              <a:t>ullamco</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laboris</a:t>
            </a:r>
            <a:r>
              <a:rPr lang="en-US" sz="1400" dirty="0">
                <a:solidFill>
                  <a:srgbClr val="FF0000"/>
                </a:solidFill>
                <a:latin typeface="+mn-lt"/>
                <a:ea typeface="Cambria" charset="0"/>
                <a:cs typeface="Arial" panose="020B0604020202020204" pitchFamily="34" charset="0"/>
              </a:rPr>
              <a:t> nisi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aliquip</a:t>
            </a:r>
            <a:r>
              <a:rPr lang="en-US" sz="1400" dirty="0">
                <a:solidFill>
                  <a:srgbClr val="FF0000"/>
                </a:solidFill>
                <a:latin typeface="+mn-lt"/>
                <a:ea typeface="Cambria" charset="0"/>
                <a:cs typeface="Arial" panose="020B0604020202020204" pitchFamily="34" charset="0"/>
              </a:rPr>
              <a:t> ex </a:t>
            </a:r>
            <a:r>
              <a:rPr lang="en-US" sz="1400" dirty="0" err="1">
                <a:solidFill>
                  <a:srgbClr val="FF0000"/>
                </a:solidFill>
                <a:latin typeface="+mn-lt"/>
                <a:ea typeface="Cambria" charset="0"/>
                <a:cs typeface="Arial" panose="020B0604020202020204" pitchFamily="34" charset="0"/>
              </a:rPr>
              <a:t>ea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commodo</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consequat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Duis</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aute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irure</a:t>
            </a:r>
            <a:r>
              <a:rPr lang="en-US" sz="1400" dirty="0">
                <a:solidFill>
                  <a:srgbClr val="FF0000"/>
                </a:solidFill>
                <a:latin typeface="+mn-lt"/>
                <a:ea typeface="Cambria" charset="0"/>
                <a:cs typeface="Arial" panose="020B0604020202020204" pitchFamily="34" charset="0"/>
              </a:rPr>
              <a:t> dolor in </a:t>
            </a:r>
            <a:r>
              <a:rPr lang="en-US" sz="1400" dirty="0" err="1">
                <a:solidFill>
                  <a:srgbClr val="FF0000"/>
                </a:solidFill>
                <a:latin typeface="+mn-lt"/>
                <a:ea typeface="Cambria" charset="0"/>
                <a:cs typeface="Arial" panose="020B0604020202020204" pitchFamily="34" charset="0"/>
              </a:rPr>
              <a:t>reprehenderit</a:t>
            </a:r>
            <a:r>
              <a:rPr lang="en-US" sz="1400" dirty="0">
                <a:solidFill>
                  <a:srgbClr val="FF0000"/>
                </a:solidFill>
                <a:latin typeface="+mn-lt"/>
                <a:ea typeface="Cambria" charset="0"/>
                <a:cs typeface="Arial" panose="020B0604020202020204" pitchFamily="34" charset="0"/>
              </a:rPr>
              <a:t> in </a:t>
            </a:r>
            <a:r>
              <a:rPr lang="en-US" sz="1400" dirty="0" err="1">
                <a:solidFill>
                  <a:srgbClr val="FF0000"/>
                </a:solidFill>
                <a:latin typeface="+mn-lt"/>
                <a:ea typeface="Cambria" charset="0"/>
                <a:cs typeface="Arial" panose="020B0604020202020204" pitchFamily="34" charset="0"/>
              </a:rPr>
              <a:t>voluptate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velit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esse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cillum</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dolore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eu</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fugiat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nulla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pariatur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Excepteur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sint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occaecat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cupidatat</a:t>
            </a:r>
            <a:r>
              <a:rPr lang="en-US" sz="1400" dirty="0">
                <a:solidFill>
                  <a:srgbClr val="FF0000"/>
                </a:solidFill>
                <a:latin typeface="+mn-lt"/>
                <a:ea typeface="Cambria" charset="0"/>
                <a:cs typeface="Arial" panose="020B0604020202020204" pitchFamily="34" charset="0"/>
              </a:rPr>
              <a:t> non </a:t>
            </a:r>
            <a:r>
              <a:rPr lang="en-US" sz="1400" dirty="0" err="1">
                <a:solidFill>
                  <a:srgbClr val="FF0000"/>
                </a:solidFill>
                <a:latin typeface="+mn-lt"/>
                <a:ea typeface="Cambria" charset="0"/>
                <a:cs typeface="Arial" panose="020B0604020202020204" pitchFamily="34" charset="0"/>
              </a:rPr>
              <a:t>proident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sunt</a:t>
            </a:r>
            <a:r>
              <a:rPr lang="en-US" sz="1400" dirty="0">
                <a:solidFill>
                  <a:srgbClr val="FF0000"/>
                </a:solidFill>
                <a:latin typeface="+mn-lt"/>
                <a:ea typeface="Cambria" charset="0"/>
                <a:cs typeface="Arial" panose="020B0604020202020204" pitchFamily="34" charset="0"/>
              </a:rPr>
              <a:t> in culpa qui </a:t>
            </a:r>
            <a:r>
              <a:rPr lang="en-US" sz="1400" dirty="0" err="1">
                <a:solidFill>
                  <a:srgbClr val="FF0000"/>
                </a:solidFill>
                <a:latin typeface="+mn-lt"/>
                <a:ea typeface="Cambria" charset="0"/>
                <a:cs typeface="Arial" panose="020B0604020202020204" pitchFamily="34" charset="0"/>
              </a:rPr>
              <a:t>officia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deserunt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mollit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anim</a:t>
            </a:r>
            <a:r>
              <a:rPr lang="en-US" sz="1400" dirty="0">
                <a:solidFill>
                  <a:srgbClr val="FF0000"/>
                </a:solidFill>
                <a:latin typeface="+mn-lt"/>
                <a:ea typeface="Cambria" charset="0"/>
                <a:cs typeface="Arial" panose="020B0604020202020204" pitchFamily="34" charset="0"/>
              </a:rPr>
              <a:t> id </a:t>
            </a:r>
            <a:r>
              <a:rPr lang="en-US" sz="1400" dirty="0" err="1">
                <a:solidFill>
                  <a:srgbClr val="FF0000"/>
                </a:solidFill>
                <a:latin typeface="+mn-lt"/>
                <a:ea typeface="Cambria" charset="0"/>
                <a:cs typeface="Arial" panose="020B0604020202020204" pitchFamily="34" charset="0"/>
              </a:rPr>
              <a:t>est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laborum</a:t>
            </a:r>
            <a:r>
              <a:rPr lang="en-US" sz="1400" dirty="0">
                <a:solidFill>
                  <a:srgbClr val="FF0000"/>
                </a:solidFill>
                <a:latin typeface="+mn-lt"/>
                <a:ea typeface="Cambria" charset="0"/>
                <a:cs typeface="Arial" panose="020B0604020202020204" pitchFamily="34" charset="0"/>
              </a:rPr>
              <a: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6646" y="2209800"/>
            <a:ext cx="3357154" cy="4343399"/>
          </a:xfrm>
          <a:prstGeom prst="rect">
            <a:avLst/>
          </a:prstGeom>
          <a:ln w="12700">
            <a:solidFill>
              <a:schemeClr val="tx1"/>
            </a:solidFill>
          </a:ln>
        </p:spPr>
      </p:pic>
      <p:grpSp>
        <p:nvGrpSpPr>
          <p:cNvPr id="9" name="Group 8"/>
          <p:cNvGrpSpPr/>
          <p:nvPr/>
        </p:nvGrpSpPr>
        <p:grpSpPr>
          <a:xfrm>
            <a:off x="165104" y="76200"/>
            <a:ext cx="9093196" cy="1763384"/>
            <a:chOff x="165104" y="76200"/>
            <a:chExt cx="9093196" cy="1763384"/>
          </a:xfrm>
        </p:grpSpPr>
        <p:sp>
          <p:nvSpPr>
            <p:cNvPr id="31" name="Text Box 1"/>
            <p:cNvSpPr txBox="1"/>
            <p:nvPr/>
          </p:nvSpPr>
          <p:spPr>
            <a:xfrm>
              <a:off x="2362201" y="76200"/>
              <a:ext cx="3406190" cy="156332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en-US" sz="2200" b="1" i="1" dirty="0">
                  <a:effectLst>
                    <a:outerShdw blurRad="38100" dist="38100" dir="2700000" algn="tl">
                      <a:srgbClr val="C0C0C0"/>
                    </a:outerShdw>
                  </a:effectLst>
                  <a:latin typeface="+mn-lt"/>
                  <a:ea typeface="Arial" charset="0"/>
                  <a:cs typeface="Arial" charset="0"/>
                </a:rPr>
                <a:t>Nature’s Notebook</a:t>
              </a:r>
            </a:p>
            <a:p>
              <a:pPr algn="ctr">
                <a:defRPr/>
              </a:pPr>
              <a:r>
                <a:rPr lang="en-US" altLang="en-US" sz="2200" b="1" dirty="0" err="1">
                  <a:effectLst>
                    <a:outerShdw blurRad="38100" dist="38100" dir="2700000" algn="tl">
                      <a:srgbClr val="C0C0C0"/>
                    </a:outerShdw>
                  </a:effectLst>
                  <a:latin typeface="+mn-lt"/>
                  <a:ea typeface="Arial" charset="0"/>
                  <a:cs typeface="Arial" charset="0"/>
                </a:rPr>
                <a:t>Phenophase</a:t>
              </a:r>
              <a:r>
                <a:rPr lang="en-US" altLang="en-US" sz="2200" b="1" dirty="0">
                  <a:effectLst>
                    <a:outerShdw blurRad="38100" dist="38100" dir="2700000" algn="tl">
                      <a:srgbClr val="C0C0C0"/>
                    </a:outerShdw>
                  </a:effectLst>
                  <a:latin typeface="+mn-lt"/>
                  <a:ea typeface="Arial" charset="0"/>
                  <a:cs typeface="Arial" charset="0"/>
                </a:rPr>
                <a:t> Photo Guide</a:t>
              </a:r>
            </a:p>
            <a:p>
              <a:pPr algn="ctr">
                <a:defRPr/>
              </a:pPr>
              <a:endParaRPr lang="en-US" altLang="en-US" sz="2200" b="1" dirty="0">
                <a:effectLst>
                  <a:outerShdw blurRad="38100" dist="38100" dir="2700000" algn="tl">
                    <a:srgbClr val="C0C0C0"/>
                  </a:outerShdw>
                </a:effectLst>
                <a:latin typeface="+mn-lt"/>
                <a:ea typeface="Arial" charset="0"/>
                <a:cs typeface="Arial" charset="0"/>
              </a:endParaRPr>
            </a:p>
            <a:p>
              <a:pPr algn="ctr">
                <a:defRPr/>
              </a:pPr>
              <a:r>
                <a:rPr lang="en-US" altLang="en-US" sz="2200" i="1" dirty="0">
                  <a:effectLst>
                    <a:outerShdw blurRad="38100" dist="38100" dir="2700000" algn="tl">
                      <a:srgbClr val="C0C0C0"/>
                    </a:outerShdw>
                  </a:effectLst>
                  <a:latin typeface="+mn-lt"/>
                  <a:ea typeface="Arial" charset="0"/>
                  <a:cs typeface="Arial" charset="0"/>
                </a:rPr>
                <a:t>Genus species</a:t>
              </a:r>
            </a:p>
            <a:p>
              <a:pPr algn="ctr">
                <a:defRPr/>
              </a:pPr>
              <a:r>
                <a:rPr lang="en-US" altLang="en-US" dirty="0">
                  <a:effectLst>
                    <a:outerShdw blurRad="38100" dist="38100" dir="2700000" algn="tl">
                      <a:srgbClr val="C0C0C0"/>
                    </a:outerShdw>
                  </a:effectLst>
                  <a:latin typeface="+mn-lt"/>
                  <a:ea typeface="Arial" charset="0"/>
                  <a:cs typeface="Arial" charset="0"/>
                </a:rPr>
                <a:t>common name</a:t>
              </a:r>
            </a:p>
            <a:p>
              <a:pPr algn="ctr">
                <a:defRPr/>
              </a:pPr>
              <a:endParaRPr lang="en-US" altLang="en-US" b="1" dirty="0">
                <a:effectLst>
                  <a:outerShdw blurRad="38100" dist="38100" dir="2700000" algn="tl">
                    <a:srgbClr val="C0C0C0"/>
                  </a:outerShdw>
                </a:effectLst>
                <a:latin typeface="Cambria" charset="0"/>
                <a:ea typeface="Cambria" charset="0"/>
                <a:cs typeface="Cambria" charset="0"/>
              </a:endParaRPr>
            </a:p>
          </p:txBody>
        </p:sp>
        <p:sp>
          <p:nvSpPr>
            <p:cNvPr id="25" name="Rectangle 24"/>
            <p:cNvSpPr/>
            <p:nvPr/>
          </p:nvSpPr>
          <p:spPr>
            <a:xfrm>
              <a:off x="5562600" y="1439474"/>
              <a:ext cx="3695700" cy="400110"/>
            </a:xfrm>
            <a:prstGeom prst="rect">
              <a:avLst/>
            </a:prstGeom>
            <a:noFill/>
          </p:spPr>
          <p:txBody>
            <a:bodyPr wrap="square" lIns="91440" tIns="45720" rIns="91440" bIns="45720">
              <a:spAutoFit/>
            </a:bodyPr>
            <a:lstStyle/>
            <a:p>
              <a:r>
                <a:rPr lang="en-US" sz="2000" b="1" cap="none" spc="50" dirty="0">
                  <a:ln w="0">
                    <a:solidFill>
                      <a:schemeClr val="bg1">
                        <a:lumMod val="50000"/>
                      </a:schemeClr>
                    </a:solidFill>
                  </a:ln>
                  <a:solidFill>
                    <a:schemeClr val="bg1">
                      <a:lumMod val="50000"/>
                    </a:schemeClr>
                  </a:solidFill>
                </a:rPr>
                <a:t>Your Organization</a:t>
              </a:r>
            </a:p>
          </p:txBody>
        </p:sp>
        <p:pic>
          <p:nvPicPr>
            <p:cNvPr id="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65104" y="863288"/>
              <a:ext cx="1978844" cy="84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3" name="Straight Connector 22"/>
          <p:cNvCxnSpPr/>
          <p:nvPr/>
        </p:nvCxnSpPr>
        <p:spPr>
          <a:xfrm>
            <a:off x="0" y="5562600"/>
            <a:ext cx="418533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3736" y="5715000"/>
            <a:ext cx="3840480" cy="1600438"/>
          </a:xfrm>
          <a:prstGeom prst="rect">
            <a:avLst/>
          </a:prstGeom>
          <a:noFill/>
        </p:spPr>
        <p:txBody>
          <a:bodyPr wrap="square" rtlCol="0">
            <a:spAutoFit/>
          </a:bodyPr>
          <a:lstStyle/>
          <a:p>
            <a:r>
              <a:rPr lang="en-US" sz="1400" b="1" dirty="0">
                <a:ea typeface="Cambria" charset="0"/>
                <a:cs typeface="Arial" panose="020B0604020202020204" pitchFamily="34" charset="0"/>
              </a:rPr>
              <a:t>Tips for Identification</a:t>
            </a:r>
          </a:p>
          <a:p>
            <a:r>
              <a:rPr lang="en-US" altLang="en-US" sz="1400" dirty="0">
                <a:solidFill>
                  <a:srgbClr val="FF0000"/>
                </a:solidFill>
                <a:cs typeface="Arial" panose="020B0604020202020204" pitchFamily="34" charset="0"/>
              </a:rPr>
              <a:t>Lorem ipsum dolor sit </a:t>
            </a:r>
            <a:r>
              <a:rPr lang="en-US" altLang="en-US" sz="1400" dirty="0" err="1">
                <a:solidFill>
                  <a:srgbClr val="FF0000"/>
                </a:solidFill>
                <a:cs typeface="Arial" panose="020B0604020202020204" pitchFamily="34" charset="0"/>
              </a:rPr>
              <a:t>amet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consectetur</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adipiscing</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elit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sed</a:t>
            </a:r>
            <a:r>
              <a:rPr lang="en-US" altLang="en-US" sz="1400" dirty="0">
                <a:solidFill>
                  <a:srgbClr val="FF0000"/>
                </a:solidFill>
                <a:cs typeface="Arial" panose="020B0604020202020204" pitchFamily="34" charset="0"/>
              </a:rPr>
              <a:t> do </a:t>
            </a:r>
            <a:r>
              <a:rPr lang="en-US" altLang="en-US" sz="1400" dirty="0" err="1">
                <a:solidFill>
                  <a:srgbClr val="FF0000"/>
                </a:solidFill>
                <a:cs typeface="Arial" panose="020B0604020202020204" pitchFamily="34" charset="0"/>
              </a:rPr>
              <a:t>eiusmod</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tempor</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incididunt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labore</a:t>
            </a:r>
            <a:r>
              <a:rPr lang="en-US" altLang="en-US" sz="1400" dirty="0">
                <a:solidFill>
                  <a:srgbClr val="FF0000"/>
                </a:solidFill>
                <a:cs typeface="Arial" panose="020B0604020202020204" pitchFamily="34" charset="0"/>
              </a:rPr>
              <a:t> et </a:t>
            </a:r>
            <a:r>
              <a:rPr lang="en-US" altLang="en-US" sz="1400" dirty="0" err="1">
                <a:solidFill>
                  <a:srgbClr val="FF0000"/>
                </a:solidFill>
                <a:cs typeface="Arial" panose="020B0604020202020204" pitchFamily="34" charset="0"/>
              </a:rPr>
              <a:t>dolore</a:t>
            </a:r>
            <a:r>
              <a:rPr lang="en-US" altLang="en-US" sz="1400" dirty="0">
                <a:solidFill>
                  <a:srgbClr val="FF0000"/>
                </a:solidFill>
                <a:cs typeface="Arial" panose="020B0604020202020204" pitchFamily="34" charset="0"/>
              </a:rPr>
              <a:t> magna </a:t>
            </a:r>
            <a:r>
              <a:rPr lang="en-US" altLang="en-US" sz="1400" dirty="0" err="1">
                <a:solidFill>
                  <a:srgbClr val="FF0000"/>
                </a:solidFill>
                <a:cs typeface="Arial" panose="020B0604020202020204" pitchFamily="34" charset="0"/>
              </a:rPr>
              <a:t>aliqua</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enim</a:t>
            </a:r>
            <a:r>
              <a:rPr lang="en-US" altLang="en-US" sz="1400" dirty="0">
                <a:solidFill>
                  <a:srgbClr val="FF0000"/>
                </a:solidFill>
                <a:cs typeface="Arial" panose="020B0604020202020204" pitchFamily="34" charset="0"/>
              </a:rPr>
              <a:t> ad minim </a:t>
            </a:r>
            <a:r>
              <a:rPr lang="en-US" altLang="en-US" sz="1400" dirty="0" err="1">
                <a:solidFill>
                  <a:srgbClr val="FF0000"/>
                </a:solidFill>
                <a:cs typeface="Arial" panose="020B0604020202020204" pitchFamily="34" charset="0"/>
              </a:rPr>
              <a:t>veniam</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quis</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nostrud</a:t>
            </a:r>
            <a:r>
              <a:rPr lang="en-US" altLang="en-US" sz="1400" dirty="0">
                <a:solidFill>
                  <a:srgbClr val="FF0000"/>
                </a:solidFill>
                <a:cs typeface="Arial" panose="020B0604020202020204" pitchFamily="34" charset="0"/>
              </a:rPr>
              <a:t> exercitation </a:t>
            </a:r>
            <a:r>
              <a:rPr lang="en-US" altLang="en-US" sz="1400" dirty="0" err="1">
                <a:solidFill>
                  <a:srgbClr val="FF0000"/>
                </a:solidFill>
                <a:cs typeface="Arial" panose="020B0604020202020204" pitchFamily="34" charset="0"/>
              </a:rPr>
              <a:t>ullamco</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laboris</a:t>
            </a:r>
            <a:r>
              <a:rPr lang="en-US" altLang="en-US" sz="1400" dirty="0">
                <a:solidFill>
                  <a:srgbClr val="FF0000"/>
                </a:solidFill>
                <a:cs typeface="Arial" panose="020B0604020202020204" pitchFamily="34" charset="0"/>
              </a:rPr>
              <a:t> nisi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aliquip</a:t>
            </a:r>
            <a:r>
              <a:rPr lang="en-US" altLang="en-US" sz="1400" dirty="0">
                <a:solidFill>
                  <a:srgbClr val="FF0000"/>
                </a:solidFill>
                <a:cs typeface="Arial" panose="020B0604020202020204" pitchFamily="34" charset="0"/>
              </a:rPr>
              <a:t> ex </a:t>
            </a:r>
            <a:r>
              <a:rPr lang="en-US" altLang="en-US" sz="1400" dirty="0" err="1">
                <a:solidFill>
                  <a:srgbClr val="FF0000"/>
                </a:solidFill>
                <a:cs typeface="Arial" panose="020B0604020202020204" pitchFamily="34" charset="0"/>
              </a:rPr>
              <a:t>ea</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commodo</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consequat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Duis</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aute</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irure</a:t>
            </a:r>
            <a:endParaRPr lang="en-US" dirty="0">
              <a:solidFill>
                <a:srgbClr val="FF0000"/>
              </a:solidFill>
            </a:endParaRPr>
          </a:p>
        </p:txBody>
      </p:sp>
      <p:cxnSp>
        <p:nvCxnSpPr>
          <p:cNvPr id="33" name="Straight Connector 32"/>
          <p:cNvCxnSpPr/>
          <p:nvPr/>
        </p:nvCxnSpPr>
        <p:spPr>
          <a:xfrm>
            <a:off x="0" y="7543800"/>
            <a:ext cx="418533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00" y="0"/>
            <a:ext cx="419" cy="95454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696200" y="0"/>
            <a:ext cx="419" cy="9553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9144"/>
            <a:ext cx="7696200" cy="16672"/>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1274" y="157907"/>
            <a:ext cx="1289893" cy="1289893"/>
          </a:xfrm>
          <a:prstGeom prst="rect">
            <a:avLst/>
          </a:prstGeom>
        </p:spPr>
      </p:pic>
      <p:pic>
        <p:nvPicPr>
          <p:cNvPr id="34"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73446" y="174706"/>
            <a:ext cx="1891084" cy="58729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DCB3D4E0-4DF3-C64E-B7CF-8AA79C8F73F4}"/>
              </a:ext>
            </a:extLst>
          </p:cNvPr>
          <p:cNvSpPr txBox="1"/>
          <p:nvPr/>
        </p:nvSpPr>
        <p:spPr>
          <a:xfrm>
            <a:off x="4093320" y="6561122"/>
            <a:ext cx="3126177" cy="261610"/>
          </a:xfrm>
          <a:prstGeom prst="rect">
            <a:avLst/>
          </a:prstGeom>
          <a:noFill/>
        </p:spPr>
        <p:txBody>
          <a:bodyPr wrap="none" rtlCol="0">
            <a:spAutoFit/>
          </a:bodyPr>
          <a:lstStyle/>
          <a:p>
            <a:r>
              <a:rPr lang="en-US" sz="1100" dirty="0">
                <a:solidFill>
                  <a:srgbClr val="FF0000"/>
                </a:solidFill>
                <a:latin typeface="+mn-lt"/>
                <a:ea typeface="Cambria" charset="0"/>
                <a:cs typeface="Cambria" charset="0"/>
              </a:rPr>
              <a:t>Photo author and source. License. </a:t>
            </a:r>
            <a:r>
              <a:rPr lang="en-US" sz="1100" i="1" dirty="0">
                <a:solidFill>
                  <a:srgbClr val="FF0000"/>
                </a:solidFill>
                <a:latin typeface="+mn-lt"/>
                <a:ea typeface="Cambria" charset="0"/>
                <a:cs typeface="Cambria" charset="0"/>
              </a:rPr>
              <a:t>(see instructions)</a:t>
            </a:r>
            <a:endParaRPr lang="en-US" sz="1100" dirty="0">
              <a:solidFill>
                <a:srgbClr val="FF0000"/>
              </a:solidFill>
              <a:latin typeface="+mn-lt"/>
              <a:ea typeface="Cambria" charset="0"/>
              <a:cs typeface="Cambria" charset="0"/>
            </a:endParaRPr>
          </a:p>
        </p:txBody>
      </p:sp>
      <p:sp>
        <p:nvSpPr>
          <p:cNvPr id="32" name="TextBox 31">
            <a:extLst>
              <a:ext uri="{FF2B5EF4-FFF2-40B4-BE49-F238E27FC236}">
                <a16:creationId xmlns:a16="http://schemas.microsoft.com/office/drawing/2014/main" id="{97EF5BAE-4259-4F46-ABB3-62D6F465928B}"/>
              </a:ext>
            </a:extLst>
          </p:cNvPr>
          <p:cNvSpPr txBox="1"/>
          <p:nvPr/>
        </p:nvSpPr>
        <p:spPr>
          <a:xfrm>
            <a:off x="4088543" y="9229611"/>
            <a:ext cx="3126177" cy="261610"/>
          </a:xfrm>
          <a:prstGeom prst="rect">
            <a:avLst/>
          </a:prstGeom>
          <a:noFill/>
        </p:spPr>
        <p:txBody>
          <a:bodyPr wrap="none" rtlCol="0">
            <a:spAutoFit/>
          </a:bodyPr>
          <a:lstStyle/>
          <a:p>
            <a:r>
              <a:rPr lang="en-US" sz="1100" dirty="0">
                <a:solidFill>
                  <a:srgbClr val="FF0000"/>
                </a:solidFill>
                <a:latin typeface="+mn-lt"/>
                <a:ea typeface="Cambria" charset="0"/>
                <a:cs typeface="Cambria" charset="0"/>
              </a:rPr>
              <a:t>Photo author and source. License. </a:t>
            </a:r>
            <a:r>
              <a:rPr lang="en-US" sz="1100" i="1" dirty="0">
                <a:solidFill>
                  <a:srgbClr val="FF0000"/>
                </a:solidFill>
                <a:latin typeface="+mn-lt"/>
                <a:ea typeface="Cambria" charset="0"/>
                <a:cs typeface="Cambria" charset="0"/>
              </a:rPr>
              <a:t>(see instructions)</a:t>
            </a:r>
            <a:endParaRPr lang="en-US" sz="1100" dirty="0">
              <a:solidFill>
                <a:srgbClr val="FF0000"/>
              </a:solidFill>
              <a:latin typeface="+mn-lt"/>
              <a:ea typeface="Cambria" charset="0"/>
              <a:cs typeface="Cambria"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rotWithShape="1">
          <a:blip r:embed="rId3"/>
          <a:srcRect t="12943" b="12442"/>
          <a:stretch/>
        </p:blipFill>
        <p:spPr>
          <a:xfrm>
            <a:off x="3965814" y="6936577"/>
            <a:ext cx="1433996" cy="1435608"/>
          </a:xfrm>
          <a:prstGeom prst="rect">
            <a:avLst/>
          </a:prstGeom>
          <a:ln w="12700">
            <a:solidFill>
              <a:srgbClr val="000000"/>
            </a:solidFill>
          </a:ln>
        </p:spPr>
      </p:pic>
      <p:grpSp>
        <p:nvGrpSpPr>
          <p:cNvPr id="22" name="Group 21"/>
          <p:cNvGrpSpPr/>
          <p:nvPr/>
        </p:nvGrpSpPr>
        <p:grpSpPr>
          <a:xfrm>
            <a:off x="179832" y="6858000"/>
            <a:ext cx="7363968" cy="1511809"/>
            <a:chOff x="152400" y="7467600"/>
            <a:chExt cx="7363968" cy="1511809"/>
          </a:xfrm>
        </p:grpSpPr>
        <p:sp>
          <p:nvSpPr>
            <p:cNvPr id="3078" name="TextBox 9"/>
            <p:cNvSpPr txBox="1">
              <a:spLocks noChangeArrowheads="1"/>
            </p:cNvSpPr>
            <p:nvPr/>
          </p:nvSpPr>
          <p:spPr bwMode="auto">
            <a:xfrm>
              <a:off x="1600200" y="7467600"/>
              <a:ext cx="2103120" cy="1324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None/>
              </a:pPr>
              <a:r>
                <a:rPr lang="en-US" altLang="en-US" sz="1200" b="1" dirty="0">
                  <a:latin typeface="+mn-lt"/>
                  <a:ea typeface="Cambria" charset="0"/>
                  <a:cs typeface="Arial" panose="020B0604020202020204" pitchFamily="34" charset="0"/>
                </a:rPr>
                <a:t>Unripe seed cones</a:t>
              </a:r>
              <a:endParaRPr lang="en-US" altLang="en-US" sz="1200" dirty="0">
                <a:latin typeface="+mn-lt"/>
                <a:ea typeface="Cambria" charset="0"/>
                <a:cs typeface="Arial" panose="020B0604020202020204" pitchFamily="34" charset="0"/>
              </a:endParaRPr>
            </a:p>
            <a:p>
              <a:pPr eaLnBrk="1" hangingPunct="1">
                <a:spcBef>
                  <a:spcPct val="0"/>
                </a:spcBef>
                <a:buNone/>
              </a:pPr>
              <a:r>
                <a:rPr lang="en-US" altLang="en-US" sz="1100" dirty="0">
                  <a:latin typeface="+mn-lt"/>
                  <a:cs typeface="Arial" panose="020B0604020202020204" pitchFamily="34" charset="0"/>
                </a:rPr>
                <a:t>One or more unripe, female seed cones are visible on the plant. </a:t>
              </a:r>
              <a:r>
                <a:rPr lang="en-US" altLang="en-US" sz="1100" dirty="0">
                  <a:solidFill>
                    <a:srgbClr val="FF0000"/>
                  </a:solidFill>
                  <a:latin typeface="+mn-lt"/>
                  <a:cs typeface="Arial" panose="020B0604020202020204" pitchFamily="34" charset="0"/>
                </a:rPr>
                <a:t>For </a:t>
              </a:r>
              <a:r>
                <a:rPr lang="en-US" altLang="en-US" sz="1100" i="1" dirty="0">
                  <a:solidFill>
                    <a:srgbClr val="FF0000"/>
                  </a:solidFill>
                  <a:latin typeface="+mn-lt"/>
                  <a:cs typeface="Arial" panose="020B0604020202020204" pitchFamily="34" charset="0"/>
                </a:rPr>
                <a:t>Genus species</a:t>
              </a:r>
              <a:r>
                <a:rPr lang="en-US" altLang="en-US" sz="1100" dirty="0">
                  <a:solidFill>
                    <a:srgbClr val="FF0000"/>
                  </a:solidFill>
                  <a:latin typeface="+mn-lt"/>
                  <a:cs typeface="Arial" panose="020B0604020202020204" pitchFamily="34" charset="0"/>
                </a:rPr>
                <a:t>, </a:t>
              </a:r>
              <a:r>
                <a:rPr lang="is-IS" altLang="en-US" sz="1100" dirty="0">
                  <a:solidFill>
                    <a:srgbClr val="FF0000"/>
                  </a:solidFill>
                  <a:latin typeface="+mn-lt"/>
                  <a:cs typeface="Arial" panose="020B0604020202020204" pitchFamily="34" charset="0"/>
                </a:rPr>
                <a:t>..</a:t>
              </a:r>
              <a:r>
                <a:rPr lang="en-US" altLang="en-US" sz="1100" dirty="0">
                  <a:solidFill>
                    <a:srgbClr val="FF0000"/>
                  </a:solidFill>
                  <a:latin typeface="+mn-lt"/>
                  <a:cs typeface="Arial" panose="020B0604020202020204" pitchFamily="34" charset="0"/>
                </a:rPr>
                <a:t>.</a:t>
              </a:r>
              <a:r>
                <a:rPr lang="en-US" altLang="en-US" sz="1100" dirty="0">
                  <a:solidFill>
                    <a:srgbClr val="FF0000"/>
                  </a:solidFill>
                  <a:latin typeface="+mn-lt"/>
                  <a:ea typeface="Cambria" charset="0"/>
                  <a:cs typeface="Arial" panose="020B0604020202020204" pitchFamily="34" charset="0"/>
                </a:rPr>
                <a:t>  </a:t>
              </a:r>
            </a:p>
          </p:txBody>
        </p:sp>
        <p:sp>
          <p:nvSpPr>
            <p:cNvPr id="49" name="TextBox 9"/>
            <p:cNvSpPr txBox="1">
              <a:spLocks noChangeArrowheads="1"/>
            </p:cNvSpPr>
            <p:nvPr/>
          </p:nvSpPr>
          <p:spPr bwMode="auto">
            <a:xfrm>
              <a:off x="5413248" y="7467600"/>
              <a:ext cx="2103120" cy="1324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None/>
              </a:pPr>
              <a:r>
                <a:rPr lang="en-US" altLang="en-US" sz="1200" b="1" dirty="0">
                  <a:latin typeface="+mn-lt"/>
                  <a:ea typeface="Cambria" charset="0"/>
                  <a:cs typeface="Arial" panose="020B0604020202020204" pitchFamily="34" charset="0"/>
                </a:rPr>
                <a:t>Ripe seed cones</a:t>
              </a:r>
              <a:endParaRPr lang="en-US" altLang="en-US" sz="1200" dirty="0">
                <a:latin typeface="+mn-lt"/>
                <a:ea typeface="Cambria" charset="0"/>
                <a:cs typeface="Arial" panose="020B0604020202020204" pitchFamily="34" charset="0"/>
              </a:endParaRPr>
            </a:p>
            <a:p>
              <a:pPr eaLnBrk="1" hangingPunct="1">
                <a:spcBef>
                  <a:spcPct val="0"/>
                </a:spcBef>
                <a:buNone/>
              </a:pPr>
              <a:r>
                <a:rPr lang="en-US" altLang="en-US" sz="1100" dirty="0">
                  <a:latin typeface="+mn-lt"/>
                  <a:cs typeface="Arial" panose="020B0604020202020204" pitchFamily="34" charset="0"/>
                </a:rPr>
                <a:t>One or more ripe, female seed cones are visible on the plant. </a:t>
              </a:r>
              <a:r>
                <a:rPr lang="en-US" altLang="en-US" sz="1100" dirty="0">
                  <a:solidFill>
                    <a:srgbClr val="FF0000"/>
                  </a:solidFill>
                  <a:latin typeface="+mn-lt"/>
                  <a:cs typeface="Arial" panose="020B0604020202020204" pitchFamily="34" charset="0"/>
                </a:rPr>
                <a:t>For </a:t>
              </a:r>
              <a:r>
                <a:rPr lang="en-US" altLang="en-US" sz="1100" i="1" dirty="0">
                  <a:solidFill>
                    <a:srgbClr val="FF0000"/>
                  </a:solidFill>
                  <a:latin typeface="+mn-lt"/>
                  <a:cs typeface="Arial" panose="020B0604020202020204" pitchFamily="34" charset="0"/>
                </a:rPr>
                <a:t>Genus species</a:t>
              </a:r>
              <a:r>
                <a:rPr lang="en-US" altLang="en-US" sz="1100" dirty="0">
                  <a:solidFill>
                    <a:srgbClr val="FF0000"/>
                  </a:solidFill>
                  <a:latin typeface="+mn-lt"/>
                  <a:cs typeface="Arial" panose="020B0604020202020204" pitchFamily="34" charset="0"/>
                </a:rPr>
                <a:t>, </a:t>
              </a:r>
              <a:r>
                <a:rPr lang="is-IS" altLang="en-US" sz="1100" dirty="0">
                  <a:solidFill>
                    <a:srgbClr val="FF0000"/>
                  </a:solidFill>
                  <a:latin typeface="+mn-lt"/>
                  <a:cs typeface="Arial" panose="020B0604020202020204" pitchFamily="34" charset="0"/>
                </a:rPr>
                <a:t>…</a:t>
              </a:r>
              <a:endParaRPr lang="en-US" altLang="en-US" sz="1100" dirty="0">
                <a:solidFill>
                  <a:srgbClr val="FF0000"/>
                </a:solidFill>
                <a:latin typeface="+mn-lt"/>
                <a:ea typeface="Cambria" charset="0"/>
                <a:cs typeface="Arial" panose="020B0604020202020204" pitchFamily="34" charset="0"/>
              </a:endParaRPr>
            </a:p>
          </p:txBody>
        </p:sp>
        <p:pic>
          <p:nvPicPr>
            <p:cNvPr id="75" name="Picture 74"/>
            <p:cNvPicPr>
              <a:picLocks noChangeAspect="1"/>
            </p:cNvPicPr>
            <p:nvPr/>
          </p:nvPicPr>
          <p:blipFill rotWithShape="1">
            <a:blip r:embed="rId3"/>
            <a:srcRect t="12943" b="12442"/>
            <a:stretch/>
          </p:blipFill>
          <p:spPr>
            <a:xfrm>
              <a:off x="152400" y="7543801"/>
              <a:ext cx="1433996" cy="1435608"/>
            </a:xfrm>
            <a:prstGeom prst="rect">
              <a:avLst/>
            </a:prstGeom>
            <a:ln w="12700">
              <a:solidFill>
                <a:srgbClr val="000000"/>
              </a:solidFill>
            </a:ln>
          </p:spPr>
        </p:pic>
      </p:grpSp>
      <p:pic>
        <p:nvPicPr>
          <p:cNvPr id="54" name="Picture 53"/>
          <p:cNvPicPr>
            <a:picLocks noChangeAspect="1"/>
          </p:cNvPicPr>
          <p:nvPr/>
        </p:nvPicPr>
        <p:blipFill rotWithShape="1">
          <a:blip r:embed="rId4">
            <a:extLst>
              <a:ext uri="{28A0092B-C50C-407E-A947-70E740481C1C}">
                <a14:useLocalDpi xmlns:a14="http://schemas.microsoft.com/office/drawing/2010/main" val="0"/>
              </a:ext>
            </a:extLst>
          </a:blip>
          <a:srcRect t="-1" r="7204" b="86257"/>
          <a:stretch/>
        </p:blipFill>
        <p:spPr>
          <a:xfrm>
            <a:off x="0" y="0"/>
            <a:ext cx="7696200" cy="1134864"/>
          </a:xfrm>
          <a:prstGeom prst="rect">
            <a:avLst/>
          </a:prstGeom>
        </p:spPr>
      </p:pic>
      <p:sp>
        <p:nvSpPr>
          <p:cNvPr id="3082" name="TextBox 11"/>
          <p:cNvSpPr txBox="1">
            <a:spLocks noChangeArrowheads="1"/>
          </p:cNvSpPr>
          <p:nvPr/>
        </p:nvSpPr>
        <p:spPr bwMode="auto">
          <a:xfrm>
            <a:off x="0" y="9248001"/>
            <a:ext cx="7709639"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US" sz="1200" b="1" dirty="0" err="1">
                <a:latin typeface="+mn-lt"/>
                <a:ea typeface="Cambria" charset="0"/>
                <a:cs typeface="Arial" panose="020B0604020202020204" pitchFamily="34" charset="0"/>
              </a:rPr>
              <a:t>Phenophases</a:t>
            </a:r>
            <a:r>
              <a:rPr lang="en-US" sz="1200" b="1" dirty="0">
                <a:latin typeface="+mn-lt"/>
                <a:ea typeface="Cambria" charset="0"/>
                <a:cs typeface="Arial" panose="020B0604020202020204" pitchFamily="34" charset="0"/>
              </a:rPr>
              <a:t> not pictured: </a:t>
            </a:r>
            <a:r>
              <a:rPr lang="en-US" sz="1200" dirty="0">
                <a:latin typeface="+mn-lt"/>
                <a:ea typeface="Cambria" charset="0"/>
                <a:cs typeface="Arial" panose="020B0604020202020204" pitchFamily="34" charset="0"/>
              </a:rPr>
              <a:t>Pollen release, </a:t>
            </a:r>
            <a:r>
              <a:rPr lang="en-US" altLang="en-US" sz="1200" dirty="0">
                <a:latin typeface="+mn-lt"/>
                <a:ea typeface="Cambria" charset="0"/>
                <a:cs typeface="Arial" panose="020B0604020202020204" pitchFamily="34" charset="0"/>
              </a:rPr>
              <a:t>Recent cone or seed drop</a:t>
            </a:r>
          </a:p>
        </p:txBody>
      </p:sp>
      <p:sp>
        <p:nvSpPr>
          <p:cNvPr id="50" name="TextBox 39"/>
          <p:cNvSpPr txBox="1">
            <a:spLocks noChangeArrowheads="1"/>
          </p:cNvSpPr>
          <p:nvPr/>
        </p:nvSpPr>
        <p:spPr bwMode="auto">
          <a:xfrm>
            <a:off x="6553200" y="9553545"/>
            <a:ext cx="11448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buNone/>
            </a:pPr>
            <a:r>
              <a:rPr lang="en-US" sz="700" dirty="0"/>
              <a:t>Last updated: Month YYYY</a:t>
            </a:r>
          </a:p>
        </p:txBody>
      </p:sp>
      <p:sp>
        <p:nvSpPr>
          <p:cNvPr id="52" name="Text Box 3"/>
          <p:cNvSpPr txBox="1"/>
          <p:nvPr/>
        </p:nvSpPr>
        <p:spPr>
          <a:xfrm>
            <a:off x="1230313" y="9525000"/>
            <a:ext cx="5094287" cy="80486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2743200" algn="ctr"/>
                <a:tab pos="5486400" algn="r"/>
              </a:tabLst>
              <a:defRPr>
                <a:solidFill>
                  <a:schemeClr val="tx1"/>
                </a:solidFill>
                <a:latin typeface="Calibri" pitchFamily="34" charset="0"/>
                <a:ea typeface="MS PGothic" pitchFamily="34" charset="-128"/>
              </a:defRPr>
            </a:lvl1pPr>
            <a:lvl2pPr marL="742950" indent="-285750">
              <a:tabLst>
                <a:tab pos="2743200" algn="ctr"/>
                <a:tab pos="5486400" algn="r"/>
              </a:tabLst>
              <a:defRPr>
                <a:solidFill>
                  <a:schemeClr val="tx1"/>
                </a:solidFill>
                <a:latin typeface="Calibri" pitchFamily="34" charset="0"/>
                <a:ea typeface="MS PGothic" pitchFamily="34" charset="-128"/>
              </a:defRPr>
            </a:lvl2pPr>
            <a:lvl3pPr marL="1143000" indent="-228600">
              <a:tabLst>
                <a:tab pos="2743200" algn="ctr"/>
                <a:tab pos="5486400" algn="r"/>
              </a:tabLst>
              <a:defRPr>
                <a:solidFill>
                  <a:schemeClr val="tx1"/>
                </a:solidFill>
                <a:latin typeface="Calibri" pitchFamily="34" charset="0"/>
                <a:ea typeface="MS PGothic" pitchFamily="34" charset="-128"/>
              </a:defRPr>
            </a:lvl3pPr>
            <a:lvl4pPr marL="1600200" indent="-228600">
              <a:tabLst>
                <a:tab pos="2743200" algn="ctr"/>
                <a:tab pos="5486400" algn="r"/>
              </a:tabLst>
              <a:defRPr>
                <a:solidFill>
                  <a:schemeClr val="tx1"/>
                </a:solidFill>
                <a:latin typeface="Calibri" pitchFamily="34" charset="0"/>
                <a:ea typeface="MS PGothic" pitchFamily="34" charset="-128"/>
              </a:defRPr>
            </a:lvl4pPr>
            <a:lvl5pPr marL="2057400" indent="-228600">
              <a:tabLst>
                <a:tab pos="2743200" algn="ctr"/>
                <a:tab pos="5486400" algn="r"/>
              </a:tabLst>
              <a:defRPr>
                <a:solidFill>
                  <a:schemeClr val="tx1"/>
                </a:solidFill>
                <a:latin typeface="Calibri" pitchFamily="34" charset="0"/>
                <a:ea typeface="MS PGothic" pitchFamily="34" charset="-128"/>
              </a:defRPr>
            </a:lvl5pPr>
            <a:lvl6pPr marL="25146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6pPr>
            <a:lvl7pPr marL="29718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7pPr>
            <a:lvl8pPr marL="34290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8pPr>
            <a:lvl9pPr marL="38862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9pPr>
          </a:lstStyle>
          <a:p>
            <a:pPr algn="ctr"/>
            <a:r>
              <a:rPr lang="en-US" sz="1000" i="1" strike="sngStrike" dirty="0"/>
              <a:t>This </a:t>
            </a:r>
            <a:r>
              <a:rPr lang="en-US" sz="1000" i="1" strike="sngStrike" dirty="0" err="1"/>
              <a:t>Phenophase</a:t>
            </a:r>
            <a:r>
              <a:rPr lang="en-US" sz="1000" i="1" strike="sngStrike" dirty="0"/>
              <a:t> Photo Guide has been vetted by the USA-NPN NCO. It is appropriate for use as a supplement to the </a:t>
            </a:r>
            <a:r>
              <a:rPr lang="en-US" sz="1000" strike="sngStrike" dirty="0"/>
              <a:t>Nature's Notebook </a:t>
            </a:r>
            <a:r>
              <a:rPr lang="en-US" sz="1000" i="1" strike="sngStrike" dirty="0" err="1"/>
              <a:t>phenophase</a:t>
            </a:r>
            <a:r>
              <a:rPr lang="en-US" sz="1000" i="1" strike="sngStrike" dirty="0"/>
              <a:t> definition sheet for this species.</a:t>
            </a:r>
            <a:endParaRPr lang="en-US" sz="1000" strike="sngStrike" dirty="0"/>
          </a:p>
        </p:txBody>
      </p:sp>
      <p:cxnSp>
        <p:nvCxnSpPr>
          <p:cNvPr id="53" name="Straight Connector 52"/>
          <p:cNvCxnSpPr/>
          <p:nvPr/>
        </p:nvCxnSpPr>
        <p:spPr>
          <a:xfrm>
            <a:off x="94357" y="9525000"/>
            <a:ext cx="7603421" cy="0"/>
          </a:xfrm>
          <a:prstGeom prst="line">
            <a:avLst/>
          </a:prstGeom>
          <a:ln w="1905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0" y="1143000"/>
            <a:ext cx="76962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484860" y="903283"/>
            <a:ext cx="2049540" cy="246221"/>
          </a:xfrm>
          <a:prstGeom prst="rect">
            <a:avLst/>
          </a:prstGeom>
          <a:noFill/>
        </p:spPr>
        <p:txBody>
          <a:bodyPr wrap="square" lIns="91440" tIns="45720" rIns="91440" bIns="45720">
            <a:spAutoFit/>
          </a:bodyPr>
          <a:lstStyle/>
          <a:p>
            <a:r>
              <a:rPr lang="en-US" sz="1000" b="1" cap="none" spc="50" dirty="0">
                <a:ln w="0">
                  <a:solidFill>
                    <a:schemeClr val="bg1">
                      <a:lumMod val="50000"/>
                    </a:schemeClr>
                  </a:solidFill>
                </a:ln>
                <a:solidFill>
                  <a:schemeClr val="bg1">
                    <a:lumMod val="50000"/>
                  </a:schemeClr>
                </a:solidFill>
              </a:rPr>
              <a:t>Your Organization</a:t>
            </a:r>
          </a:p>
        </p:txBody>
      </p:sp>
      <p:pic>
        <p:nvPicPr>
          <p:cNvPr id="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87038" y="174498"/>
            <a:ext cx="1155663" cy="35890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38506" y="547878"/>
            <a:ext cx="1209294" cy="51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 Box 1"/>
          <p:cNvSpPr txBox="1"/>
          <p:nvPr/>
        </p:nvSpPr>
        <p:spPr>
          <a:xfrm>
            <a:off x="2359152" y="35623"/>
            <a:ext cx="3406190" cy="156457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en-US" sz="1400" b="1" i="1" dirty="0">
                <a:effectLst>
                  <a:outerShdw blurRad="38100" dist="38100" dir="2700000" algn="tl">
                    <a:srgbClr val="C0C0C0"/>
                  </a:outerShdw>
                </a:effectLst>
                <a:latin typeface="+mn-lt"/>
                <a:ea typeface="Arial" charset="0"/>
                <a:cs typeface="Arial" charset="0"/>
              </a:rPr>
              <a:t>Nature’s Notebook</a:t>
            </a:r>
          </a:p>
          <a:p>
            <a:pPr algn="ctr">
              <a:defRPr/>
            </a:pPr>
            <a:r>
              <a:rPr lang="en-US" altLang="en-US" sz="1400" b="1" dirty="0" err="1">
                <a:effectLst>
                  <a:outerShdw blurRad="38100" dist="38100" dir="2700000" algn="tl">
                    <a:srgbClr val="C0C0C0"/>
                  </a:outerShdw>
                </a:effectLst>
                <a:latin typeface="+mn-lt"/>
                <a:ea typeface="Arial" charset="0"/>
                <a:cs typeface="Arial" charset="0"/>
              </a:rPr>
              <a:t>Phenophase</a:t>
            </a:r>
            <a:r>
              <a:rPr lang="en-US" altLang="en-US" sz="1400" b="1" dirty="0">
                <a:effectLst>
                  <a:outerShdw blurRad="38100" dist="38100" dir="2700000" algn="tl">
                    <a:srgbClr val="C0C0C0"/>
                  </a:outerShdw>
                </a:effectLst>
                <a:latin typeface="+mn-lt"/>
                <a:ea typeface="Arial" charset="0"/>
                <a:cs typeface="Arial" charset="0"/>
              </a:rPr>
              <a:t> Photo Guide</a:t>
            </a:r>
          </a:p>
          <a:p>
            <a:pPr algn="ctr">
              <a:defRPr/>
            </a:pPr>
            <a:endParaRPr lang="en-US" altLang="en-US" sz="800" b="1" dirty="0">
              <a:effectLst>
                <a:outerShdw blurRad="38100" dist="38100" dir="2700000" algn="tl">
                  <a:srgbClr val="C0C0C0"/>
                </a:outerShdw>
              </a:effectLst>
              <a:latin typeface="+mn-lt"/>
              <a:ea typeface="Arial" charset="0"/>
              <a:cs typeface="Arial" charset="0"/>
            </a:endParaRPr>
          </a:p>
          <a:p>
            <a:pPr algn="ctr">
              <a:defRPr/>
            </a:pPr>
            <a:r>
              <a:rPr lang="en-US" altLang="en-US" sz="1400" i="1" dirty="0">
                <a:effectLst>
                  <a:outerShdw blurRad="38100" dist="38100" dir="2700000" algn="tl">
                    <a:srgbClr val="C0C0C0"/>
                  </a:outerShdw>
                </a:effectLst>
                <a:latin typeface="+mn-lt"/>
                <a:ea typeface="Arial" charset="0"/>
                <a:cs typeface="Arial" charset="0"/>
              </a:rPr>
              <a:t>Genus species</a:t>
            </a:r>
          </a:p>
          <a:p>
            <a:pPr algn="ctr">
              <a:defRPr/>
            </a:pPr>
            <a:r>
              <a:rPr lang="en-US" altLang="en-US" sz="1200" dirty="0">
                <a:effectLst>
                  <a:outerShdw blurRad="38100" dist="38100" dir="2700000" algn="tl">
                    <a:srgbClr val="C0C0C0"/>
                  </a:outerShdw>
                </a:effectLst>
                <a:latin typeface="+mn-lt"/>
                <a:ea typeface="Arial" charset="0"/>
                <a:cs typeface="Arial" charset="0"/>
              </a:rPr>
              <a:t>common name</a:t>
            </a:r>
          </a:p>
          <a:p>
            <a:pPr algn="ctr">
              <a:defRPr/>
            </a:pPr>
            <a:endParaRPr lang="en-US" altLang="en-US" sz="1200" b="1" dirty="0">
              <a:effectLst>
                <a:outerShdw blurRad="38100" dist="38100" dir="2700000" algn="tl">
                  <a:srgbClr val="C0C0C0"/>
                </a:outerShdw>
              </a:effectLst>
              <a:latin typeface="Cambria" charset="0"/>
              <a:ea typeface="Cambria" charset="0"/>
              <a:cs typeface="Cambria" charset="0"/>
            </a:endParaRPr>
          </a:p>
        </p:txBody>
      </p:sp>
      <p:grpSp>
        <p:nvGrpSpPr>
          <p:cNvPr id="3" name="Group 2"/>
          <p:cNvGrpSpPr/>
          <p:nvPr/>
        </p:nvGrpSpPr>
        <p:grpSpPr>
          <a:xfrm>
            <a:off x="0" y="-8137"/>
            <a:ext cx="7706486" cy="9561682"/>
            <a:chOff x="0" y="-8137"/>
            <a:chExt cx="7706486" cy="9561682"/>
          </a:xfrm>
        </p:grpSpPr>
        <p:cxnSp>
          <p:nvCxnSpPr>
            <p:cNvPr id="80" name="Straight Connector 79"/>
            <p:cNvCxnSpPr/>
            <p:nvPr/>
          </p:nvCxnSpPr>
          <p:spPr>
            <a:xfrm>
              <a:off x="7319" y="9533136"/>
              <a:ext cx="7699167" cy="20409"/>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9144" y="0"/>
              <a:ext cx="7319" cy="9553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696200" y="-8137"/>
              <a:ext cx="0" cy="95616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0" y="9144"/>
              <a:ext cx="7706486" cy="0"/>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grpSp>
      <p:pic>
        <p:nvPicPr>
          <p:cNvPr id="44" name="Picture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6932" y="122858"/>
            <a:ext cx="715342" cy="715342"/>
          </a:xfrm>
          <a:prstGeom prst="rect">
            <a:avLst/>
          </a:prstGeom>
        </p:spPr>
      </p:pic>
      <p:sp>
        <p:nvSpPr>
          <p:cNvPr id="67" name="TextBox 66"/>
          <p:cNvSpPr txBox="1"/>
          <p:nvPr/>
        </p:nvSpPr>
        <p:spPr>
          <a:xfrm>
            <a:off x="4572001" y="6683127"/>
            <a:ext cx="827471" cy="246221"/>
          </a:xfrm>
          <a:prstGeom prst="rect">
            <a:avLst/>
          </a:prstGeom>
          <a:noFill/>
        </p:spPr>
        <p:txBody>
          <a:bodyPr wrap="none" rtlCol="0">
            <a:spAutoFit/>
          </a:bodyPr>
          <a:lstStyle/>
          <a:p>
            <a:r>
              <a:rPr lang="en-US" sz="1000" dirty="0">
                <a:solidFill>
                  <a:schemeClr val="bg1"/>
                </a:solidFill>
                <a:latin typeface="+mn-lt"/>
                <a:ea typeface="Cambria" charset="0"/>
                <a:cs typeface="Cambria" charset="0"/>
              </a:rPr>
              <a:t>Photo credit</a:t>
            </a:r>
          </a:p>
        </p:txBody>
      </p:sp>
      <p:grpSp>
        <p:nvGrpSpPr>
          <p:cNvPr id="2" name="Group 1"/>
          <p:cNvGrpSpPr/>
          <p:nvPr/>
        </p:nvGrpSpPr>
        <p:grpSpPr>
          <a:xfrm>
            <a:off x="178352" y="4267200"/>
            <a:ext cx="7365448" cy="2139047"/>
            <a:chOff x="147872" y="5410200"/>
            <a:chExt cx="7365448" cy="2139047"/>
          </a:xfrm>
        </p:grpSpPr>
        <p:grpSp>
          <p:nvGrpSpPr>
            <p:cNvPr id="21" name="Group 20"/>
            <p:cNvGrpSpPr/>
            <p:nvPr/>
          </p:nvGrpSpPr>
          <p:grpSpPr>
            <a:xfrm>
              <a:off x="1600200" y="5410200"/>
              <a:ext cx="5913120" cy="2139047"/>
              <a:chOff x="1600200" y="5410200"/>
              <a:chExt cx="5913120" cy="2139047"/>
            </a:xfrm>
          </p:grpSpPr>
          <p:sp>
            <p:nvSpPr>
              <p:cNvPr id="3079" name="TextBox 6"/>
              <p:cNvSpPr txBox="1">
                <a:spLocks noChangeArrowheads="1"/>
              </p:cNvSpPr>
              <p:nvPr/>
            </p:nvSpPr>
            <p:spPr bwMode="auto">
              <a:xfrm>
                <a:off x="1600200" y="5410200"/>
                <a:ext cx="2103120" cy="21390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Pollen cones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fresh, male pollen cones (strobili) are visible on the plant. Cones have overlapping scales that are initially tightly closed, then spread apart to open the cone and release pollen. Include cones that are unopened or open, but do not include wilted or dried cones that have already released all of their pollen.</a:t>
                </a:r>
                <a:endParaRPr lang="en-US" altLang="en-US" sz="1100" dirty="0">
                  <a:latin typeface="+mn-lt"/>
                  <a:ea typeface="Cambria" charset="0"/>
                  <a:cs typeface="Arial" panose="020B0604020202020204" pitchFamily="34" charset="0"/>
                </a:endParaRPr>
              </a:p>
            </p:txBody>
          </p:sp>
          <p:sp>
            <p:nvSpPr>
              <p:cNvPr id="3103" name="TextBox 8"/>
              <p:cNvSpPr txBox="1">
                <a:spLocks noChangeArrowheads="1"/>
              </p:cNvSpPr>
              <p:nvPr/>
            </p:nvSpPr>
            <p:spPr bwMode="auto">
              <a:xfrm>
                <a:off x="5410200" y="5421630"/>
                <a:ext cx="2103120"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Open pollen cones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open, fresh, male pollen cones (strobili) are visible on the plant. Cones are considered "open" when the scales have spread apart to release pollen. Do not include wilted or dried cones that have already released all of their pollen.</a:t>
                </a:r>
                <a:endParaRPr lang="en-US" altLang="en-US" sz="1100" b="1" dirty="0">
                  <a:latin typeface="+mn-lt"/>
                  <a:ea typeface="Cambria" charset="0"/>
                  <a:cs typeface="Arial" panose="020B0604020202020204" pitchFamily="34" charset="0"/>
                </a:endParaRPr>
              </a:p>
            </p:txBody>
          </p:sp>
        </p:grpSp>
        <p:pic>
          <p:nvPicPr>
            <p:cNvPr id="57" name="Picture 56"/>
            <p:cNvPicPr>
              <a:picLocks noChangeAspect="1"/>
            </p:cNvPicPr>
            <p:nvPr/>
          </p:nvPicPr>
          <p:blipFill rotWithShape="1">
            <a:blip r:embed="rId3"/>
            <a:srcRect t="12943" b="12442"/>
            <a:stretch/>
          </p:blipFill>
          <p:spPr>
            <a:xfrm>
              <a:off x="3962400" y="5503340"/>
              <a:ext cx="1433996" cy="1435608"/>
            </a:xfrm>
            <a:prstGeom prst="rect">
              <a:avLst/>
            </a:prstGeom>
            <a:ln w="12700">
              <a:solidFill>
                <a:srgbClr val="000000"/>
              </a:solidFill>
            </a:ln>
          </p:spPr>
        </p:pic>
        <p:pic>
          <p:nvPicPr>
            <p:cNvPr id="68" name="Picture 67"/>
            <p:cNvPicPr>
              <a:picLocks noChangeAspect="1"/>
            </p:cNvPicPr>
            <p:nvPr/>
          </p:nvPicPr>
          <p:blipFill rotWithShape="1">
            <a:blip r:embed="rId3"/>
            <a:srcRect t="12943" b="12442"/>
            <a:stretch/>
          </p:blipFill>
          <p:spPr>
            <a:xfrm>
              <a:off x="147872" y="5503695"/>
              <a:ext cx="1433996" cy="1435608"/>
            </a:xfrm>
            <a:prstGeom prst="rect">
              <a:avLst/>
            </a:prstGeom>
            <a:ln w="12700">
              <a:solidFill>
                <a:srgbClr val="000000"/>
              </a:solidFill>
            </a:ln>
          </p:spPr>
        </p:pic>
      </p:grpSp>
      <p:sp>
        <p:nvSpPr>
          <p:cNvPr id="84" name="TextBox 83"/>
          <p:cNvSpPr txBox="1"/>
          <p:nvPr/>
        </p:nvSpPr>
        <p:spPr>
          <a:xfrm>
            <a:off x="706046" y="2564160"/>
            <a:ext cx="827471" cy="246221"/>
          </a:xfrm>
          <a:prstGeom prst="rect">
            <a:avLst/>
          </a:prstGeom>
          <a:noFill/>
        </p:spPr>
        <p:txBody>
          <a:bodyPr wrap="none" rtlCol="0">
            <a:spAutoFit/>
          </a:bodyPr>
          <a:lstStyle/>
          <a:p>
            <a:r>
              <a:rPr lang="en-US" sz="1000" dirty="0">
                <a:solidFill>
                  <a:schemeClr val="bg1"/>
                </a:solidFill>
                <a:latin typeface="+mn-lt"/>
                <a:ea typeface="Cambria" charset="0"/>
                <a:cs typeface="Cambria" charset="0"/>
              </a:rPr>
              <a:t>Photo credit</a:t>
            </a:r>
          </a:p>
        </p:txBody>
      </p:sp>
      <p:grpSp>
        <p:nvGrpSpPr>
          <p:cNvPr id="4" name="Group 3"/>
          <p:cNvGrpSpPr/>
          <p:nvPr/>
        </p:nvGrpSpPr>
        <p:grpSpPr>
          <a:xfrm>
            <a:off x="166204" y="1287967"/>
            <a:ext cx="7377596" cy="1988633"/>
            <a:chOff x="135724" y="1287967"/>
            <a:chExt cx="7377596" cy="1988633"/>
          </a:xfrm>
        </p:grpSpPr>
        <p:grpSp>
          <p:nvGrpSpPr>
            <p:cNvPr id="19" name="Group 18"/>
            <p:cNvGrpSpPr/>
            <p:nvPr/>
          </p:nvGrpSpPr>
          <p:grpSpPr>
            <a:xfrm>
              <a:off x="1600200" y="1287967"/>
              <a:ext cx="5913120" cy="1988633"/>
              <a:chOff x="1600200" y="1287967"/>
              <a:chExt cx="5913120" cy="1988633"/>
            </a:xfrm>
          </p:grpSpPr>
          <p:sp>
            <p:nvSpPr>
              <p:cNvPr id="35" name="TextBox 7"/>
              <p:cNvSpPr txBox="1">
                <a:spLocks noChangeArrowheads="1"/>
              </p:cNvSpPr>
              <p:nvPr/>
            </p:nvSpPr>
            <p:spPr bwMode="auto">
              <a:xfrm>
                <a:off x="5410200" y="1287967"/>
                <a:ext cx="2103120" cy="1988633"/>
              </a:xfrm>
              <a:prstGeom prst="rect">
                <a:avLst/>
              </a:prstGeom>
              <a:noFill/>
              <a:ln>
                <a:noFill/>
              </a:ln>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Young needles</a:t>
                </a:r>
              </a:p>
              <a:p>
                <a:pPr eaLnBrk="1" hangingPunct="1">
                  <a:spcBef>
                    <a:spcPct val="0"/>
                  </a:spcBef>
                  <a:buFontTx/>
                  <a:buNone/>
                </a:pPr>
                <a:r>
                  <a:rPr lang="en-US" altLang="en-US" sz="1100" dirty="0">
                    <a:latin typeface="+mn-lt"/>
                    <a:ea typeface="Cambria" charset="0"/>
                    <a:cs typeface="Arial" panose="020B0604020202020204" pitchFamily="34" charset="0"/>
                  </a:rPr>
                  <a:t>One or more young, unfolded needles are visible on the plant. A needle is considered "young" and "unfolded" once it has spread away from the developing stem enough that its point of attachment to the stem is visible, but before it has reached full size or turned the darker green color or tougher texture of mature needles on the plant.</a:t>
                </a:r>
              </a:p>
            </p:txBody>
          </p:sp>
          <p:sp>
            <p:nvSpPr>
              <p:cNvPr id="36" name="TextBox 6"/>
              <p:cNvSpPr txBox="1">
                <a:spLocks noChangeArrowheads="1"/>
              </p:cNvSpPr>
              <p:nvPr/>
            </p:nvSpPr>
            <p:spPr bwMode="auto">
              <a:xfrm>
                <a:off x="1600200" y="1295079"/>
                <a:ext cx="2103120" cy="1795933"/>
              </a:xfrm>
              <a:prstGeom prst="rect">
                <a:avLst/>
              </a:prstGeom>
              <a:noFill/>
              <a:ln>
                <a:noFill/>
              </a:ln>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Breaking needle buds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breaking needle buds are visible on the plant. A needle bud is considered "breaking" once a green needle tip is visible at the end of the bud, but before the first needle from the bud has unfolded and spread away at an angle from the developing stem.</a:t>
                </a:r>
                <a:endParaRPr lang="en-US" altLang="en-US" sz="1100" dirty="0">
                  <a:latin typeface="+mn-lt"/>
                  <a:ea typeface="Cambria" charset="0"/>
                  <a:cs typeface="Arial" panose="020B0604020202020204" pitchFamily="34" charset="0"/>
                </a:endParaRPr>
              </a:p>
            </p:txBody>
          </p:sp>
        </p:grpSp>
        <p:pic>
          <p:nvPicPr>
            <p:cNvPr id="79" name="Picture 78"/>
            <p:cNvPicPr>
              <a:picLocks noChangeAspect="1"/>
            </p:cNvPicPr>
            <p:nvPr/>
          </p:nvPicPr>
          <p:blipFill rotWithShape="1">
            <a:blip r:embed="rId3"/>
            <a:srcRect t="12943" b="12442"/>
            <a:stretch/>
          </p:blipFill>
          <p:spPr>
            <a:xfrm>
              <a:off x="135724" y="1391098"/>
              <a:ext cx="1433996" cy="1435608"/>
            </a:xfrm>
            <a:prstGeom prst="rect">
              <a:avLst/>
            </a:prstGeom>
            <a:ln w="12700">
              <a:solidFill>
                <a:srgbClr val="000000"/>
              </a:solidFill>
            </a:ln>
          </p:spPr>
        </p:pic>
        <p:pic>
          <p:nvPicPr>
            <p:cNvPr id="85" name="Picture 84"/>
            <p:cNvPicPr>
              <a:picLocks noChangeAspect="1"/>
            </p:cNvPicPr>
            <p:nvPr/>
          </p:nvPicPr>
          <p:blipFill rotWithShape="1">
            <a:blip r:embed="rId3"/>
            <a:srcRect t="12943" b="12442"/>
            <a:stretch/>
          </p:blipFill>
          <p:spPr>
            <a:xfrm>
              <a:off x="3962400" y="1394983"/>
              <a:ext cx="1433996" cy="1435608"/>
            </a:xfrm>
            <a:prstGeom prst="rect">
              <a:avLst/>
            </a:prstGeom>
            <a:ln w="12700">
              <a:solidFill>
                <a:srgbClr val="000000"/>
              </a:solidFill>
            </a:ln>
          </p:spPr>
        </p:pic>
      </p:grpSp>
      <p:sp>
        <p:nvSpPr>
          <p:cNvPr id="43" name="TextBox 42">
            <a:extLst>
              <a:ext uri="{FF2B5EF4-FFF2-40B4-BE49-F238E27FC236}">
                <a16:creationId xmlns:a16="http://schemas.microsoft.com/office/drawing/2014/main" id="{7B79E6B6-F360-034B-8B83-453C2E82FFDA}"/>
              </a:ext>
            </a:extLst>
          </p:cNvPr>
          <p:cNvSpPr txBox="1"/>
          <p:nvPr/>
        </p:nvSpPr>
        <p:spPr>
          <a:xfrm>
            <a:off x="91454" y="2814755"/>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5" name="TextBox 44">
            <a:extLst>
              <a:ext uri="{FF2B5EF4-FFF2-40B4-BE49-F238E27FC236}">
                <a16:creationId xmlns:a16="http://schemas.microsoft.com/office/drawing/2014/main" id="{1EEA98B4-074B-4B48-A482-922A82F0670C}"/>
              </a:ext>
            </a:extLst>
          </p:cNvPr>
          <p:cNvSpPr txBox="1"/>
          <p:nvPr/>
        </p:nvSpPr>
        <p:spPr>
          <a:xfrm>
            <a:off x="91454" y="5779204"/>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6" name="TextBox 45">
            <a:extLst>
              <a:ext uri="{FF2B5EF4-FFF2-40B4-BE49-F238E27FC236}">
                <a16:creationId xmlns:a16="http://schemas.microsoft.com/office/drawing/2014/main" id="{E48C0D5B-B411-784E-B318-56F2BE53CEF1}"/>
              </a:ext>
            </a:extLst>
          </p:cNvPr>
          <p:cNvSpPr txBox="1"/>
          <p:nvPr/>
        </p:nvSpPr>
        <p:spPr>
          <a:xfrm>
            <a:off x="91454" y="8354131"/>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7" name="TextBox 46">
            <a:extLst>
              <a:ext uri="{FF2B5EF4-FFF2-40B4-BE49-F238E27FC236}">
                <a16:creationId xmlns:a16="http://schemas.microsoft.com/office/drawing/2014/main" id="{66E5F16F-EC76-F544-AD9D-6787D94BF003}"/>
              </a:ext>
            </a:extLst>
          </p:cNvPr>
          <p:cNvSpPr txBox="1"/>
          <p:nvPr/>
        </p:nvSpPr>
        <p:spPr>
          <a:xfrm>
            <a:off x="3884974" y="8354131"/>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48" name="TextBox 47">
            <a:extLst>
              <a:ext uri="{FF2B5EF4-FFF2-40B4-BE49-F238E27FC236}">
                <a16:creationId xmlns:a16="http://schemas.microsoft.com/office/drawing/2014/main" id="{A15F59F6-DAB4-6042-9485-69FADEBC74C3}"/>
              </a:ext>
            </a:extLst>
          </p:cNvPr>
          <p:cNvSpPr txBox="1"/>
          <p:nvPr/>
        </p:nvSpPr>
        <p:spPr>
          <a:xfrm>
            <a:off x="3903055" y="5779204"/>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51" name="TextBox 50">
            <a:extLst>
              <a:ext uri="{FF2B5EF4-FFF2-40B4-BE49-F238E27FC236}">
                <a16:creationId xmlns:a16="http://schemas.microsoft.com/office/drawing/2014/main" id="{DEA690A9-E4B8-E142-ACE0-16860A365412}"/>
              </a:ext>
            </a:extLst>
          </p:cNvPr>
          <p:cNvSpPr txBox="1"/>
          <p:nvPr/>
        </p:nvSpPr>
        <p:spPr>
          <a:xfrm>
            <a:off x="3909326" y="2817699"/>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Tree>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6600"/>
      </a:hlink>
      <a:folHlink>
        <a:srgbClr val="6600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A-NPN- mapleleaf viburnum" id="{202B7313-769E-C24E-8053-8A8864C697C0}" vid="{1C2DA964-A2F7-A04C-8810-2754B60ED6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photo guide template</Template>
  <TotalTime>1151</TotalTime>
  <Words>674</Words>
  <Application>Microsoft Macintosh PowerPoint</Application>
  <PresentationFormat>Custom</PresentationFormat>
  <Paragraphs>52</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Cambria</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Denny, Ellen G - (edenny)</cp:lastModifiedBy>
  <cp:revision>96</cp:revision>
  <cp:lastPrinted>2017-06-26T21:14:38Z</cp:lastPrinted>
  <dcterms:created xsi:type="dcterms:W3CDTF">2017-02-26T20:54:12Z</dcterms:created>
  <dcterms:modified xsi:type="dcterms:W3CDTF">2021-04-13T19:02:18Z</dcterms:modified>
</cp:coreProperties>
</file>